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3" r:id="rId2"/>
    <p:sldId id="267" r:id="rId3"/>
    <p:sldId id="257" r:id="rId4"/>
    <p:sldId id="274" r:id="rId5"/>
    <p:sldId id="259" r:id="rId6"/>
    <p:sldId id="277" r:id="rId7"/>
    <p:sldId id="278" r:id="rId8"/>
    <p:sldId id="276" r:id="rId9"/>
    <p:sldId id="273" r:id="rId10"/>
    <p:sldId id="265" r:id="rId11"/>
    <p:sldId id="279" r:id="rId12"/>
  </p:sldIdLst>
  <p:sldSz cx="12192000" cy="6858000"/>
  <p:notesSz cx="6808788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AD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9" autoAdjust="0"/>
    <p:restoredTop sz="64980" autoAdjust="0"/>
  </p:normalViewPr>
  <p:slideViewPr>
    <p:cSldViewPr snapToGrid="0">
      <p:cViewPr varScale="1">
        <p:scale>
          <a:sx n="81" d="100"/>
          <a:sy n="81" d="100"/>
        </p:scale>
        <p:origin x="2000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E33C9E-6924-4954-AF54-5A64C55E9A33}" type="doc">
      <dgm:prSet loTypeId="urn:microsoft.com/office/officeart/2005/8/layout/targe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A9DC5735-603C-4C63-9B13-AFFC7B6CA846}">
      <dgm:prSet phldrT="[Text]"/>
      <dgm:spPr/>
      <dgm:t>
        <a:bodyPr/>
        <a:lstStyle/>
        <a:p>
          <a:r>
            <a:rPr lang="en-GB" dirty="0"/>
            <a:t>Literature Review</a:t>
          </a:r>
        </a:p>
      </dgm:t>
    </dgm:pt>
    <dgm:pt modelId="{4BE85373-6492-4902-B10E-BB63AA20C0D0}" type="parTrans" cxnId="{574A65A8-413D-428C-9EB2-D3F498FC07C8}">
      <dgm:prSet/>
      <dgm:spPr/>
      <dgm:t>
        <a:bodyPr/>
        <a:lstStyle/>
        <a:p>
          <a:endParaRPr lang="en-GB"/>
        </a:p>
      </dgm:t>
    </dgm:pt>
    <dgm:pt modelId="{D457AA33-C2D4-4F2D-B40E-908E996F5EE1}" type="sibTrans" cxnId="{574A65A8-413D-428C-9EB2-D3F498FC07C8}">
      <dgm:prSet/>
      <dgm:spPr/>
      <dgm:t>
        <a:bodyPr/>
        <a:lstStyle/>
        <a:p>
          <a:endParaRPr lang="en-GB"/>
        </a:p>
      </dgm:t>
    </dgm:pt>
    <dgm:pt modelId="{5E3EE118-6AD1-47BA-84DB-744900B1099C}">
      <dgm:prSet phldrT="[Text]"/>
      <dgm:spPr/>
      <dgm:t>
        <a:bodyPr/>
        <a:lstStyle/>
        <a:p>
          <a:r>
            <a:rPr lang="en-GB" dirty="0"/>
            <a:t>Scoping</a:t>
          </a:r>
        </a:p>
      </dgm:t>
    </dgm:pt>
    <dgm:pt modelId="{794DE954-BD75-4496-9766-16CA2855DEF2}" type="parTrans" cxnId="{74458E20-AAF9-4DE8-A58A-2AD4C4DD3B83}">
      <dgm:prSet/>
      <dgm:spPr/>
      <dgm:t>
        <a:bodyPr/>
        <a:lstStyle/>
        <a:p>
          <a:endParaRPr lang="en-GB"/>
        </a:p>
      </dgm:t>
    </dgm:pt>
    <dgm:pt modelId="{03EFB7C2-D718-4181-8D84-9E0ECBC8E8B7}" type="sibTrans" cxnId="{74458E20-AAF9-4DE8-A58A-2AD4C4DD3B83}">
      <dgm:prSet/>
      <dgm:spPr/>
      <dgm:t>
        <a:bodyPr/>
        <a:lstStyle/>
        <a:p>
          <a:endParaRPr lang="en-GB"/>
        </a:p>
      </dgm:t>
    </dgm:pt>
    <dgm:pt modelId="{63DC22A8-C1C4-4CD4-BE58-ACC52FAD5FC1}">
      <dgm:prSet phldrT="[Text]"/>
      <dgm:spPr/>
      <dgm:t>
        <a:bodyPr/>
        <a:lstStyle/>
        <a:p>
          <a:r>
            <a:rPr lang="en-GB" dirty="0"/>
            <a:t>Surveys</a:t>
          </a:r>
        </a:p>
      </dgm:t>
    </dgm:pt>
    <dgm:pt modelId="{6086D5BB-FEB9-4F73-8B8E-53DF8E38A618}" type="parTrans" cxnId="{6D253733-3F41-4A2B-86AD-222F373FCE55}">
      <dgm:prSet/>
      <dgm:spPr/>
      <dgm:t>
        <a:bodyPr/>
        <a:lstStyle/>
        <a:p>
          <a:endParaRPr lang="en-GB"/>
        </a:p>
      </dgm:t>
    </dgm:pt>
    <dgm:pt modelId="{07B8313B-1AD9-4055-8DAB-57CCC7894D5D}" type="sibTrans" cxnId="{6D253733-3F41-4A2B-86AD-222F373FCE55}">
      <dgm:prSet/>
      <dgm:spPr/>
      <dgm:t>
        <a:bodyPr/>
        <a:lstStyle/>
        <a:p>
          <a:endParaRPr lang="en-GB"/>
        </a:p>
      </dgm:t>
    </dgm:pt>
    <dgm:pt modelId="{3B764819-AD36-4A5C-8680-D4A19DFC0B33}">
      <dgm:prSet phldrT="[Text]"/>
      <dgm:spPr/>
      <dgm:t>
        <a:bodyPr/>
        <a:lstStyle/>
        <a:p>
          <a:r>
            <a:rPr lang="en-GB" dirty="0"/>
            <a:t>Women</a:t>
          </a:r>
        </a:p>
      </dgm:t>
    </dgm:pt>
    <dgm:pt modelId="{CE9E5D18-0381-4A2F-9828-D213F88C2B5A}" type="parTrans" cxnId="{B3BB8842-8277-428F-827F-4E43A8A3DF05}">
      <dgm:prSet/>
      <dgm:spPr/>
      <dgm:t>
        <a:bodyPr/>
        <a:lstStyle/>
        <a:p>
          <a:endParaRPr lang="en-GB"/>
        </a:p>
      </dgm:t>
    </dgm:pt>
    <dgm:pt modelId="{373EA1BB-4D17-4D6C-82E3-3881356424C9}" type="sibTrans" cxnId="{B3BB8842-8277-428F-827F-4E43A8A3DF05}">
      <dgm:prSet/>
      <dgm:spPr/>
      <dgm:t>
        <a:bodyPr/>
        <a:lstStyle/>
        <a:p>
          <a:endParaRPr lang="en-GB"/>
        </a:p>
      </dgm:t>
    </dgm:pt>
    <dgm:pt modelId="{9F1C92F5-1C91-4CB2-B601-B8F3610A92B8}">
      <dgm:prSet phldrT="[Text]"/>
      <dgm:spPr/>
      <dgm:t>
        <a:bodyPr/>
        <a:lstStyle/>
        <a:p>
          <a:r>
            <a:rPr lang="en-GB" dirty="0"/>
            <a:t>Practitioners</a:t>
          </a:r>
        </a:p>
      </dgm:t>
    </dgm:pt>
    <dgm:pt modelId="{FC57047A-2979-4CFE-B6CD-77CFF43026AB}" type="parTrans" cxnId="{CB5205FF-AD4D-4CBE-89D8-C62A2A0AC5C2}">
      <dgm:prSet/>
      <dgm:spPr/>
      <dgm:t>
        <a:bodyPr/>
        <a:lstStyle/>
        <a:p>
          <a:endParaRPr lang="en-GB"/>
        </a:p>
      </dgm:t>
    </dgm:pt>
    <dgm:pt modelId="{7FD7C4C5-A06A-4E48-967E-CAEBCBCE6998}" type="sibTrans" cxnId="{CB5205FF-AD4D-4CBE-89D8-C62A2A0AC5C2}">
      <dgm:prSet/>
      <dgm:spPr/>
      <dgm:t>
        <a:bodyPr/>
        <a:lstStyle/>
        <a:p>
          <a:endParaRPr lang="en-GB"/>
        </a:p>
      </dgm:t>
    </dgm:pt>
    <dgm:pt modelId="{FC818AF4-054E-4BE5-B891-86CB2A8DD9CD}">
      <dgm:prSet phldrT="[Text]"/>
      <dgm:spPr/>
      <dgm:t>
        <a:bodyPr/>
        <a:lstStyle/>
        <a:p>
          <a:r>
            <a:rPr lang="en-GB" dirty="0"/>
            <a:t>Practitioner Interviews</a:t>
          </a:r>
        </a:p>
      </dgm:t>
    </dgm:pt>
    <dgm:pt modelId="{2D66E7C7-B723-4CA1-859F-500227D240A6}" type="parTrans" cxnId="{AB20C2C4-636D-45E6-A4A8-02D35CFB26AE}">
      <dgm:prSet/>
      <dgm:spPr/>
      <dgm:t>
        <a:bodyPr/>
        <a:lstStyle/>
        <a:p>
          <a:endParaRPr lang="en-GB"/>
        </a:p>
      </dgm:t>
    </dgm:pt>
    <dgm:pt modelId="{529C581D-B77D-42D5-99D7-BF89195D08CD}" type="sibTrans" cxnId="{AB20C2C4-636D-45E6-A4A8-02D35CFB26AE}">
      <dgm:prSet/>
      <dgm:spPr/>
      <dgm:t>
        <a:bodyPr/>
        <a:lstStyle/>
        <a:p>
          <a:endParaRPr lang="en-GB"/>
        </a:p>
      </dgm:t>
    </dgm:pt>
    <dgm:pt modelId="{25E06D5B-FDBE-4942-9BD4-9C5214136C78}">
      <dgm:prSet phldrT="[Text]"/>
      <dgm:spPr/>
      <dgm:t>
        <a:bodyPr/>
        <a:lstStyle/>
        <a:p>
          <a:r>
            <a:rPr lang="en-GB" dirty="0"/>
            <a:t>Managers</a:t>
          </a:r>
        </a:p>
      </dgm:t>
    </dgm:pt>
    <dgm:pt modelId="{3B4FF4FE-5238-4318-A6E3-829EB332FC47}" type="parTrans" cxnId="{AC7CA24A-D1AC-4997-A04D-82087953C704}">
      <dgm:prSet/>
      <dgm:spPr/>
      <dgm:t>
        <a:bodyPr/>
        <a:lstStyle/>
        <a:p>
          <a:endParaRPr lang="en-GB"/>
        </a:p>
      </dgm:t>
    </dgm:pt>
    <dgm:pt modelId="{B7B261AB-5659-4AF8-811B-DBDA43A55679}" type="sibTrans" cxnId="{AC7CA24A-D1AC-4997-A04D-82087953C704}">
      <dgm:prSet/>
      <dgm:spPr/>
      <dgm:t>
        <a:bodyPr/>
        <a:lstStyle/>
        <a:p>
          <a:endParaRPr lang="en-GB"/>
        </a:p>
      </dgm:t>
    </dgm:pt>
    <dgm:pt modelId="{3B2859CF-0CC7-4DA5-904B-3259174C3A26}">
      <dgm:prSet phldrT="[Text]"/>
      <dgm:spPr/>
      <dgm:t>
        <a:bodyPr/>
        <a:lstStyle/>
        <a:p>
          <a:r>
            <a:rPr lang="en-GB" dirty="0"/>
            <a:t>Facilitators</a:t>
          </a:r>
        </a:p>
      </dgm:t>
    </dgm:pt>
    <dgm:pt modelId="{52D56C17-868E-4E0B-B683-4C68AFFB644F}" type="parTrans" cxnId="{DC957903-0DC2-4004-9EC6-F9202E9F3CFA}">
      <dgm:prSet/>
      <dgm:spPr/>
      <dgm:t>
        <a:bodyPr/>
        <a:lstStyle/>
        <a:p>
          <a:endParaRPr lang="en-GB"/>
        </a:p>
      </dgm:t>
    </dgm:pt>
    <dgm:pt modelId="{C1505EA9-E864-43BD-AFF5-5BB7C0D524E8}" type="sibTrans" cxnId="{DC957903-0DC2-4004-9EC6-F9202E9F3CFA}">
      <dgm:prSet/>
      <dgm:spPr/>
      <dgm:t>
        <a:bodyPr/>
        <a:lstStyle/>
        <a:p>
          <a:endParaRPr lang="en-GB"/>
        </a:p>
      </dgm:t>
    </dgm:pt>
    <dgm:pt modelId="{702C613E-B4AD-4BA2-BC4F-B2798E8C0981}">
      <dgm:prSet phldrT="[Text]"/>
      <dgm:spPr/>
      <dgm:t>
        <a:bodyPr/>
        <a:lstStyle/>
        <a:p>
          <a:r>
            <a:rPr lang="en-GB" dirty="0"/>
            <a:t>Partner contact workers/agencies</a:t>
          </a:r>
        </a:p>
      </dgm:t>
    </dgm:pt>
    <dgm:pt modelId="{02A8515B-BD3D-4EE0-A487-3493DBEC451E}" type="parTrans" cxnId="{727EFBEC-46E1-4958-8199-EBDA62142D07}">
      <dgm:prSet/>
      <dgm:spPr/>
      <dgm:t>
        <a:bodyPr/>
        <a:lstStyle/>
        <a:p>
          <a:endParaRPr lang="en-AU"/>
        </a:p>
      </dgm:t>
    </dgm:pt>
    <dgm:pt modelId="{9E564217-1780-4E31-A461-4DE0D5DAC2BC}" type="sibTrans" cxnId="{727EFBEC-46E1-4958-8199-EBDA62142D07}">
      <dgm:prSet/>
      <dgm:spPr/>
      <dgm:t>
        <a:bodyPr/>
        <a:lstStyle/>
        <a:p>
          <a:endParaRPr lang="en-AU"/>
        </a:p>
      </dgm:t>
    </dgm:pt>
    <dgm:pt modelId="{D5AE94EB-58BE-4B9C-8DE4-C0701EB8EC9B}" type="pres">
      <dgm:prSet presAssocID="{1DE33C9E-6924-4954-AF54-5A64C55E9A33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807C388C-2819-47D1-82E2-96E3D306C97D}" type="pres">
      <dgm:prSet presAssocID="{A9DC5735-603C-4C63-9B13-AFFC7B6CA846}" presName="circle1" presStyleLbl="node1" presStyleIdx="0" presStyleCnt="3"/>
      <dgm:spPr/>
    </dgm:pt>
    <dgm:pt modelId="{7382E43B-A5EF-49B2-952A-8A9C7E984913}" type="pres">
      <dgm:prSet presAssocID="{A9DC5735-603C-4C63-9B13-AFFC7B6CA846}" presName="space" presStyleCnt="0"/>
      <dgm:spPr/>
    </dgm:pt>
    <dgm:pt modelId="{8E70EBAF-67AF-4A9F-BD05-E02FDD76608D}" type="pres">
      <dgm:prSet presAssocID="{A9DC5735-603C-4C63-9B13-AFFC7B6CA846}" presName="rect1" presStyleLbl="alignAcc1" presStyleIdx="0" presStyleCnt="3"/>
      <dgm:spPr/>
    </dgm:pt>
    <dgm:pt modelId="{01EDEDBE-E996-4892-8A8F-659A7921B2CF}" type="pres">
      <dgm:prSet presAssocID="{63DC22A8-C1C4-4CD4-BE58-ACC52FAD5FC1}" presName="vertSpace2" presStyleLbl="node1" presStyleIdx="0" presStyleCnt="3"/>
      <dgm:spPr/>
    </dgm:pt>
    <dgm:pt modelId="{F85ED017-605D-421F-A788-DF7689E54497}" type="pres">
      <dgm:prSet presAssocID="{63DC22A8-C1C4-4CD4-BE58-ACC52FAD5FC1}" presName="circle2" presStyleLbl="node1" presStyleIdx="1" presStyleCnt="3"/>
      <dgm:spPr/>
    </dgm:pt>
    <dgm:pt modelId="{91A1FA96-34FB-4567-B57F-3F866D9BD893}" type="pres">
      <dgm:prSet presAssocID="{63DC22A8-C1C4-4CD4-BE58-ACC52FAD5FC1}" presName="rect2" presStyleLbl="alignAcc1" presStyleIdx="1" presStyleCnt="3"/>
      <dgm:spPr/>
    </dgm:pt>
    <dgm:pt modelId="{7D7D3B3C-E92A-4DDF-B448-D3494ABF551F}" type="pres">
      <dgm:prSet presAssocID="{FC818AF4-054E-4BE5-B891-86CB2A8DD9CD}" presName="vertSpace3" presStyleLbl="node1" presStyleIdx="1" presStyleCnt="3"/>
      <dgm:spPr/>
    </dgm:pt>
    <dgm:pt modelId="{85FCC264-E73A-46F0-A2B2-441DC2B15E5D}" type="pres">
      <dgm:prSet presAssocID="{FC818AF4-054E-4BE5-B891-86CB2A8DD9CD}" presName="circle3" presStyleLbl="node1" presStyleIdx="2" presStyleCnt="3"/>
      <dgm:spPr/>
    </dgm:pt>
    <dgm:pt modelId="{05EBE400-EFAD-4B3C-B13A-0AB318E6B2EF}" type="pres">
      <dgm:prSet presAssocID="{FC818AF4-054E-4BE5-B891-86CB2A8DD9CD}" presName="rect3" presStyleLbl="alignAcc1" presStyleIdx="2" presStyleCnt="3"/>
      <dgm:spPr/>
    </dgm:pt>
    <dgm:pt modelId="{80FC00A8-0170-4606-8C28-E50487B29F55}" type="pres">
      <dgm:prSet presAssocID="{A9DC5735-603C-4C63-9B13-AFFC7B6CA846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8843E0FC-98E4-477F-8D19-E4FBFE344495}" type="pres">
      <dgm:prSet presAssocID="{A9DC5735-603C-4C63-9B13-AFFC7B6CA846}" presName="rect1ChTx" presStyleLbl="alignAcc1" presStyleIdx="2" presStyleCnt="3">
        <dgm:presLayoutVars>
          <dgm:bulletEnabled val="1"/>
        </dgm:presLayoutVars>
      </dgm:prSet>
      <dgm:spPr/>
    </dgm:pt>
    <dgm:pt modelId="{A0BE4184-BB50-474D-886A-C488432A8E7C}" type="pres">
      <dgm:prSet presAssocID="{63DC22A8-C1C4-4CD4-BE58-ACC52FAD5FC1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49AC6E4B-4A0C-4A7F-8FF3-A61ED4294D53}" type="pres">
      <dgm:prSet presAssocID="{63DC22A8-C1C4-4CD4-BE58-ACC52FAD5FC1}" presName="rect2ChTx" presStyleLbl="alignAcc1" presStyleIdx="2" presStyleCnt="3">
        <dgm:presLayoutVars>
          <dgm:bulletEnabled val="1"/>
        </dgm:presLayoutVars>
      </dgm:prSet>
      <dgm:spPr/>
    </dgm:pt>
    <dgm:pt modelId="{4D7438EB-3090-4804-8C8A-27A741F9BAEF}" type="pres">
      <dgm:prSet presAssocID="{FC818AF4-054E-4BE5-B891-86CB2A8DD9CD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EA7D07FD-428E-4891-B82D-D47A7D1BB1BD}" type="pres">
      <dgm:prSet presAssocID="{FC818AF4-054E-4BE5-B891-86CB2A8DD9CD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5E1F0201-6552-4671-A3DA-46930AF8D09B}" type="presOf" srcId="{A9DC5735-603C-4C63-9B13-AFFC7B6CA846}" destId="{80FC00A8-0170-4606-8C28-E50487B29F55}" srcOrd="1" destOrd="0" presId="urn:microsoft.com/office/officeart/2005/8/layout/target3"/>
    <dgm:cxn modelId="{DC957903-0DC2-4004-9EC6-F9202E9F3CFA}" srcId="{FC818AF4-054E-4BE5-B891-86CB2A8DD9CD}" destId="{3B2859CF-0CC7-4DA5-904B-3259174C3A26}" srcOrd="1" destOrd="0" parTransId="{52D56C17-868E-4E0B-B683-4C68AFFB644F}" sibTransId="{C1505EA9-E864-43BD-AFF5-5BB7C0D524E8}"/>
    <dgm:cxn modelId="{B892450E-7FA7-4066-A4D3-1A2E84B73708}" type="presOf" srcId="{702C613E-B4AD-4BA2-BC4F-B2798E8C0981}" destId="{EA7D07FD-428E-4891-B82D-D47A7D1BB1BD}" srcOrd="0" destOrd="2" presId="urn:microsoft.com/office/officeart/2005/8/layout/target3"/>
    <dgm:cxn modelId="{74458E20-AAF9-4DE8-A58A-2AD4C4DD3B83}" srcId="{A9DC5735-603C-4C63-9B13-AFFC7B6CA846}" destId="{5E3EE118-6AD1-47BA-84DB-744900B1099C}" srcOrd="0" destOrd="0" parTransId="{794DE954-BD75-4496-9766-16CA2855DEF2}" sibTransId="{03EFB7C2-D718-4181-8D84-9E0ECBC8E8B7}"/>
    <dgm:cxn modelId="{6D253733-3F41-4A2B-86AD-222F373FCE55}" srcId="{1DE33C9E-6924-4954-AF54-5A64C55E9A33}" destId="{63DC22A8-C1C4-4CD4-BE58-ACC52FAD5FC1}" srcOrd="1" destOrd="0" parTransId="{6086D5BB-FEB9-4F73-8B8E-53DF8E38A618}" sibTransId="{07B8313B-1AD9-4055-8DAB-57CCC7894D5D}"/>
    <dgm:cxn modelId="{B3BB8842-8277-428F-827F-4E43A8A3DF05}" srcId="{63DC22A8-C1C4-4CD4-BE58-ACC52FAD5FC1}" destId="{3B764819-AD36-4A5C-8680-D4A19DFC0B33}" srcOrd="0" destOrd="0" parTransId="{CE9E5D18-0381-4A2F-9828-D213F88C2B5A}" sibTransId="{373EA1BB-4D17-4D6C-82E3-3881356424C9}"/>
    <dgm:cxn modelId="{AC7CA24A-D1AC-4997-A04D-82087953C704}" srcId="{FC818AF4-054E-4BE5-B891-86CB2A8DD9CD}" destId="{25E06D5B-FDBE-4942-9BD4-9C5214136C78}" srcOrd="0" destOrd="0" parTransId="{3B4FF4FE-5238-4318-A6E3-829EB332FC47}" sibTransId="{B7B261AB-5659-4AF8-811B-DBDA43A55679}"/>
    <dgm:cxn modelId="{D56D504D-ABFA-4986-9D2A-49F0370D6E7F}" type="presOf" srcId="{5E3EE118-6AD1-47BA-84DB-744900B1099C}" destId="{8843E0FC-98E4-477F-8D19-E4FBFE344495}" srcOrd="0" destOrd="0" presId="urn:microsoft.com/office/officeart/2005/8/layout/target3"/>
    <dgm:cxn modelId="{1007FA4E-4D47-4BEA-8A0C-8CFFF5E61B4A}" type="presOf" srcId="{FC818AF4-054E-4BE5-B891-86CB2A8DD9CD}" destId="{4D7438EB-3090-4804-8C8A-27A741F9BAEF}" srcOrd="1" destOrd="0" presId="urn:microsoft.com/office/officeart/2005/8/layout/target3"/>
    <dgm:cxn modelId="{8B56344F-D3A2-43E0-94A0-15642ADA9982}" type="presOf" srcId="{25E06D5B-FDBE-4942-9BD4-9C5214136C78}" destId="{EA7D07FD-428E-4891-B82D-D47A7D1BB1BD}" srcOrd="0" destOrd="0" presId="urn:microsoft.com/office/officeart/2005/8/layout/target3"/>
    <dgm:cxn modelId="{0CAA0F51-52EA-43F0-B334-F4A63BD858A1}" type="presOf" srcId="{3B764819-AD36-4A5C-8680-D4A19DFC0B33}" destId="{49AC6E4B-4A0C-4A7F-8FF3-A61ED4294D53}" srcOrd="0" destOrd="0" presId="urn:microsoft.com/office/officeart/2005/8/layout/target3"/>
    <dgm:cxn modelId="{EC4A4D67-8520-4DD9-A92F-487B30251026}" type="presOf" srcId="{3B2859CF-0CC7-4DA5-904B-3259174C3A26}" destId="{EA7D07FD-428E-4891-B82D-D47A7D1BB1BD}" srcOrd="0" destOrd="1" presId="urn:microsoft.com/office/officeart/2005/8/layout/target3"/>
    <dgm:cxn modelId="{933D2F8F-24CB-49CE-8554-EF548160A7FE}" type="presOf" srcId="{A9DC5735-603C-4C63-9B13-AFFC7B6CA846}" destId="{8E70EBAF-67AF-4A9F-BD05-E02FDD76608D}" srcOrd="0" destOrd="0" presId="urn:microsoft.com/office/officeart/2005/8/layout/target3"/>
    <dgm:cxn modelId="{7CB10994-5130-4271-BA24-8DCCAD311E1F}" type="presOf" srcId="{63DC22A8-C1C4-4CD4-BE58-ACC52FAD5FC1}" destId="{A0BE4184-BB50-474D-886A-C488432A8E7C}" srcOrd="1" destOrd="0" presId="urn:microsoft.com/office/officeart/2005/8/layout/target3"/>
    <dgm:cxn modelId="{574A65A8-413D-428C-9EB2-D3F498FC07C8}" srcId="{1DE33C9E-6924-4954-AF54-5A64C55E9A33}" destId="{A9DC5735-603C-4C63-9B13-AFFC7B6CA846}" srcOrd="0" destOrd="0" parTransId="{4BE85373-6492-4902-B10E-BB63AA20C0D0}" sibTransId="{D457AA33-C2D4-4F2D-B40E-908E996F5EE1}"/>
    <dgm:cxn modelId="{84A706BA-1AAC-4103-B05D-171DCC3EB3A5}" type="presOf" srcId="{63DC22A8-C1C4-4CD4-BE58-ACC52FAD5FC1}" destId="{91A1FA96-34FB-4567-B57F-3F866D9BD893}" srcOrd="0" destOrd="0" presId="urn:microsoft.com/office/officeart/2005/8/layout/target3"/>
    <dgm:cxn modelId="{EEB974C4-2611-40FB-BF95-B623BF2D86A1}" type="presOf" srcId="{FC818AF4-054E-4BE5-B891-86CB2A8DD9CD}" destId="{05EBE400-EFAD-4B3C-B13A-0AB318E6B2EF}" srcOrd="0" destOrd="0" presId="urn:microsoft.com/office/officeart/2005/8/layout/target3"/>
    <dgm:cxn modelId="{5CB8ABC4-C660-4654-94F7-B8C2B0C32AC4}" type="presOf" srcId="{9F1C92F5-1C91-4CB2-B601-B8F3610A92B8}" destId="{49AC6E4B-4A0C-4A7F-8FF3-A61ED4294D53}" srcOrd="0" destOrd="1" presId="urn:microsoft.com/office/officeart/2005/8/layout/target3"/>
    <dgm:cxn modelId="{AB20C2C4-636D-45E6-A4A8-02D35CFB26AE}" srcId="{1DE33C9E-6924-4954-AF54-5A64C55E9A33}" destId="{FC818AF4-054E-4BE5-B891-86CB2A8DD9CD}" srcOrd="2" destOrd="0" parTransId="{2D66E7C7-B723-4CA1-859F-500227D240A6}" sibTransId="{529C581D-B77D-42D5-99D7-BF89195D08CD}"/>
    <dgm:cxn modelId="{727EFBEC-46E1-4958-8199-EBDA62142D07}" srcId="{FC818AF4-054E-4BE5-B891-86CB2A8DD9CD}" destId="{702C613E-B4AD-4BA2-BC4F-B2798E8C0981}" srcOrd="2" destOrd="0" parTransId="{02A8515B-BD3D-4EE0-A487-3493DBEC451E}" sibTransId="{9E564217-1780-4E31-A461-4DE0D5DAC2BC}"/>
    <dgm:cxn modelId="{8C6CCCFA-8916-434F-8871-81737838913D}" type="presOf" srcId="{1DE33C9E-6924-4954-AF54-5A64C55E9A33}" destId="{D5AE94EB-58BE-4B9C-8DE4-C0701EB8EC9B}" srcOrd="0" destOrd="0" presId="urn:microsoft.com/office/officeart/2005/8/layout/target3"/>
    <dgm:cxn modelId="{CB5205FF-AD4D-4CBE-89D8-C62A2A0AC5C2}" srcId="{63DC22A8-C1C4-4CD4-BE58-ACC52FAD5FC1}" destId="{9F1C92F5-1C91-4CB2-B601-B8F3610A92B8}" srcOrd="1" destOrd="0" parTransId="{FC57047A-2979-4CFE-B6CD-77CFF43026AB}" sibTransId="{7FD7C4C5-A06A-4E48-967E-CAEBCBCE6998}"/>
    <dgm:cxn modelId="{32429906-07E9-4019-884B-A1C1830B1C4C}" type="presParOf" srcId="{D5AE94EB-58BE-4B9C-8DE4-C0701EB8EC9B}" destId="{807C388C-2819-47D1-82E2-96E3D306C97D}" srcOrd="0" destOrd="0" presId="urn:microsoft.com/office/officeart/2005/8/layout/target3"/>
    <dgm:cxn modelId="{40211F55-868B-430D-A7C9-A96CFF43E943}" type="presParOf" srcId="{D5AE94EB-58BE-4B9C-8DE4-C0701EB8EC9B}" destId="{7382E43B-A5EF-49B2-952A-8A9C7E984913}" srcOrd="1" destOrd="0" presId="urn:microsoft.com/office/officeart/2005/8/layout/target3"/>
    <dgm:cxn modelId="{13C76282-5627-4B91-9EFB-7F28FD31E2CB}" type="presParOf" srcId="{D5AE94EB-58BE-4B9C-8DE4-C0701EB8EC9B}" destId="{8E70EBAF-67AF-4A9F-BD05-E02FDD76608D}" srcOrd="2" destOrd="0" presId="urn:microsoft.com/office/officeart/2005/8/layout/target3"/>
    <dgm:cxn modelId="{A331895D-65F7-43AB-B195-8A3DE69412EF}" type="presParOf" srcId="{D5AE94EB-58BE-4B9C-8DE4-C0701EB8EC9B}" destId="{01EDEDBE-E996-4892-8A8F-659A7921B2CF}" srcOrd="3" destOrd="0" presId="urn:microsoft.com/office/officeart/2005/8/layout/target3"/>
    <dgm:cxn modelId="{A653F8CC-863C-4815-8D4F-08D4666F0D4D}" type="presParOf" srcId="{D5AE94EB-58BE-4B9C-8DE4-C0701EB8EC9B}" destId="{F85ED017-605D-421F-A788-DF7689E54497}" srcOrd="4" destOrd="0" presId="urn:microsoft.com/office/officeart/2005/8/layout/target3"/>
    <dgm:cxn modelId="{453054C2-2D98-4E63-BFB6-448E20ACDBE9}" type="presParOf" srcId="{D5AE94EB-58BE-4B9C-8DE4-C0701EB8EC9B}" destId="{91A1FA96-34FB-4567-B57F-3F866D9BD893}" srcOrd="5" destOrd="0" presId="urn:microsoft.com/office/officeart/2005/8/layout/target3"/>
    <dgm:cxn modelId="{8F64F398-15EA-4BF6-94A5-379DAC4660C8}" type="presParOf" srcId="{D5AE94EB-58BE-4B9C-8DE4-C0701EB8EC9B}" destId="{7D7D3B3C-E92A-4DDF-B448-D3494ABF551F}" srcOrd="6" destOrd="0" presId="urn:microsoft.com/office/officeart/2005/8/layout/target3"/>
    <dgm:cxn modelId="{D9DDEE9F-7F87-4DBC-99A2-591369B86722}" type="presParOf" srcId="{D5AE94EB-58BE-4B9C-8DE4-C0701EB8EC9B}" destId="{85FCC264-E73A-46F0-A2B2-441DC2B15E5D}" srcOrd="7" destOrd="0" presId="urn:microsoft.com/office/officeart/2005/8/layout/target3"/>
    <dgm:cxn modelId="{D0F44BDB-A38A-4DDD-9516-AB518A8EE5FF}" type="presParOf" srcId="{D5AE94EB-58BE-4B9C-8DE4-C0701EB8EC9B}" destId="{05EBE400-EFAD-4B3C-B13A-0AB318E6B2EF}" srcOrd="8" destOrd="0" presId="urn:microsoft.com/office/officeart/2005/8/layout/target3"/>
    <dgm:cxn modelId="{C4CBD861-DEB6-476B-897D-AAD3B407CAB7}" type="presParOf" srcId="{D5AE94EB-58BE-4B9C-8DE4-C0701EB8EC9B}" destId="{80FC00A8-0170-4606-8C28-E50487B29F55}" srcOrd="9" destOrd="0" presId="urn:microsoft.com/office/officeart/2005/8/layout/target3"/>
    <dgm:cxn modelId="{F0A28180-2715-402A-93B5-FEAB7DD841D0}" type="presParOf" srcId="{D5AE94EB-58BE-4B9C-8DE4-C0701EB8EC9B}" destId="{8843E0FC-98E4-477F-8D19-E4FBFE344495}" srcOrd="10" destOrd="0" presId="urn:microsoft.com/office/officeart/2005/8/layout/target3"/>
    <dgm:cxn modelId="{6CE80CE9-7870-4B64-94F0-DB9CCC7E8036}" type="presParOf" srcId="{D5AE94EB-58BE-4B9C-8DE4-C0701EB8EC9B}" destId="{A0BE4184-BB50-474D-886A-C488432A8E7C}" srcOrd="11" destOrd="0" presId="urn:microsoft.com/office/officeart/2005/8/layout/target3"/>
    <dgm:cxn modelId="{01D80868-9109-4308-ACBE-1C7F362D1BE5}" type="presParOf" srcId="{D5AE94EB-58BE-4B9C-8DE4-C0701EB8EC9B}" destId="{49AC6E4B-4A0C-4A7F-8FF3-A61ED4294D53}" srcOrd="12" destOrd="0" presId="urn:microsoft.com/office/officeart/2005/8/layout/target3"/>
    <dgm:cxn modelId="{6467AE4B-99F9-475A-890F-C22D97DAF4FC}" type="presParOf" srcId="{D5AE94EB-58BE-4B9C-8DE4-C0701EB8EC9B}" destId="{4D7438EB-3090-4804-8C8A-27A741F9BAEF}" srcOrd="13" destOrd="0" presId="urn:microsoft.com/office/officeart/2005/8/layout/target3"/>
    <dgm:cxn modelId="{C78ED5DC-6A48-4521-8842-D77CEC45B9FF}" type="presParOf" srcId="{D5AE94EB-58BE-4B9C-8DE4-C0701EB8EC9B}" destId="{EA7D07FD-428E-4891-B82D-D47A7D1BB1BD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6B9E14-651B-44E3-B031-D4CF16E7511C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AU"/>
        </a:p>
      </dgm:t>
    </dgm:pt>
    <dgm:pt modelId="{FCBC7081-5E3D-40CE-908E-AB0D7ACDD86E}">
      <dgm:prSet phldrT="[Text]"/>
      <dgm:spPr/>
      <dgm:t>
        <a:bodyPr/>
        <a:lstStyle/>
        <a:p>
          <a:r>
            <a:rPr lang="en-AU" dirty="0"/>
            <a:t>Variability in experiences of partner contact </a:t>
          </a:r>
        </a:p>
      </dgm:t>
    </dgm:pt>
    <dgm:pt modelId="{ACC27C2D-C78B-4210-B0E4-DF000D4D24CC}" type="parTrans" cxnId="{6E9A5021-5D4F-4E1D-A66A-A25A4148F553}">
      <dgm:prSet/>
      <dgm:spPr/>
      <dgm:t>
        <a:bodyPr/>
        <a:lstStyle/>
        <a:p>
          <a:endParaRPr lang="en-AU"/>
        </a:p>
      </dgm:t>
    </dgm:pt>
    <dgm:pt modelId="{4BF949A4-F670-4414-A9EF-7257A24D8454}" type="sibTrans" cxnId="{6E9A5021-5D4F-4E1D-A66A-A25A4148F553}">
      <dgm:prSet/>
      <dgm:spPr/>
      <dgm:t>
        <a:bodyPr/>
        <a:lstStyle/>
        <a:p>
          <a:endParaRPr lang="en-AU"/>
        </a:p>
      </dgm:t>
    </dgm:pt>
    <dgm:pt modelId="{D4F03739-64D8-41E8-8BCE-B2A736679947}">
      <dgm:prSet phldrT="[Text]"/>
      <dgm:spPr/>
      <dgm:t>
        <a:bodyPr/>
        <a:lstStyle/>
        <a:p>
          <a:r>
            <a:rPr lang="en-AU" dirty="0"/>
            <a:t>Impacts on safety </a:t>
          </a:r>
        </a:p>
      </dgm:t>
    </dgm:pt>
    <dgm:pt modelId="{4D1CAAD4-072F-446A-8FE4-6FF91225DA8A}" type="parTrans" cxnId="{35AC7AFC-281E-4B6D-B530-BDD365D93ECD}">
      <dgm:prSet/>
      <dgm:spPr/>
      <dgm:t>
        <a:bodyPr/>
        <a:lstStyle/>
        <a:p>
          <a:endParaRPr lang="en-AU"/>
        </a:p>
      </dgm:t>
    </dgm:pt>
    <dgm:pt modelId="{D0B8843E-F01F-4077-931B-C2518F6BD302}" type="sibTrans" cxnId="{35AC7AFC-281E-4B6D-B530-BDD365D93ECD}">
      <dgm:prSet/>
      <dgm:spPr/>
      <dgm:t>
        <a:bodyPr/>
        <a:lstStyle/>
        <a:p>
          <a:endParaRPr lang="en-AU"/>
        </a:p>
      </dgm:t>
    </dgm:pt>
    <dgm:pt modelId="{7CE79FE2-B5A4-477F-9661-0A33A81FA54E}">
      <dgm:prSet phldrT="[Text]"/>
      <dgm:spPr/>
      <dgm:t>
        <a:bodyPr/>
        <a:lstStyle/>
        <a:p>
          <a:r>
            <a:rPr lang="en-AU" dirty="0"/>
            <a:t>Reciprocal sharing of information between the PC worker and (ex)partner </a:t>
          </a:r>
        </a:p>
      </dgm:t>
    </dgm:pt>
    <dgm:pt modelId="{87FC269F-5EC3-429B-8524-BBA7A796B333}" type="parTrans" cxnId="{FA4DB63A-6F1F-4172-97EA-E3168797173A}">
      <dgm:prSet/>
      <dgm:spPr/>
      <dgm:t>
        <a:bodyPr/>
        <a:lstStyle/>
        <a:p>
          <a:endParaRPr lang="en-AU"/>
        </a:p>
      </dgm:t>
    </dgm:pt>
    <dgm:pt modelId="{51D7891A-A08C-4EF5-B457-773FA6245D29}" type="sibTrans" cxnId="{FA4DB63A-6F1F-4172-97EA-E3168797173A}">
      <dgm:prSet/>
      <dgm:spPr/>
      <dgm:t>
        <a:bodyPr/>
        <a:lstStyle/>
        <a:p>
          <a:endParaRPr lang="en-AU"/>
        </a:p>
      </dgm:t>
    </dgm:pt>
    <dgm:pt modelId="{5BC65B0B-FA23-429C-8DC4-29D9BCC229C5}">
      <dgm:prSet/>
      <dgm:spPr/>
      <dgm:t>
        <a:bodyPr/>
        <a:lstStyle/>
        <a:p>
          <a:r>
            <a:rPr lang="en-AU" dirty="0"/>
            <a:t>Validation and recognition of experiences of FDV</a:t>
          </a:r>
        </a:p>
      </dgm:t>
    </dgm:pt>
    <dgm:pt modelId="{588E0092-483E-402C-BFEF-F28E958DC9B8}" type="parTrans" cxnId="{4EC935A7-A327-48FA-9AF6-A5D0D4399BE1}">
      <dgm:prSet/>
      <dgm:spPr/>
      <dgm:t>
        <a:bodyPr/>
        <a:lstStyle/>
        <a:p>
          <a:endParaRPr lang="en-AU"/>
        </a:p>
      </dgm:t>
    </dgm:pt>
    <dgm:pt modelId="{C2A13F9D-722A-479C-A69A-985F96FE92AF}" type="sibTrans" cxnId="{4EC935A7-A327-48FA-9AF6-A5D0D4399BE1}">
      <dgm:prSet/>
      <dgm:spPr/>
      <dgm:t>
        <a:bodyPr/>
        <a:lstStyle/>
        <a:p>
          <a:endParaRPr lang="en-AU"/>
        </a:p>
      </dgm:t>
    </dgm:pt>
    <dgm:pt modelId="{C8D87522-0DF0-4264-82DA-B3BF2E6FBDD6}">
      <dgm:prSet/>
      <dgm:spPr/>
      <dgm:t>
        <a:bodyPr/>
        <a:lstStyle/>
        <a:p>
          <a:r>
            <a:rPr lang="en-AU" dirty="0"/>
            <a:t>Increase knowledge and awareness of FDV</a:t>
          </a:r>
        </a:p>
      </dgm:t>
    </dgm:pt>
    <dgm:pt modelId="{8C2DB092-2D21-40AA-96D4-CD9B718C96DB}" type="parTrans" cxnId="{D4667478-B15D-4E1E-8140-4E51EA2AAD10}">
      <dgm:prSet/>
      <dgm:spPr/>
      <dgm:t>
        <a:bodyPr/>
        <a:lstStyle/>
        <a:p>
          <a:endParaRPr lang="en-AU"/>
        </a:p>
      </dgm:t>
    </dgm:pt>
    <dgm:pt modelId="{FDE08523-2E26-4F14-9BC6-C5592A37D251}" type="sibTrans" cxnId="{D4667478-B15D-4E1E-8140-4E51EA2AAD10}">
      <dgm:prSet/>
      <dgm:spPr/>
      <dgm:t>
        <a:bodyPr/>
        <a:lstStyle/>
        <a:p>
          <a:endParaRPr lang="en-AU"/>
        </a:p>
      </dgm:t>
    </dgm:pt>
    <dgm:pt modelId="{1BB7B1C7-5BCB-4DAD-B1EB-BCEA607E6F4F}">
      <dgm:prSet custT="1"/>
      <dgm:spPr/>
      <dgm:t>
        <a:bodyPr/>
        <a:lstStyle/>
        <a:p>
          <a:r>
            <a:rPr lang="en-AU" sz="1600" dirty="0"/>
            <a:t>Broader impacts on women </a:t>
          </a:r>
        </a:p>
      </dgm:t>
    </dgm:pt>
    <dgm:pt modelId="{F9B660D7-2679-4D47-967B-0D19B7C86544}" type="parTrans" cxnId="{9B35A3FA-37CF-4723-A763-802718D29FFD}">
      <dgm:prSet/>
      <dgm:spPr/>
      <dgm:t>
        <a:bodyPr/>
        <a:lstStyle/>
        <a:p>
          <a:endParaRPr lang="en-AU"/>
        </a:p>
      </dgm:t>
    </dgm:pt>
    <dgm:pt modelId="{708FE664-5950-4148-8355-6BA57976C08E}" type="sibTrans" cxnId="{9B35A3FA-37CF-4723-A763-802718D29FFD}">
      <dgm:prSet/>
      <dgm:spPr/>
      <dgm:t>
        <a:bodyPr/>
        <a:lstStyle/>
        <a:p>
          <a:endParaRPr lang="en-AU"/>
        </a:p>
      </dgm:t>
    </dgm:pt>
    <dgm:pt modelId="{775C23E0-AC57-4F47-89BB-1CDACA45ED4C}" type="pres">
      <dgm:prSet presAssocID="{716B9E14-651B-44E3-B031-D4CF16E7511C}" presName="diagram" presStyleCnt="0">
        <dgm:presLayoutVars>
          <dgm:dir/>
          <dgm:resizeHandles val="exact"/>
        </dgm:presLayoutVars>
      </dgm:prSet>
      <dgm:spPr/>
    </dgm:pt>
    <dgm:pt modelId="{D171C3F1-121A-4A84-8DAD-924003F561FB}" type="pres">
      <dgm:prSet presAssocID="{FCBC7081-5E3D-40CE-908E-AB0D7ACDD86E}" presName="node" presStyleLbl="node1" presStyleIdx="0" presStyleCnt="6">
        <dgm:presLayoutVars>
          <dgm:bulletEnabled val="1"/>
        </dgm:presLayoutVars>
      </dgm:prSet>
      <dgm:spPr/>
    </dgm:pt>
    <dgm:pt modelId="{D0067E7E-45F4-4A5C-8669-E13E0AD1DC6E}" type="pres">
      <dgm:prSet presAssocID="{4BF949A4-F670-4414-A9EF-7257A24D8454}" presName="sibTrans" presStyleCnt="0"/>
      <dgm:spPr/>
    </dgm:pt>
    <dgm:pt modelId="{5CB219AD-0F04-4744-968F-CBDF6B993C15}" type="pres">
      <dgm:prSet presAssocID="{5BC65B0B-FA23-429C-8DC4-29D9BCC229C5}" presName="node" presStyleLbl="node1" presStyleIdx="1" presStyleCnt="6">
        <dgm:presLayoutVars>
          <dgm:bulletEnabled val="1"/>
        </dgm:presLayoutVars>
      </dgm:prSet>
      <dgm:spPr/>
    </dgm:pt>
    <dgm:pt modelId="{B4E7C40F-A988-490A-B138-A441E9061941}" type="pres">
      <dgm:prSet presAssocID="{C2A13F9D-722A-479C-A69A-985F96FE92AF}" presName="sibTrans" presStyleCnt="0"/>
      <dgm:spPr/>
    </dgm:pt>
    <dgm:pt modelId="{4D33508B-6952-4270-9F04-A2A4F35C8F09}" type="pres">
      <dgm:prSet presAssocID="{D4F03739-64D8-41E8-8BCE-B2A736679947}" presName="node" presStyleLbl="node1" presStyleIdx="2" presStyleCnt="6">
        <dgm:presLayoutVars>
          <dgm:bulletEnabled val="1"/>
        </dgm:presLayoutVars>
      </dgm:prSet>
      <dgm:spPr/>
    </dgm:pt>
    <dgm:pt modelId="{06A97944-3381-4BD8-9FC8-C8C4E7E77481}" type="pres">
      <dgm:prSet presAssocID="{D0B8843E-F01F-4077-931B-C2518F6BD302}" presName="sibTrans" presStyleCnt="0"/>
      <dgm:spPr/>
    </dgm:pt>
    <dgm:pt modelId="{34BA4677-21C1-4BF2-BB33-5D40945106D6}" type="pres">
      <dgm:prSet presAssocID="{7CE79FE2-B5A4-477F-9661-0A33A81FA54E}" presName="node" presStyleLbl="node1" presStyleIdx="3" presStyleCnt="6">
        <dgm:presLayoutVars>
          <dgm:bulletEnabled val="1"/>
        </dgm:presLayoutVars>
      </dgm:prSet>
      <dgm:spPr/>
    </dgm:pt>
    <dgm:pt modelId="{01AC3124-B89B-4B2D-AA7C-33E2C9BE399B}" type="pres">
      <dgm:prSet presAssocID="{51D7891A-A08C-4EF5-B457-773FA6245D29}" presName="sibTrans" presStyleCnt="0"/>
      <dgm:spPr/>
    </dgm:pt>
    <dgm:pt modelId="{486C89CC-07B0-4A4F-B0DD-BA0B57651C07}" type="pres">
      <dgm:prSet presAssocID="{C8D87522-0DF0-4264-82DA-B3BF2E6FBDD6}" presName="node" presStyleLbl="node1" presStyleIdx="4" presStyleCnt="6">
        <dgm:presLayoutVars>
          <dgm:bulletEnabled val="1"/>
        </dgm:presLayoutVars>
      </dgm:prSet>
      <dgm:spPr/>
    </dgm:pt>
    <dgm:pt modelId="{09926107-A94B-4D6C-9A8E-85A79571CFBF}" type="pres">
      <dgm:prSet presAssocID="{FDE08523-2E26-4F14-9BC6-C5592A37D251}" presName="sibTrans" presStyleCnt="0"/>
      <dgm:spPr/>
    </dgm:pt>
    <dgm:pt modelId="{4DBC72F2-9BC7-4AC9-A8EA-EECE529CBDD9}" type="pres">
      <dgm:prSet presAssocID="{1BB7B1C7-5BCB-4DAD-B1EB-BCEA607E6F4F}" presName="node" presStyleLbl="node1" presStyleIdx="5" presStyleCnt="6">
        <dgm:presLayoutVars>
          <dgm:bulletEnabled val="1"/>
        </dgm:presLayoutVars>
      </dgm:prSet>
      <dgm:spPr/>
    </dgm:pt>
  </dgm:ptLst>
  <dgm:cxnLst>
    <dgm:cxn modelId="{FCE07519-CC45-4918-ADF1-14B682AB7594}" type="presOf" srcId="{716B9E14-651B-44E3-B031-D4CF16E7511C}" destId="{775C23E0-AC57-4F47-89BB-1CDACA45ED4C}" srcOrd="0" destOrd="0" presId="urn:microsoft.com/office/officeart/2005/8/layout/default"/>
    <dgm:cxn modelId="{6E9A5021-5D4F-4E1D-A66A-A25A4148F553}" srcId="{716B9E14-651B-44E3-B031-D4CF16E7511C}" destId="{FCBC7081-5E3D-40CE-908E-AB0D7ACDD86E}" srcOrd="0" destOrd="0" parTransId="{ACC27C2D-C78B-4210-B0E4-DF000D4D24CC}" sibTransId="{4BF949A4-F670-4414-A9EF-7257A24D8454}"/>
    <dgm:cxn modelId="{3E0AEA2B-9958-4651-B818-778E1F7DD4B8}" type="presOf" srcId="{5BC65B0B-FA23-429C-8DC4-29D9BCC229C5}" destId="{5CB219AD-0F04-4744-968F-CBDF6B993C15}" srcOrd="0" destOrd="0" presId="urn:microsoft.com/office/officeart/2005/8/layout/default"/>
    <dgm:cxn modelId="{0457FF2E-EA92-4EF6-B162-9B83450B6B12}" type="presOf" srcId="{7CE79FE2-B5A4-477F-9661-0A33A81FA54E}" destId="{34BA4677-21C1-4BF2-BB33-5D40945106D6}" srcOrd="0" destOrd="0" presId="urn:microsoft.com/office/officeart/2005/8/layout/default"/>
    <dgm:cxn modelId="{FA4DB63A-6F1F-4172-97EA-E3168797173A}" srcId="{716B9E14-651B-44E3-B031-D4CF16E7511C}" destId="{7CE79FE2-B5A4-477F-9661-0A33A81FA54E}" srcOrd="3" destOrd="0" parTransId="{87FC269F-5EC3-429B-8524-BBA7A796B333}" sibTransId="{51D7891A-A08C-4EF5-B457-773FA6245D29}"/>
    <dgm:cxn modelId="{CF5FC93B-AE9C-45C0-92E1-2B88C5E1B7F8}" type="presOf" srcId="{1BB7B1C7-5BCB-4DAD-B1EB-BCEA607E6F4F}" destId="{4DBC72F2-9BC7-4AC9-A8EA-EECE529CBDD9}" srcOrd="0" destOrd="0" presId="urn:microsoft.com/office/officeart/2005/8/layout/default"/>
    <dgm:cxn modelId="{D4667478-B15D-4E1E-8140-4E51EA2AAD10}" srcId="{716B9E14-651B-44E3-B031-D4CF16E7511C}" destId="{C8D87522-0DF0-4264-82DA-B3BF2E6FBDD6}" srcOrd="4" destOrd="0" parTransId="{8C2DB092-2D21-40AA-96D4-CD9B718C96DB}" sibTransId="{FDE08523-2E26-4F14-9BC6-C5592A37D251}"/>
    <dgm:cxn modelId="{A9770EA4-E5B5-40DD-8EC7-11104B0A1B2F}" type="presOf" srcId="{C8D87522-0DF0-4264-82DA-B3BF2E6FBDD6}" destId="{486C89CC-07B0-4A4F-B0DD-BA0B57651C07}" srcOrd="0" destOrd="0" presId="urn:microsoft.com/office/officeart/2005/8/layout/default"/>
    <dgm:cxn modelId="{4EC935A7-A327-48FA-9AF6-A5D0D4399BE1}" srcId="{716B9E14-651B-44E3-B031-D4CF16E7511C}" destId="{5BC65B0B-FA23-429C-8DC4-29D9BCC229C5}" srcOrd="1" destOrd="0" parTransId="{588E0092-483E-402C-BFEF-F28E958DC9B8}" sibTransId="{C2A13F9D-722A-479C-A69A-985F96FE92AF}"/>
    <dgm:cxn modelId="{E6EDD1CF-4313-4FD4-B344-CD0EE02972DC}" type="presOf" srcId="{FCBC7081-5E3D-40CE-908E-AB0D7ACDD86E}" destId="{D171C3F1-121A-4A84-8DAD-924003F561FB}" srcOrd="0" destOrd="0" presId="urn:microsoft.com/office/officeart/2005/8/layout/default"/>
    <dgm:cxn modelId="{33ECD1D3-7108-4E44-8EC4-3CB510E85257}" type="presOf" srcId="{D4F03739-64D8-41E8-8BCE-B2A736679947}" destId="{4D33508B-6952-4270-9F04-A2A4F35C8F09}" srcOrd="0" destOrd="0" presId="urn:microsoft.com/office/officeart/2005/8/layout/default"/>
    <dgm:cxn modelId="{9B35A3FA-37CF-4723-A763-802718D29FFD}" srcId="{716B9E14-651B-44E3-B031-D4CF16E7511C}" destId="{1BB7B1C7-5BCB-4DAD-B1EB-BCEA607E6F4F}" srcOrd="5" destOrd="0" parTransId="{F9B660D7-2679-4D47-967B-0D19B7C86544}" sibTransId="{708FE664-5950-4148-8355-6BA57976C08E}"/>
    <dgm:cxn modelId="{35AC7AFC-281E-4B6D-B530-BDD365D93ECD}" srcId="{716B9E14-651B-44E3-B031-D4CF16E7511C}" destId="{D4F03739-64D8-41E8-8BCE-B2A736679947}" srcOrd="2" destOrd="0" parTransId="{4D1CAAD4-072F-446A-8FE4-6FF91225DA8A}" sibTransId="{D0B8843E-F01F-4077-931B-C2518F6BD302}"/>
    <dgm:cxn modelId="{C85BACE6-4D1B-4ABD-94CE-4722887AF129}" type="presParOf" srcId="{775C23E0-AC57-4F47-89BB-1CDACA45ED4C}" destId="{D171C3F1-121A-4A84-8DAD-924003F561FB}" srcOrd="0" destOrd="0" presId="urn:microsoft.com/office/officeart/2005/8/layout/default"/>
    <dgm:cxn modelId="{07876253-183F-476C-9678-BD16E5CE8831}" type="presParOf" srcId="{775C23E0-AC57-4F47-89BB-1CDACA45ED4C}" destId="{D0067E7E-45F4-4A5C-8669-E13E0AD1DC6E}" srcOrd="1" destOrd="0" presId="urn:microsoft.com/office/officeart/2005/8/layout/default"/>
    <dgm:cxn modelId="{003AD959-B65E-4C67-BE37-C8B715A0983C}" type="presParOf" srcId="{775C23E0-AC57-4F47-89BB-1CDACA45ED4C}" destId="{5CB219AD-0F04-4744-968F-CBDF6B993C15}" srcOrd="2" destOrd="0" presId="urn:microsoft.com/office/officeart/2005/8/layout/default"/>
    <dgm:cxn modelId="{52A24E47-6FFD-48D2-9499-935938436560}" type="presParOf" srcId="{775C23E0-AC57-4F47-89BB-1CDACA45ED4C}" destId="{B4E7C40F-A988-490A-B138-A441E9061941}" srcOrd="3" destOrd="0" presId="urn:microsoft.com/office/officeart/2005/8/layout/default"/>
    <dgm:cxn modelId="{E68C868D-0D84-4612-8290-3819A9E7F447}" type="presParOf" srcId="{775C23E0-AC57-4F47-89BB-1CDACA45ED4C}" destId="{4D33508B-6952-4270-9F04-A2A4F35C8F09}" srcOrd="4" destOrd="0" presId="urn:microsoft.com/office/officeart/2005/8/layout/default"/>
    <dgm:cxn modelId="{3C27198E-37BE-4076-BE06-24CAB847ECA7}" type="presParOf" srcId="{775C23E0-AC57-4F47-89BB-1CDACA45ED4C}" destId="{06A97944-3381-4BD8-9FC8-C8C4E7E77481}" srcOrd="5" destOrd="0" presId="urn:microsoft.com/office/officeart/2005/8/layout/default"/>
    <dgm:cxn modelId="{D5A8AB90-1AF7-4B95-9E62-B7ECDE4E46EF}" type="presParOf" srcId="{775C23E0-AC57-4F47-89BB-1CDACA45ED4C}" destId="{34BA4677-21C1-4BF2-BB33-5D40945106D6}" srcOrd="6" destOrd="0" presId="urn:microsoft.com/office/officeart/2005/8/layout/default"/>
    <dgm:cxn modelId="{C643D4D1-C964-46CC-8DF3-8869D63A9C09}" type="presParOf" srcId="{775C23E0-AC57-4F47-89BB-1CDACA45ED4C}" destId="{01AC3124-B89B-4B2D-AA7C-33E2C9BE399B}" srcOrd="7" destOrd="0" presId="urn:microsoft.com/office/officeart/2005/8/layout/default"/>
    <dgm:cxn modelId="{B6A4CD1F-5F7E-4645-9485-B1B174705C83}" type="presParOf" srcId="{775C23E0-AC57-4F47-89BB-1CDACA45ED4C}" destId="{486C89CC-07B0-4A4F-B0DD-BA0B57651C07}" srcOrd="8" destOrd="0" presId="urn:microsoft.com/office/officeart/2005/8/layout/default"/>
    <dgm:cxn modelId="{56CE2B3A-A127-44AE-917D-8D953EBB3F32}" type="presParOf" srcId="{775C23E0-AC57-4F47-89BB-1CDACA45ED4C}" destId="{09926107-A94B-4D6C-9A8E-85A79571CFBF}" srcOrd="9" destOrd="0" presId="urn:microsoft.com/office/officeart/2005/8/layout/default"/>
    <dgm:cxn modelId="{A6377958-8786-4601-BB54-DCDD06943599}" type="presParOf" srcId="{775C23E0-AC57-4F47-89BB-1CDACA45ED4C}" destId="{4DBC72F2-9BC7-4AC9-A8EA-EECE529CBDD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C388C-2819-47D1-82E2-96E3D306C97D}">
      <dsp:nvSpPr>
        <dsp:cNvPr id="0" name=""/>
        <dsp:cNvSpPr/>
      </dsp:nvSpPr>
      <dsp:spPr>
        <a:xfrm>
          <a:off x="0" y="0"/>
          <a:ext cx="4351338" cy="4351338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0EBAF-67AF-4A9F-BD05-E02FDD76608D}">
      <dsp:nvSpPr>
        <dsp:cNvPr id="0" name=""/>
        <dsp:cNvSpPr/>
      </dsp:nvSpPr>
      <dsp:spPr>
        <a:xfrm>
          <a:off x="2175669" y="0"/>
          <a:ext cx="8339931" cy="4351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Literature Review</a:t>
          </a:r>
        </a:p>
      </dsp:txBody>
      <dsp:txXfrm>
        <a:off x="2175669" y="0"/>
        <a:ext cx="4169965" cy="1305404"/>
      </dsp:txXfrm>
    </dsp:sp>
    <dsp:sp modelId="{F85ED017-605D-421F-A788-DF7689E54497}">
      <dsp:nvSpPr>
        <dsp:cNvPr id="0" name=""/>
        <dsp:cNvSpPr/>
      </dsp:nvSpPr>
      <dsp:spPr>
        <a:xfrm>
          <a:off x="761485" y="1305404"/>
          <a:ext cx="2828366" cy="2828366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A1FA96-34FB-4567-B57F-3F866D9BD893}">
      <dsp:nvSpPr>
        <dsp:cNvPr id="0" name=""/>
        <dsp:cNvSpPr/>
      </dsp:nvSpPr>
      <dsp:spPr>
        <a:xfrm>
          <a:off x="2175669" y="1305404"/>
          <a:ext cx="8339931" cy="28283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Surveys</a:t>
          </a:r>
        </a:p>
      </dsp:txBody>
      <dsp:txXfrm>
        <a:off x="2175669" y="1305404"/>
        <a:ext cx="4169965" cy="1305399"/>
      </dsp:txXfrm>
    </dsp:sp>
    <dsp:sp modelId="{85FCC264-E73A-46F0-A2B2-441DC2B15E5D}">
      <dsp:nvSpPr>
        <dsp:cNvPr id="0" name=""/>
        <dsp:cNvSpPr/>
      </dsp:nvSpPr>
      <dsp:spPr>
        <a:xfrm>
          <a:off x="1522968" y="2610804"/>
          <a:ext cx="1305400" cy="130540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EBE400-EFAD-4B3C-B13A-0AB318E6B2EF}">
      <dsp:nvSpPr>
        <dsp:cNvPr id="0" name=""/>
        <dsp:cNvSpPr/>
      </dsp:nvSpPr>
      <dsp:spPr>
        <a:xfrm>
          <a:off x="2175669" y="2610804"/>
          <a:ext cx="8339931" cy="1305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Practitioner Interviews</a:t>
          </a:r>
        </a:p>
      </dsp:txBody>
      <dsp:txXfrm>
        <a:off x="2175669" y="2610804"/>
        <a:ext cx="4169965" cy="1305400"/>
      </dsp:txXfrm>
    </dsp:sp>
    <dsp:sp modelId="{8843E0FC-98E4-477F-8D19-E4FBFE344495}">
      <dsp:nvSpPr>
        <dsp:cNvPr id="0" name=""/>
        <dsp:cNvSpPr/>
      </dsp:nvSpPr>
      <dsp:spPr>
        <a:xfrm>
          <a:off x="6345634" y="0"/>
          <a:ext cx="4169965" cy="130540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Scoping</a:t>
          </a:r>
        </a:p>
      </dsp:txBody>
      <dsp:txXfrm>
        <a:off x="6345634" y="0"/>
        <a:ext cx="4169965" cy="1305404"/>
      </dsp:txXfrm>
    </dsp:sp>
    <dsp:sp modelId="{49AC6E4B-4A0C-4A7F-8FF3-A61ED4294D53}">
      <dsp:nvSpPr>
        <dsp:cNvPr id="0" name=""/>
        <dsp:cNvSpPr/>
      </dsp:nvSpPr>
      <dsp:spPr>
        <a:xfrm>
          <a:off x="6345634" y="1305404"/>
          <a:ext cx="4169965" cy="130539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Women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Practitioners</a:t>
          </a:r>
        </a:p>
      </dsp:txBody>
      <dsp:txXfrm>
        <a:off x="6345634" y="1305404"/>
        <a:ext cx="4169965" cy="1305399"/>
      </dsp:txXfrm>
    </dsp:sp>
    <dsp:sp modelId="{EA7D07FD-428E-4891-B82D-D47A7D1BB1BD}">
      <dsp:nvSpPr>
        <dsp:cNvPr id="0" name=""/>
        <dsp:cNvSpPr/>
      </dsp:nvSpPr>
      <dsp:spPr>
        <a:xfrm>
          <a:off x="6345634" y="2610804"/>
          <a:ext cx="4169965" cy="13054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Managers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Facilitators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Partner contact workers/agencies</a:t>
          </a:r>
        </a:p>
      </dsp:txBody>
      <dsp:txXfrm>
        <a:off x="6345634" y="2610804"/>
        <a:ext cx="4169965" cy="1305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1C3F1-121A-4A84-8DAD-924003F561FB}">
      <dsp:nvSpPr>
        <dsp:cNvPr id="0" name=""/>
        <dsp:cNvSpPr/>
      </dsp:nvSpPr>
      <dsp:spPr>
        <a:xfrm>
          <a:off x="626553" y="1423"/>
          <a:ext cx="2174814" cy="13048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Variability in experiences of partner contact </a:t>
          </a:r>
        </a:p>
      </dsp:txBody>
      <dsp:txXfrm>
        <a:off x="626553" y="1423"/>
        <a:ext cx="2174814" cy="1304888"/>
      </dsp:txXfrm>
    </dsp:sp>
    <dsp:sp modelId="{5CB219AD-0F04-4744-968F-CBDF6B993C15}">
      <dsp:nvSpPr>
        <dsp:cNvPr id="0" name=""/>
        <dsp:cNvSpPr/>
      </dsp:nvSpPr>
      <dsp:spPr>
        <a:xfrm>
          <a:off x="3018849" y="1423"/>
          <a:ext cx="2174814" cy="1304888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Validation and recognition of experiences of FDV</a:t>
          </a:r>
        </a:p>
      </dsp:txBody>
      <dsp:txXfrm>
        <a:off x="3018849" y="1423"/>
        <a:ext cx="2174814" cy="1304888"/>
      </dsp:txXfrm>
    </dsp:sp>
    <dsp:sp modelId="{4D33508B-6952-4270-9F04-A2A4F35C8F09}">
      <dsp:nvSpPr>
        <dsp:cNvPr id="0" name=""/>
        <dsp:cNvSpPr/>
      </dsp:nvSpPr>
      <dsp:spPr>
        <a:xfrm>
          <a:off x="5411145" y="1423"/>
          <a:ext cx="2174814" cy="1304888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Impacts on safety </a:t>
          </a:r>
        </a:p>
      </dsp:txBody>
      <dsp:txXfrm>
        <a:off x="5411145" y="1423"/>
        <a:ext cx="2174814" cy="1304888"/>
      </dsp:txXfrm>
    </dsp:sp>
    <dsp:sp modelId="{34BA4677-21C1-4BF2-BB33-5D40945106D6}">
      <dsp:nvSpPr>
        <dsp:cNvPr id="0" name=""/>
        <dsp:cNvSpPr/>
      </dsp:nvSpPr>
      <dsp:spPr>
        <a:xfrm>
          <a:off x="7803441" y="1423"/>
          <a:ext cx="2174814" cy="1304888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Reciprocal sharing of information between the PC worker and (ex)partner </a:t>
          </a:r>
        </a:p>
      </dsp:txBody>
      <dsp:txXfrm>
        <a:off x="7803441" y="1423"/>
        <a:ext cx="2174814" cy="1304888"/>
      </dsp:txXfrm>
    </dsp:sp>
    <dsp:sp modelId="{486C89CC-07B0-4A4F-B0DD-BA0B57651C07}">
      <dsp:nvSpPr>
        <dsp:cNvPr id="0" name=""/>
        <dsp:cNvSpPr/>
      </dsp:nvSpPr>
      <dsp:spPr>
        <a:xfrm>
          <a:off x="3018849" y="1523793"/>
          <a:ext cx="2174814" cy="1304888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Increase knowledge and awareness of FDV</a:t>
          </a:r>
        </a:p>
      </dsp:txBody>
      <dsp:txXfrm>
        <a:off x="3018849" y="1523793"/>
        <a:ext cx="2174814" cy="1304888"/>
      </dsp:txXfrm>
    </dsp:sp>
    <dsp:sp modelId="{4DBC72F2-9BC7-4AC9-A8EA-EECE529CBDD9}">
      <dsp:nvSpPr>
        <dsp:cNvPr id="0" name=""/>
        <dsp:cNvSpPr/>
      </dsp:nvSpPr>
      <dsp:spPr>
        <a:xfrm>
          <a:off x="5411145" y="1523793"/>
          <a:ext cx="2174814" cy="1304888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Broader impacts on women </a:t>
          </a:r>
        </a:p>
      </dsp:txBody>
      <dsp:txXfrm>
        <a:off x="5411145" y="1523793"/>
        <a:ext cx="2174814" cy="1304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73774-98DF-4D30-8B45-12489A19CC50}" type="datetimeFigureOut">
              <a:rPr lang="en-AU" smtClean="0"/>
              <a:t>8/9/18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835"/>
            <a:ext cx="54470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0475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3662"/>
            <a:ext cx="2950475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148E2-35F7-4C8F-96D4-9EE8ACEA61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095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 </a:t>
            </a:r>
            <a:endParaRPr lang="en-AU" sz="120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148E2-35F7-4C8F-96D4-9EE8ACEA614F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3728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148E2-35F7-4C8F-96D4-9EE8ACEA614F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3475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148E2-35F7-4C8F-96D4-9EE8ACEA614F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6841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148E2-35F7-4C8F-96D4-9EE8ACEA614F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8135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148E2-35F7-4C8F-96D4-9EE8ACEA614F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3852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AU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148E2-35F7-4C8F-96D4-9EE8ACEA614F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8682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148E2-35F7-4C8F-96D4-9EE8ACEA614F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521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148E2-35F7-4C8F-96D4-9EE8ACEA614F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7928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148E2-35F7-4C8F-96D4-9EE8ACEA614F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7665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148E2-35F7-4C8F-96D4-9EE8ACEA614F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9315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148E2-35F7-4C8F-96D4-9EE8ACEA614F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0953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EFE1-F051-41C5-9A11-63AA7887B8A8}" type="datetimeFigureOut">
              <a:rPr lang="en-AU" smtClean="0"/>
              <a:t>8/9/18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0A0B-B59B-4BD6-A717-E956F0E141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828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EFE1-F051-41C5-9A11-63AA7887B8A8}" type="datetimeFigureOut">
              <a:rPr lang="en-AU" smtClean="0"/>
              <a:t>8/9/18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0A0B-B59B-4BD6-A717-E956F0E141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3241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EFE1-F051-41C5-9A11-63AA7887B8A8}" type="datetimeFigureOut">
              <a:rPr lang="en-AU" smtClean="0"/>
              <a:t>8/9/18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0A0B-B59B-4BD6-A717-E956F0E141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4942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lang="en-US" dirty="0"/>
              <a:t>Drag your picture here and Send to back</a:t>
            </a:r>
          </a:p>
        </p:txBody>
      </p:sp>
    </p:spTree>
    <p:extLst>
      <p:ext uri="{BB962C8B-B14F-4D97-AF65-F5344CB8AC3E}">
        <p14:creationId xmlns:p14="http://schemas.microsoft.com/office/powerpoint/2010/main" val="287116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EFE1-F051-41C5-9A11-63AA7887B8A8}" type="datetimeFigureOut">
              <a:rPr lang="en-AU" smtClean="0"/>
              <a:t>8/9/18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0A0B-B59B-4BD6-A717-E956F0E141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4796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EFE1-F051-41C5-9A11-63AA7887B8A8}" type="datetimeFigureOut">
              <a:rPr lang="en-AU" smtClean="0"/>
              <a:t>8/9/18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0A0B-B59B-4BD6-A717-E956F0E141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9656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EFE1-F051-41C5-9A11-63AA7887B8A8}" type="datetimeFigureOut">
              <a:rPr lang="en-AU" smtClean="0"/>
              <a:t>8/9/18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0A0B-B59B-4BD6-A717-E956F0E141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5269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EFE1-F051-41C5-9A11-63AA7887B8A8}" type="datetimeFigureOut">
              <a:rPr lang="en-AU" smtClean="0"/>
              <a:t>8/9/18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0A0B-B59B-4BD6-A717-E956F0E141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2937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EFE1-F051-41C5-9A11-63AA7887B8A8}" type="datetimeFigureOut">
              <a:rPr lang="en-AU" smtClean="0"/>
              <a:t>8/9/18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0A0B-B59B-4BD6-A717-E956F0E141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683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EFE1-F051-41C5-9A11-63AA7887B8A8}" type="datetimeFigureOut">
              <a:rPr lang="en-AU" smtClean="0"/>
              <a:t>8/9/18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0A0B-B59B-4BD6-A717-E956F0E141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6062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EFE1-F051-41C5-9A11-63AA7887B8A8}" type="datetimeFigureOut">
              <a:rPr lang="en-AU" smtClean="0"/>
              <a:t>8/9/18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0A0B-B59B-4BD6-A717-E956F0E141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675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EFE1-F051-41C5-9A11-63AA7887B8A8}" type="datetimeFigureOut">
              <a:rPr lang="en-AU" smtClean="0"/>
              <a:t>8/9/18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40A0B-B59B-4BD6-A717-E956F0E141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5586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AEFE1-F051-41C5-9A11-63AA7887B8A8}" type="datetimeFigureOut">
              <a:rPr lang="en-AU" smtClean="0"/>
              <a:t>8/9/18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40A0B-B59B-4BD6-A717-E956F0E141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89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7"/>
            <a:ext cx="12192000" cy="685692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-16832"/>
            <a:ext cx="12224493" cy="6874208"/>
          </a:xfrm>
          <a:prstGeom prst="rect">
            <a:avLst/>
          </a:prstGeom>
          <a:gradFill flip="none" rotWithShape="1">
            <a:gsLst>
              <a:gs pos="33000">
                <a:srgbClr val="1E3453">
                  <a:alpha val="84000"/>
                </a:srgbClr>
              </a:gs>
              <a:gs pos="100000">
                <a:schemeClr val="accent2">
                  <a:alpha val="84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074199" y="2147668"/>
            <a:ext cx="9525740" cy="1905282"/>
          </a:xfrm>
          <a:prstGeom prst="rect">
            <a:avLst/>
          </a:prstGeom>
          <a:ln w="76200">
            <a:solidFill>
              <a:schemeClr val="bg1"/>
            </a:solidFill>
          </a:ln>
        </p:spPr>
        <p:txBody>
          <a:bodyPr vert="horz" wrap="square" lIns="359953" tIns="89988" rIns="359953" bIns="89988" rtlCol="0" anchor="ctr">
            <a:sp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r>
              <a:rPr lang="en-AU" sz="2800" b="1" dirty="0">
                <a:solidFill>
                  <a:schemeClr val="bg1"/>
                </a:solidFill>
              </a:rPr>
              <a:t>Research Project</a:t>
            </a:r>
          </a:p>
          <a:p>
            <a:r>
              <a:rPr lang="en-AU" sz="2800" dirty="0">
                <a:solidFill>
                  <a:schemeClr val="bg1"/>
                </a:solidFill>
              </a:rPr>
              <a:t>Prioritising women’s safety in Australian perpetrator interventions: the purpose and practices of partner contact</a:t>
            </a:r>
            <a:endParaRPr lang="en-US" sz="2800" dirty="0">
              <a:solidFill>
                <a:schemeClr val="bg1"/>
              </a:solidFill>
              <a:latin typeface="+mj-lt"/>
              <a:cs typeface="Calibri Regular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074200" y="4030028"/>
            <a:ext cx="9558232" cy="2188281"/>
          </a:xfrm>
          <a:prstGeom prst="rect">
            <a:avLst/>
          </a:prstGeom>
        </p:spPr>
        <p:txBody>
          <a:bodyPr vert="horz" wrap="square" lIns="121910" tIns="60955" rIns="121910" bIns="60955" rtlCol="0">
            <a:spAutoFit/>
          </a:bodyPr>
          <a:lstStyle>
            <a:lvl1pPr marL="0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64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1pPr>
            <a:lvl2pPr marL="1219261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2pPr>
            <a:lvl3pPr marL="2438522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43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3pPr>
            <a:lvl4pPr marL="3657783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4pPr>
            <a:lvl5pPr marL="4877044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5pPr>
            <a:lvl6pPr marL="6705935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endParaRPr lang="en-AU" sz="2400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AU" sz="2400" dirty="0">
                <a:solidFill>
                  <a:schemeClr val="bg1"/>
                </a:solidFill>
              </a:rPr>
              <a:t>Curtin University, Stopping Family Violence, Mr Rodney </a:t>
            </a:r>
            <a:r>
              <a:rPr lang="en-AU" sz="2400" dirty="0" err="1">
                <a:solidFill>
                  <a:schemeClr val="bg1"/>
                </a:solidFill>
              </a:rPr>
              <a:t>Vlais</a:t>
            </a:r>
            <a:endParaRPr lang="en-AU" sz="2400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AU" sz="2400" dirty="0">
                <a:solidFill>
                  <a:schemeClr val="bg1"/>
                </a:solidFill>
              </a:rPr>
              <a:t>Funded by ANROWS </a:t>
            </a:r>
          </a:p>
          <a:p>
            <a:pPr algn="ctr">
              <a:lnSpc>
                <a:spcPct val="80000"/>
              </a:lnSpc>
            </a:pPr>
            <a:endParaRPr lang="en-AU" sz="2400" dirty="0">
              <a:solidFill>
                <a:schemeClr val="bg1"/>
              </a:solidFill>
              <a:latin typeface="+mn-lt"/>
              <a:cs typeface="Calibri Regular" charset="0"/>
            </a:endParaRPr>
          </a:p>
          <a:p>
            <a:pPr>
              <a:lnSpc>
                <a:spcPct val="80000"/>
              </a:lnSpc>
            </a:pPr>
            <a:r>
              <a:rPr lang="en-US" sz="2150" b="1" dirty="0">
                <a:solidFill>
                  <a:schemeClr val="bg1"/>
                </a:solidFill>
                <a:latin typeface="+mn-lt"/>
                <a:cs typeface="Calibri Regular" charset="0"/>
              </a:rPr>
              <a:t>Sarah Anderson &amp;</a:t>
            </a:r>
          </a:p>
          <a:p>
            <a:pPr>
              <a:lnSpc>
                <a:spcPct val="80000"/>
              </a:lnSpc>
            </a:pPr>
            <a:r>
              <a:rPr lang="en-US" sz="2150" b="1" dirty="0">
                <a:solidFill>
                  <a:schemeClr val="bg1"/>
                </a:solidFill>
                <a:latin typeface="+mn-lt"/>
                <a:cs typeface="Calibri Regular" charset="0"/>
              </a:rPr>
              <a:t>Sophie Ridley </a:t>
            </a:r>
            <a:endParaRPr lang="en-AU" sz="2400" b="1" dirty="0">
              <a:solidFill>
                <a:schemeClr val="bg1"/>
              </a:solidFill>
              <a:latin typeface="+mn-lt"/>
              <a:cs typeface="Calibri Regular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8218" y="-1043473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3603" y="356482"/>
            <a:ext cx="2733768" cy="482056"/>
          </a:xfrm>
          <a:prstGeom prst="rect">
            <a:avLst/>
          </a:prstGeom>
        </p:spPr>
      </p:pic>
      <p:pic>
        <p:nvPicPr>
          <p:cNvPr id="1026" name="cc3a1030-8c42-48da-a5f2-a453baf4fc37" descr="cid:cc3a1030-8c42-48da-a5f2-a453baf4fc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30" y="126400"/>
            <a:ext cx="1899694" cy="64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18689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8307" y="86517"/>
            <a:ext cx="4425176" cy="1325563"/>
          </a:xfrm>
        </p:spPr>
        <p:txBody>
          <a:bodyPr/>
          <a:lstStyle/>
          <a:p>
            <a:r>
              <a:rPr lang="en-AU" b="1" dirty="0"/>
              <a:t>Project Timeline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0746" y="485570"/>
            <a:ext cx="2991254" cy="527459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25800" y="26304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18911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365341"/>
              </p:ext>
            </p:extLst>
          </p:nvPr>
        </p:nvGraphicFramePr>
        <p:xfrm>
          <a:off x="1112254" y="1333501"/>
          <a:ext cx="9657346" cy="512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61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5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1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Ethics Approval</a:t>
                      </a:r>
                      <a:endParaRPr lang="en-GB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</a:rPr>
                        <a:t>April 2018</a:t>
                      </a:r>
                      <a:endParaRPr lang="en-GB" sz="2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rgbClr val="B9AD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Literature Review</a:t>
                      </a:r>
                      <a:endParaRPr lang="en-GB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September 2018</a:t>
                      </a:r>
                      <a:endParaRPr lang="en-GB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Surveys</a:t>
                      </a:r>
                      <a:endParaRPr lang="en-GB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September to October 2018</a:t>
                      </a:r>
                      <a:endParaRPr lang="en-GB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rgbClr val="B9AD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In-depth Interviews</a:t>
                      </a:r>
                      <a:endParaRPr lang="en-GB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November to February 2019</a:t>
                      </a:r>
                      <a:endParaRPr lang="en-GB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4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Synthesise data attained from literature review, survey and interviews</a:t>
                      </a:r>
                      <a:endParaRPr lang="en-GB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February to April 2019</a:t>
                      </a:r>
                      <a:endParaRPr lang="en-GB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rgbClr val="B9AD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Develop Practice Guide</a:t>
                      </a:r>
                      <a:endParaRPr lang="en-GB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April to June 2019</a:t>
                      </a:r>
                      <a:endParaRPr lang="en-GB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27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Prepare and finalise report for ANROWS</a:t>
                      </a:r>
                      <a:endParaRPr lang="en-GB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June to August 2019</a:t>
                      </a:r>
                      <a:endParaRPr lang="en-GB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rgbClr val="B9AD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27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Disseminate Practice guide and share findings</a:t>
                      </a:r>
                      <a:endParaRPr lang="en-GB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September 2019</a:t>
                      </a:r>
                      <a:endParaRPr lang="en-GB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cc3a1030-8c42-48da-a5f2-a453baf4fc37" descr="cid:cc3a1030-8c42-48da-a5f2-a453baf4fc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2" y="485570"/>
            <a:ext cx="2078113" cy="51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363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References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020" y="1569770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 marL="0" indent="-457200">
              <a:buNone/>
            </a:pPr>
            <a:r>
              <a:rPr lang="en-AU" dirty="0"/>
              <a:t>Alderson, S., Kelly, L., &amp; </a:t>
            </a:r>
            <a:r>
              <a:rPr lang="en-AU" dirty="0" err="1"/>
              <a:t>Westmarland</a:t>
            </a:r>
            <a:r>
              <a:rPr lang="en-AU" dirty="0"/>
              <a:t>, N. (2013). </a:t>
            </a:r>
            <a:r>
              <a:rPr lang="en-AU" i="1" dirty="0"/>
              <a:t>Domestic violence perpetrator programmes and children and 	young people.</a:t>
            </a:r>
            <a:r>
              <a:rPr lang="en-AU" dirty="0"/>
              <a:t> London and Durham: London Metropolitan University and Durham University. 	Retrieved from 	https://www.dur.ac.uk/resources/criva/FinalversionChildren_and_Young_Peoplebriefingnote.pdf</a:t>
            </a:r>
          </a:p>
          <a:p>
            <a:pPr marL="0" indent="-457200">
              <a:buNone/>
            </a:pPr>
            <a:r>
              <a:rPr lang="en-AU" dirty="0"/>
              <a:t>Denne, S., </a:t>
            </a:r>
            <a:r>
              <a:rPr lang="en-AU" dirty="0" err="1"/>
              <a:t>Coombes</a:t>
            </a:r>
            <a:r>
              <a:rPr lang="en-AU" dirty="0"/>
              <a:t>, L., &amp; Morgan, M. (2013). </a:t>
            </a:r>
            <a:r>
              <a:rPr lang="en-AU" i="1" dirty="0"/>
              <a:t>Evaluating the Effectiveness of Programmes and Services 	Provided by </a:t>
            </a:r>
            <a:r>
              <a:rPr lang="en-AU" i="1" dirty="0" err="1"/>
              <a:t>Te</a:t>
            </a:r>
            <a:r>
              <a:rPr lang="en-AU" i="1" dirty="0"/>
              <a:t> Manawa Services: A Community Intervention into Family Violence</a:t>
            </a:r>
            <a:r>
              <a:rPr lang="en-AU" dirty="0"/>
              <a:t>. Retrieved from 	https://library.nzfvc.org.nz/cgi-bin/koha/opac-detail.pl?biblionumber=4455</a:t>
            </a:r>
          </a:p>
          <a:p>
            <a:pPr marL="0" indent="-457200">
              <a:buNone/>
            </a:pPr>
            <a:r>
              <a:rPr lang="en-AU" dirty="0"/>
              <a:t>Howard, J., Wright, M., &amp; Borderlands Cooperative. (2008). Listening to what matters: A report on partner 	contact component of a men’s behaviour change program. Inner City Community Health Service Inc.</a:t>
            </a:r>
          </a:p>
          <a:p>
            <a:pPr marL="0" indent="-457200">
              <a:buNone/>
            </a:pPr>
            <a:r>
              <a:rPr lang="en-AU" dirty="0"/>
              <a:t>Lamb, K. (2017). Seen and heard: Embedding the voices of children and young people who have experienced 	family violence in programs for fathers. PhD thesis. University of Melbourne.</a:t>
            </a:r>
          </a:p>
          <a:p>
            <a:pPr marL="0" indent="-457200">
              <a:buNone/>
            </a:pPr>
            <a:r>
              <a:rPr lang="en-AU" dirty="0" err="1"/>
              <a:t>Opitz</a:t>
            </a:r>
            <a:r>
              <a:rPr lang="en-AU" dirty="0"/>
              <a:t>, C. (2014). Considerations for partner contact during men’s behaviour change programs: Systemic 	responses and engagement. </a:t>
            </a:r>
            <a:r>
              <a:rPr lang="en-AU" i="1" dirty="0"/>
              <a:t>Ending Men’s Violence Against Women and Children:</a:t>
            </a:r>
            <a:r>
              <a:rPr lang="en-AU" dirty="0"/>
              <a:t> </a:t>
            </a:r>
            <a:r>
              <a:rPr lang="en-AU" i="1" dirty="0"/>
              <a:t>The No To Violence 	Journal</a:t>
            </a:r>
            <a:r>
              <a:rPr lang="en-AU" dirty="0"/>
              <a:t>, Autumn, 114–142.</a:t>
            </a:r>
          </a:p>
          <a:p>
            <a:pPr marL="0" indent="-457200">
              <a:buNone/>
            </a:pPr>
            <a:r>
              <a:rPr lang="en-AU" dirty="0"/>
              <a:t>Smith, J., Humphreys, C., &amp; Laming, C. (2013). The central place of women’s support and partner contact in 	men’s behaviour change programs. Ending Men’s Violence Against Women and Children</a:t>
            </a:r>
            <a:r>
              <a:rPr lang="en-AU" i="1" dirty="0"/>
              <a:t>: The No To 	Violence Journal</a:t>
            </a:r>
            <a:r>
              <a:rPr lang="en-AU" dirty="0"/>
              <a:t>, Spring, 7–28.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4" name="cc3a1030-8c42-48da-a5f2-a453baf4fc37" descr="cid:cc3a1030-8c42-48da-a5f2-a453baf4fc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33" y="5921108"/>
            <a:ext cx="2078113" cy="51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6736" y="6048170"/>
            <a:ext cx="2991254" cy="52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32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National research project</a:t>
            </a:r>
          </a:p>
          <a:p>
            <a:r>
              <a:rPr lang="en-AU" dirty="0"/>
              <a:t>Led by Professor Donna Chung at Curtin University</a:t>
            </a:r>
          </a:p>
          <a:p>
            <a:r>
              <a:rPr lang="en-AU" dirty="0"/>
              <a:t>Industry Partners: Stopping Family Violence and Mr Rodney </a:t>
            </a:r>
            <a:r>
              <a:rPr lang="en-AU" dirty="0" err="1"/>
              <a:t>Vlais</a:t>
            </a:r>
            <a:endParaRPr lang="en-AU" dirty="0"/>
          </a:p>
          <a:p>
            <a:r>
              <a:rPr lang="en-GB" dirty="0"/>
              <a:t>Funded by ANROWS</a:t>
            </a:r>
          </a:p>
          <a:p>
            <a:r>
              <a:rPr lang="en-GB" dirty="0"/>
              <a:t>2 years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742" y="5838209"/>
            <a:ext cx="2991254" cy="527459"/>
          </a:xfrm>
          <a:prstGeom prst="rect">
            <a:avLst/>
          </a:prstGeom>
        </p:spPr>
      </p:pic>
      <p:pic>
        <p:nvPicPr>
          <p:cNvPr id="5" name="cc3a1030-8c42-48da-a5f2-a453baf4fc37" descr="cid:cc3a1030-8c42-48da-a5f2-a453baf4fc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13" y="5759605"/>
            <a:ext cx="2078113" cy="51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591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Project Aims and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AU" dirty="0"/>
              <a:t>Document national practice of victim/partner contact across Australian MBCPs</a:t>
            </a:r>
          </a:p>
          <a:p>
            <a:pPr lvl="0"/>
            <a:r>
              <a:rPr lang="en-AU" dirty="0"/>
              <a:t>Examine how MBCPs support women and children’s safety through partner contact and its benefits.</a:t>
            </a:r>
          </a:p>
          <a:p>
            <a:pPr lvl="0"/>
            <a:r>
              <a:rPr lang="en-AU" dirty="0"/>
              <a:t>Explore how diverse populations are catered for in terms of MBCP partner contact (Aboriginal or culturally and linguistically diverse; diverse sexuality and gender).</a:t>
            </a:r>
          </a:p>
          <a:p>
            <a:pPr lvl="0"/>
            <a:r>
              <a:rPr lang="en-AU" dirty="0"/>
              <a:t>Understand MBCP partner contact in both metropolitan and regional areas.</a:t>
            </a:r>
          </a:p>
          <a:p>
            <a:pPr lvl="0"/>
            <a:r>
              <a:rPr lang="en-AU" dirty="0"/>
              <a:t>Improve the quality and consistency of support provided to women and children by current and future MBC programs and perpetrator interventions more broadly.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3242" y="6048170"/>
            <a:ext cx="2991254" cy="527459"/>
          </a:xfrm>
          <a:prstGeom prst="rect">
            <a:avLst/>
          </a:prstGeom>
        </p:spPr>
      </p:pic>
      <p:pic>
        <p:nvPicPr>
          <p:cNvPr id="5" name="cc3a1030-8c42-48da-a5f2-a453baf4fc37" descr="cid:cc3a1030-8c42-48da-a5f2-a453baf4fc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33" y="5921108"/>
            <a:ext cx="2078113" cy="51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359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230" y="230188"/>
            <a:ext cx="10515600" cy="1325563"/>
          </a:xfrm>
        </p:spPr>
        <p:txBody>
          <a:bodyPr/>
          <a:lstStyle/>
          <a:p>
            <a:r>
              <a:rPr lang="en-AU" b="1" dirty="0"/>
              <a:t>Research Methodology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0259743"/>
              </p:ext>
            </p:extLst>
          </p:nvPr>
        </p:nvGraphicFramePr>
        <p:xfrm>
          <a:off x="788020" y="148551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cc3a1030-8c42-48da-a5f2-a453baf4fc37" descr="cid:cc3a1030-8c42-48da-a5f2-a453baf4fc3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52" y="5985476"/>
            <a:ext cx="2078113" cy="51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0814" y="5969727"/>
            <a:ext cx="2991254" cy="52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98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Proposed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 detailed understanding of partner contact practices in Australia</a:t>
            </a:r>
          </a:p>
          <a:p>
            <a:r>
              <a:rPr lang="en-AU" dirty="0"/>
              <a:t>Greater integration between perpetrator intervention systems and the service system for women and children’s safety</a:t>
            </a:r>
          </a:p>
          <a:p>
            <a:r>
              <a:rPr lang="en-AU" dirty="0"/>
              <a:t>Tailoring responses to achieve safe outcomes outside the metropolitan areas and in diverse populations</a:t>
            </a:r>
          </a:p>
          <a:p>
            <a:r>
              <a:rPr lang="en-AU" dirty="0"/>
              <a:t>Development of Practice Guide Manual</a:t>
            </a:r>
          </a:p>
          <a:p>
            <a:r>
              <a:rPr lang="en-AU" dirty="0"/>
              <a:t>Training programs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6736" y="6048170"/>
            <a:ext cx="2991254" cy="527459"/>
          </a:xfrm>
          <a:prstGeom prst="rect">
            <a:avLst/>
          </a:prstGeom>
        </p:spPr>
      </p:pic>
      <p:pic>
        <p:nvPicPr>
          <p:cNvPr id="6" name="cc3a1030-8c42-48da-a5f2-a453baf4fc37" descr="cid:cc3a1030-8c42-48da-a5f2-a453baf4fc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33" y="5921108"/>
            <a:ext cx="2078113" cy="51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886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036" y="223193"/>
            <a:ext cx="4642624" cy="739922"/>
          </a:xfrm>
        </p:spPr>
        <p:txBody>
          <a:bodyPr/>
          <a:lstStyle/>
          <a:p>
            <a:r>
              <a:rPr lang="en-AU" b="1" dirty="0"/>
              <a:t>Literature review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125334" y="35415"/>
            <a:ext cx="10116847" cy="4364689"/>
            <a:chOff x="-5880702" y="3652599"/>
            <a:chExt cx="9734699" cy="3857311"/>
          </a:xfrm>
        </p:grpSpPr>
        <p:sp>
          <p:nvSpPr>
            <p:cNvPr id="9" name="Hexagon 8"/>
            <p:cNvSpPr/>
            <p:nvPr/>
          </p:nvSpPr>
          <p:spPr>
            <a:xfrm>
              <a:off x="-5880702" y="5378782"/>
              <a:ext cx="2698595" cy="213112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en-A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Aboriginal and Torres Strait Islander Peoples </a:t>
              </a:r>
            </a:p>
          </p:txBody>
        </p:sp>
        <p:sp>
          <p:nvSpPr>
            <p:cNvPr id="10" name="Hexagon 4"/>
            <p:cNvSpPr/>
            <p:nvPr/>
          </p:nvSpPr>
          <p:spPr>
            <a:xfrm>
              <a:off x="2278887" y="3652599"/>
              <a:ext cx="1575110" cy="13580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68580" rIns="0" bIns="68580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AU" sz="5400" kern="1200"/>
            </a:p>
          </p:txBody>
        </p:sp>
      </p:grpSp>
      <p:sp>
        <p:nvSpPr>
          <p:cNvPr id="13" name="Hexagon 12"/>
          <p:cNvSpPr/>
          <p:nvPr/>
        </p:nvSpPr>
        <p:spPr>
          <a:xfrm>
            <a:off x="239883" y="3488921"/>
            <a:ext cx="2419507" cy="2277222"/>
          </a:xfrm>
          <a:prstGeom prst="hexagon">
            <a:avLst>
              <a:gd name="adj" fmla="val 25000"/>
              <a:gd name="vf" fmla="val 11547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A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A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A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LGBTIQ+ community </a:t>
            </a:r>
          </a:p>
        </p:txBody>
      </p:sp>
      <p:sp>
        <p:nvSpPr>
          <p:cNvPr id="15" name="Hexagon 14"/>
          <p:cNvSpPr/>
          <p:nvPr/>
        </p:nvSpPr>
        <p:spPr>
          <a:xfrm>
            <a:off x="4443835" y="3383767"/>
            <a:ext cx="2586566" cy="2302727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AU" sz="2000" dirty="0"/>
              <a:t>Culturally and Linguistically Diverse Groups </a:t>
            </a:r>
          </a:p>
        </p:txBody>
      </p:sp>
      <p:sp>
        <p:nvSpPr>
          <p:cNvPr id="18" name="Hexagon 17"/>
          <p:cNvSpPr/>
          <p:nvPr/>
        </p:nvSpPr>
        <p:spPr>
          <a:xfrm>
            <a:off x="6688776" y="2562162"/>
            <a:ext cx="2092809" cy="1865039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AU" sz="1600" dirty="0"/>
              <a:t>Men with a cognitive impairment who use violence </a:t>
            </a:r>
          </a:p>
        </p:txBody>
      </p:sp>
      <p:sp>
        <p:nvSpPr>
          <p:cNvPr id="20" name="Hexagon 19"/>
          <p:cNvSpPr/>
          <p:nvPr/>
        </p:nvSpPr>
        <p:spPr>
          <a:xfrm>
            <a:off x="10233514" y="4309722"/>
            <a:ext cx="1794578" cy="1615754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AU" sz="1600" dirty="0"/>
              <a:t>Young people who use violence in the home </a:t>
            </a:r>
          </a:p>
        </p:txBody>
      </p:sp>
      <p:sp>
        <p:nvSpPr>
          <p:cNvPr id="21" name="Hexagon 20"/>
          <p:cNvSpPr/>
          <p:nvPr/>
        </p:nvSpPr>
        <p:spPr>
          <a:xfrm>
            <a:off x="6788935" y="4627532"/>
            <a:ext cx="1873405" cy="172160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AU" dirty="0"/>
              <a:t>Elder abuse </a:t>
            </a:r>
          </a:p>
        </p:txBody>
      </p:sp>
      <p:sp>
        <p:nvSpPr>
          <p:cNvPr id="12" name="Hexagon 11"/>
          <p:cNvSpPr/>
          <p:nvPr/>
        </p:nvSpPr>
        <p:spPr>
          <a:xfrm>
            <a:off x="2455865" y="4685057"/>
            <a:ext cx="2236959" cy="193253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AU" sz="2000" dirty="0"/>
              <a:t>Women with a disability </a:t>
            </a:r>
          </a:p>
        </p:txBody>
      </p:sp>
      <p:sp>
        <p:nvSpPr>
          <p:cNvPr id="14" name="Hexagon 13"/>
          <p:cNvSpPr/>
          <p:nvPr/>
        </p:nvSpPr>
        <p:spPr>
          <a:xfrm>
            <a:off x="8482330" y="3756262"/>
            <a:ext cx="1871790" cy="1603102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AU" sz="1600" dirty="0"/>
              <a:t>People living in rural and remote areas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idx="1"/>
          </p:nvPr>
        </p:nvSpPr>
        <p:spPr>
          <a:xfrm>
            <a:off x="5776332" y="253270"/>
            <a:ext cx="5664819" cy="2308892"/>
          </a:xfrm>
        </p:spPr>
        <p:txBody>
          <a:bodyPr>
            <a:normAutofit lnSpcReduction="10000"/>
          </a:bodyPr>
          <a:lstStyle/>
          <a:p>
            <a:r>
              <a:rPr lang="en-AU" dirty="0"/>
              <a:t>Methodology </a:t>
            </a:r>
            <a:endParaRPr lang="en-AU" u="sng" dirty="0"/>
          </a:p>
          <a:p>
            <a:r>
              <a:rPr lang="en-AU" dirty="0"/>
              <a:t>A note on terminology </a:t>
            </a:r>
          </a:p>
          <a:p>
            <a:r>
              <a:rPr lang="en-AU" dirty="0"/>
              <a:t>Limitations of existing literature</a:t>
            </a:r>
          </a:p>
          <a:p>
            <a:r>
              <a:rPr lang="en-AU" dirty="0"/>
              <a:t>Background and international context  </a:t>
            </a:r>
          </a:p>
        </p:txBody>
      </p:sp>
      <p:pic>
        <p:nvPicPr>
          <p:cNvPr id="17" name="cc3a1030-8c42-48da-a5f2-a453baf4fc37" descr="cid:cc3a1030-8c42-48da-a5f2-a453baf4fc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34" y="6105880"/>
            <a:ext cx="2078113" cy="51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6736" y="6048170"/>
            <a:ext cx="2991254" cy="52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27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580" y="141185"/>
            <a:ext cx="4742985" cy="594795"/>
          </a:xfrm>
        </p:spPr>
        <p:txBody>
          <a:bodyPr>
            <a:normAutofit fontScale="90000"/>
          </a:bodyPr>
          <a:lstStyle/>
          <a:p>
            <a:r>
              <a:rPr lang="en-AU" b="1" dirty="0"/>
              <a:t>Literature review </a:t>
            </a:r>
            <a:endParaRPr lang="en-AU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492776"/>
              </p:ext>
            </p:extLst>
          </p:nvPr>
        </p:nvGraphicFramePr>
        <p:xfrm>
          <a:off x="599378" y="1220614"/>
          <a:ext cx="10604810" cy="2830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376353" y="577452"/>
            <a:ext cx="9064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/>
              <a:t>Findings: The experiences of partner contact for women and children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9378" y="4429881"/>
            <a:ext cx="5285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“Where someone like me could be lost in another service, another system, I might not have got any support …” </a:t>
            </a:r>
            <a:r>
              <a:rPr lang="en-AU" sz="1100" dirty="0"/>
              <a:t>(Denne, </a:t>
            </a:r>
            <a:r>
              <a:rPr lang="en-AU" sz="1100" dirty="0" err="1"/>
              <a:t>Coombes</a:t>
            </a:r>
            <a:r>
              <a:rPr lang="en-AU" sz="1100" dirty="0"/>
              <a:t> &amp; </a:t>
            </a:r>
            <a:r>
              <a:rPr lang="en-AU" sz="1100" dirty="0" err="1"/>
              <a:t>Mogran</a:t>
            </a:r>
            <a:r>
              <a:rPr lang="en-AU" sz="1100" dirty="0"/>
              <a:t>, 2013. p, 109)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6353" y="5559868"/>
            <a:ext cx="6924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“The single most important and common finding was the importance of being contacted by a professional who … identified the problem as violence, understood women’s experiences and was in a position to validate those feelings and experiences.” </a:t>
            </a:r>
            <a:r>
              <a:rPr lang="en-AU" sz="1100" dirty="0"/>
              <a:t>(Howard &amp; Wright, 2008. p, 23)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94863" y="4228280"/>
            <a:ext cx="56480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“… he knew that they’d be having contact with me. I think that is such a… the way it’s organised, the way it’s done, is fantastic. Because I think he knew too…I can’t go there and pretend … He is just going to look like an idiot</a:t>
            </a:r>
            <a:r>
              <a:rPr lang="en-A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(Smith et al., 2013. p, 16).</a:t>
            </a:r>
            <a:endParaRPr lang="en-AU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8413595" y="5931292"/>
            <a:ext cx="3529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“I think I spoke to them maybe three times if that…” </a:t>
            </a:r>
            <a:r>
              <a:rPr lang="en-AU" sz="1050" dirty="0"/>
              <a:t>(Smith et al., 2013. p, 13)</a:t>
            </a:r>
          </a:p>
        </p:txBody>
      </p:sp>
    </p:spTree>
    <p:extLst>
      <p:ext uri="{BB962C8B-B14F-4D97-AF65-F5344CB8AC3E}">
        <p14:creationId xmlns:p14="http://schemas.microsoft.com/office/powerpoint/2010/main" val="1831546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31" y="340112"/>
            <a:ext cx="8199828" cy="546410"/>
          </a:xfrm>
        </p:spPr>
        <p:txBody>
          <a:bodyPr>
            <a:normAutofit fontScale="90000"/>
          </a:bodyPr>
          <a:lstStyle/>
          <a:p>
            <a:r>
              <a:rPr lang="en-AU" b="1" dirty="0"/>
              <a:t>Literature review findings continued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089" y="1237231"/>
            <a:ext cx="11376238" cy="4810939"/>
          </a:xfrm>
        </p:spPr>
        <p:txBody>
          <a:bodyPr>
            <a:normAutofit/>
          </a:bodyPr>
          <a:lstStyle/>
          <a:p>
            <a:r>
              <a:rPr lang="en-AU" sz="3200" dirty="0"/>
              <a:t>What is considered quality partner contact practice?</a:t>
            </a:r>
          </a:p>
          <a:p>
            <a:pPr lvl="1"/>
            <a:r>
              <a:rPr lang="en-AU" sz="1800" dirty="0"/>
              <a:t>Genuine, flexible and ongoing support</a:t>
            </a:r>
          </a:p>
          <a:p>
            <a:pPr lvl="1"/>
            <a:r>
              <a:rPr lang="en-AU" sz="1800" dirty="0"/>
              <a:t>Focussing on women’s strengths</a:t>
            </a:r>
          </a:p>
          <a:p>
            <a:pPr lvl="1"/>
            <a:r>
              <a:rPr lang="en-AU" sz="1800" dirty="0"/>
              <a:t>Navigating the complexities of confidentiality, information sharing and appropriate use of the man’s disclosure </a:t>
            </a:r>
          </a:p>
          <a:p>
            <a:pPr lvl="1"/>
            <a:r>
              <a:rPr lang="en-AU" sz="1800" dirty="0"/>
              <a:t>Being aware of “… love and hope coexisting with violence and abuse” </a:t>
            </a:r>
            <a:r>
              <a:rPr lang="en-AU" sz="1100" dirty="0"/>
              <a:t>(</a:t>
            </a:r>
            <a:r>
              <a:rPr lang="en-AU" sz="1100" dirty="0" err="1"/>
              <a:t>Opitz</a:t>
            </a:r>
            <a:r>
              <a:rPr lang="en-AU" sz="1100" dirty="0"/>
              <a:t>, 2014, p. 18). </a:t>
            </a:r>
          </a:p>
          <a:p>
            <a:pPr lvl="1"/>
            <a:endParaRPr lang="en-AU" sz="1100" dirty="0"/>
          </a:p>
          <a:p>
            <a:r>
              <a:rPr lang="en-AU" sz="3200" dirty="0"/>
              <a:t>Key variables of partner contact </a:t>
            </a:r>
          </a:p>
          <a:p>
            <a:pPr lvl="1"/>
            <a:r>
              <a:rPr lang="en-AU" sz="1900" dirty="0"/>
              <a:t>Who provides the contact (In house vs. external)</a:t>
            </a:r>
          </a:p>
          <a:p>
            <a:pPr lvl="1"/>
            <a:r>
              <a:rPr lang="en-AU" sz="1900" dirty="0"/>
              <a:t>Frequency of contact</a:t>
            </a:r>
          </a:p>
          <a:p>
            <a:pPr lvl="1"/>
            <a:r>
              <a:rPr lang="en-AU" sz="1900" dirty="0"/>
              <a:t>When contact begins</a:t>
            </a:r>
          </a:p>
          <a:p>
            <a:pPr lvl="1"/>
            <a:r>
              <a:rPr lang="en-AU" sz="1900" dirty="0"/>
              <a:t>Form of contact</a:t>
            </a:r>
          </a:p>
          <a:p>
            <a:pPr lvl="1"/>
            <a:r>
              <a:rPr lang="en-AU" sz="1900" dirty="0"/>
              <a:t>Duration of contact</a:t>
            </a:r>
          </a:p>
          <a:p>
            <a:pPr lvl="1"/>
            <a:r>
              <a:rPr lang="en-AU" sz="1900" dirty="0"/>
              <a:t>Who is partner contact provided to</a:t>
            </a:r>
          </a:p>
          <a:p>
            <a:pPr lvl="1"/>
            <a:endParaRPr lang="en-AU" dirty="0"/>
          </a:p>
        </p:txBody>
      </p:sp>
      <p:pic>
        <p:nvPicPr>
          <p:cNvPr id="4" name="cc3a1030-8c42-48da-a5f2-a453baf4fc37" descr="cid:cc3a1030-8c42-48da-a5f2-a453baf4fc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33" y="5921108"/>
            <a:ext cx="2078113" cy="51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6736" y="6048170"/>
            <a:ext cx="2991254" cy="52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8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542" y="1240186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Child contact </a:t>
            </a:r>
          </a:p>
          <a:p>
            <a:pPr lvl="1"/>
            <a:r>
              <a:rPr lang="en-GB" dirty="0"/>
              <a:t>Identified need for more dedicated support services for the children of men attending MBCPs</a:t>
            </a:r>
          </a:p>
          <a:p>
            <a:pPr lvl="1"/>
            <a:r>
              <a:rPr lang="en-GB" dirty="0"/>
              <a:t>Complexities associated with child contact work </a:t>
            </a:r>
          </a:p>
          <a:p>
            <a:pPr lvl="1"/>
            <a:r>
              <a:rPr lang="en-AU" dirty="0"/>
              <a:t>Informing and involving children when their fathers are attending a MBCP</a:t>
            </a:r>
          </a:p>
          <a:p>
            <a:pPr lvl="1"/>
            <a:r>
              <a:rPr lang="en-AU" dirty="0"/>
              <a:t>Research suggests that fathers attending a MBCP should be encouraged to share information with their children in ways that are appropriate for their level of understanding </a:t>
            </a:r>
            <a:r>
              <a:rPr lang="en-AU" sz="1700" dirty="0"/>
              <a:t>(Lamb, 2017; Alderson, Kelly &amp; </a:t>
            </a:r>
            <a:r>
              <a:rPr lang="en-AU" sz="1700" dirty="0" err="1"/>
              <a:t>Westmarland</a:t>
            </a:r>
            <a:r>
              <a:rPr lang="en-AU" sz="1700" dirty="0"/>
              <a:t>, 2013). </a:t>
            </a:r>
            <a:endParaRPr lang="en-AU" dirty="0"/>
          </a:p>
          <a:p>
            <a:pPr marL="457200" lvl="1" indent="0">
              <a:buNone/>
            </a:pPr>
            <a:endParaRPr lang="en-AU" dirty="0"/>
          </a:p>
          <a:p>
            <a:r>
              <a:rPr lang="en-GB" dirty="0"/>
              <a:t>Barriers to partner contact</a:t>
            </a:r>
          </a:p>
          <a:p>
            <a:endParaRPr lang="en-GB" dirty="0"/>
          </a:p>
          <a:p>
            <a:r>
              <a:rPr lang="en-GB" dirty="0"/>
              <a:t>Conclusions  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9738732" cy="783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/>
              <a:t>Literature review findings continued </a:t>
            </a:r>
            <a:endParaRPr lang="en-AU" b="1" dirty="0"/>
          </a:p>
        </p:txBody>
      </p:sp>
      <p:pic>
        <p:nvPicPr>
          <p:cNvPr id="6" name="cc3a1030-8c42-48da-a5f2-a453baf4fc37" descr="cid:cc3a1030-8c42-48da-a5f2-a453baf4fc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33" y="5921108"/>
            <a:ext cx="2078113" cy="51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6736" y="6048170"/>
            <a:ext cx="2991254" cy="52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70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1073</TotalTime>
  <Words>773</Words>
  <Application>Microsoft Macintosh PowerPoint</Application>
  <PresentationFormat>Widescreen</PresentationFormat>
  <Paragraphs>124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Calibri Regular</vt:lpstr>
      <vt:lpstr>Raleway ExtraBold</vt:lpstr>
      <vt:lpstr>Raleway Light</vt:lpstr>
      <vt:lpstr>Times New Roman</vt:lpstr>
      <vt:lpstr>Office Theme</vt:lpstr>
      <vt:lpstr>PowerPoint Presentation</vt:lpstr>
      <vt:lpstr>Background</vt:lpstr>
      <vt:lpstr>Project Aims and Objectives</vt:lpstr>
      <vt:lpstr>Research Methodology</vt:lpstr>
      <vt:lpstr>Proposed Outcomes</vt:lpstr>
      <vt:lpstr>Literature review </vt:lpstr>
      <vt:lpstr>Literature review </vt:lpstr>
      <vt:lpstr>Literature review findings continued </vt:lpstr>
      <vt:lpstr>PowerPoint Presentation</vt:lpstr>
      <vt:lpstr>Project Timeline</vt:lpstr>
      <vt:lpstr>References </vt:lpstr>
    </vt:vector>
  </TitlesOfParts>
  <Company>Curtin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Project Curtin University, Stopping Family Violence, Rodney Vlais  Prioritising women’s safety in Australian perpetrator interventions: the purpose and practices of partner contact</dc:title>
  <dc:creator>Sarah Anderson</dc:creator>
  <cp:lastModifiedBy>Microsoft Office User</cp:lastModifiedBy>
  <cp:revision>81</cp:revision>
  <cp:lastPrinted>2018-09-08T10:03:42Z</cp:lastPrinted>
  <dcterms:created xsi:type="dcterms:W3CDTF">2018-08-28T01:38:07Z</dcterms:created>
  <dcterms:modified xsi:type="dcterms:W3CDTF">2018-09-08T12:22:19Z</dcterms:modified>
</cp:coreProperties>
</file>