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72" r:id="rId2"/>
    <p:sldId id="273" r:id="rId3"/>
    <p:sldId id="297" r:id="rId4"/>
    <p:sldId id="274" r:id="rId5"/>
    <p:sldId id="275" r:id="rId6"/>
    <p:sldId id="276" r:id="rId7"/>
    <p:sldId id="277" r:id="rId8"/>
    <p:sldId id="278" r:id="rId9"/>
    <p:sldId id="280" r:id="rId10"/>
    <p:sldId id="281" r:id="rId11"/>
    <p:sldId id="282" r:id="rId12"/>
    <p:sldId id="283" r:id="rId13"/>
    <p:sldId id="284" r:id="rId14"/>
    <p:sldId id="279"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ADD"/>
    <a:srgbClr val="242365"/>
    <a:srgbClr val="F3AB54"/>
    <a:srgbClr val="A8CF3A"/>
    <a:srgbClr val="189C48"/>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0" autoAdjust="0"/>
    <p:restoredTop sz="67775" autoAdjust="0"/>
  </p:normalViewPr>
  <p:slideViewPr>
    <p:cSldViewPr snapToGrid="0">
      <p:cViewPr varScale="1">
        <p:scale>
          <a:sx n="41" d="100"/>
          <a:sy n="41" d="100"/>
        </p:scale>
        <p:origin x="1816"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u="sng" kern="1200" dirty="0">
                <a:solidFill>
                  <a:schemeClr val="tx1"/>
                </a:solidFill>
                <a:effectLst/>
                <a:latin typeface="+mn-lt"/>
                <a:ea typeface="+mn-ea"/>
                <a:cs typeface="+mn-cs"/>
              </a:rPr>
              <a:t>Duluth approach</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developed by the Domestic Abuse Intervention Project in Duluth Minnesota, this approach emphasises how the physical and sexual violence of women is linked to male power and control. The approach is based on a constellation of tactics highlighted in the Power and Control wheel.  This wheel indicates control is maintained through ongoing coercion and threats, intimidation, emotional abuse, isolation, minimisation, denial and blame, the use of children, economic abuse as well as male privilege.  </a:t>
            </a:r>
          </a:p>
          <a:p>
            <a:r>
              <a:rPr lang="en-AU" sz="1200" kern="1200" dirty="0">
                <a:solidFill>
                  <a:schemeClr val="tx1"/>
                </a:solidFill>
                <a:effectLst/>
                <a:latin typeface="+mn-lt"/>
                <a:ea typeface="+mn-ea"/>
                <a:cs typeface="+mn-cs"/>
              </a:rPr>
              <a:t>  </a:t>
            </a:r>
          </a:p>
          <a:p>
            <a:r>
              <a:rPr lang="en-AU" sz="1200" b="1" i="1" u="sng" kern="1200" dirty="0">
                <a:solidFill>
                  <a:schemeClr val="tx1"/>
                </a:solidFill>
                <a:effectLst/>
                <a:latin typeface="+mn-lt"/>
                <a:ea typeface="+mn-ea"/>
                <a:cs typeface="+mn-cs"/>
              </a:rPr>
              <a:t>Invitations to responsibility</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this approach draws on the theory and practice of narrative therapy.  The model developed by Alan Jenkins, invites men to identify and strengthen values, whilst challenging restraints which prevent them from taking responsibility for their abusive behaviours.</a:t>
            </a:r>
          </a:p>
          <a:p>
            <a:r>
              <a:rPr lang="en-AU" sz="1200" kern="1200" dirty="0">
                <a:solidFill>
                  <a:schemeClr val="tx1"/>
                </a:solidFill>
                <a:effectLst/>
                <a:latin typeface="+mn-lt"/>
                <a:ea typeface="+mn-ea"/>
                <a:cs typeface="+mn-cs"/>
              </a:rPr>
              <a:t> </a:t>
            </a:r>
          </a:p>
          <a:p>
            <a:r>
              <a:rPr lang="en-AU" sz="1200" b="1" i="1" u="sng" kern="1200" dirty="0">
                <a:solidFill>
                  <a:schemeClr val="tx1"/>
                </a:solidFill>
                <a:effectLst/>
                <a:latin typeface="+mn-lt"/>
                <a:ea typeface="+mn-ea"/>
                <a:cs typeface="+mn-cs"/>
              </a:rPr>
              <a:t>Cognitive-behaviour therapy (CBT)</a:t>
            </a:r>
            <a:r>
              <a:rPr lang="en-AU" sz="1200" b="1"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this approach attempts to interrupt the psychological processes by which men grant themselves permission to perpetrate violence.  CBT helps men identify underlying belief systems, physiological signs, thought patterns and feelings prior to the incident and to use this knowledge to predict and prevent future violence.  </a:t>
            </a:r>
          </a:p>
          <a:p>
            <a:r>
              <a:rPr lang="en-AU" sz="1200" kern="1200" dirty="0">
                <a:solidFill>
                  <a:schemeClr val="tx1"/>
                </a:solidFill>
                <a:effectLst/>
                <a:latin typeface="+mn-lt"/>
                <a:ea typeface="+mn-ea"/>
                <a:cs typeface="+mn-cs"/>
              </a:rPr>
              <a:t> </a:t>
            </a:r>
          </a:p>
          <a:p>
            <a:r>
              <a:rPr lang="en-AU" sz="1200" b="1" i="1" u="sng" kern="1200" dirty="0">
                <a:solidFill>
                  <a:schemeClr val="tx1"/>
                </a:solidFill>
                <a:effectLst/>
                <a:latin typeface="+mn-lt"/>
                <a:ea typeface="+mn-ea"/>
                <a:cs typeface="+mn-cs"/>
              </a:rPr>
              <a:t>Strengths-base</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this model helps men identify strengths and resources, as well as goals for positive change. The model supports men in identifying and addressing the barriers which get in the way of achieving their goals.</a:t>
            </a: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09024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Program content will include information on different forms of family and domestic violence and provide opportunities for participants to come to an understanding about the nature of their offending behaviour Programs will engage participants and assist them to: </a:t>
            </a:r>
          </a:p>
          <a:p>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identify and challenge any ideas, attitudes, beliefs and myths that stand in the way of them taking responsibility of their behaviour in the past, present and future; recognise the many ways that they can be violent and controlling;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recognise the impact of family and domestic violence on their capacity to be a safe and responsible father;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recognise the effects of their violent and controlling behaviour on others;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place others’ needs, emotions and welfare on at least an equal footing to their own;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use appropriate non-violent and non-controlling behaviours and ways of relating; and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prioritise settings and personal relationships (e.g., friendships) that support their choice to use non-violent and non-controlling behaviours and ways of relating.</a:t>
            </a:r>
          </a:p>
          <a:p>
            <a:endParaRPr lang="en-AU" dirty="0"/>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376079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Morran</a:t>
            </a:r>
            <a:r>
              <a:rPr lang="en-AU" sz="1200" kern="1200" dirty="0">
                <a:solidFill>
                  <a:schemeClr val="tx1"/>
                </a:solidFill>
                <a:effectLst/>
                <a:latin typeface="+mn-lt"/>
                <a:ea typeface="+mn-ea"/>
                <a:cs typeface="+mn-cs"/>
              </a:rPr>
              <a:t> (2011, 2013a, 2013b) has argued that perpetrator program design has often been based on considerations of how to structure the program according to content, issues and activities, rather than on the processes that will support change. His qualitative research with perpetrators who have embarked on very long-term journeys and commitments towards non-violence reveals that long-term change can involve: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changes to the man’s identity and sense of what it means to be a man </a:t>
            </a:r>
          </a:p>
          <a:p>
            <a:r>
              <a:rPr lang="en-AU" sz="1200" kern="1200" dirty="0">
                <a:solidFill>
                  <a:schemeClr val="tx1"/>
                </a:solidFill>
                <a:effectLst/>
                <a:latin typeface="+mn-lt"/>
                <a:ea typeface="+mn-ea"/>
                <a:cs typeface="+mn-cs"/>
              </a:rPr>
              <a:t>• maturation towards responsibility taking in a number of life areas, including a greater willingness to engage emotionally </a:t>
            </a:r>
          </a:p>
          <a:p>
            <a:r>
              <a:rPr lang="en-AU" sz="1200" kern="1200" dirty="0">
                <a:solidFill>
                  <a:schemeClr val="tx1"/>
                </a:solidFill>
                <a:effectLst/>
                <a:latin typeface="+mn-lt"/>
                <a:ea typeface="+mn-ea"/>
                <a:cs typeface="+mn-cs"/>
              </a:rPr>
              <a:t>• changes to social networks and friendship circles that are more likely to support newly constructed or transformed identities </a:t>
            </a:r>
          </a:p>
          <a:p>
            <a:r>
              <a:rPr lang="en-AU" sz="1200" kern="1200" dirty="0">
                <a:solidFill>
                  <a:schemeClr val="tx1"/>
                </a:solidFill>
                <a:effectLst/>
                <a:latin typeface="+mn-lt"/>
                <a:ea typeface="+mn-ea"/>
                <a:cs typeface="+mn-cs"/>
              </a:rPr>
              <a:t>• new interests and endeavours </a:t>
            </a:r>
          </a:p>
          <a:p>
            <a:r>
              <a:rPr lang="en-AU" sz="1200" kern="1200" dirty="0">
                <a:solidFill>
                  <a:schemeClr val="tx1"/>
                </a:solidFill>
                <a:effectLst/>
                <a:latin typeface="+mn-lt"/>
                <a:ea typeface="+mn-ea"/>
                <a:cs typeface="+mn-cs"/>
              </a:rPr>
              <a:t>• an active meaning-making process concerning why violence was used, and what the move away from violence means for his life and for those he cares about Domestic violence perpetrator programs: Education, therapy, support, accountability ‘or' struggle? </a:t>
            </a:r>
          </a:p>
          <a:p>
            <a:r>
              <a:rPr lang="en-AU" sz="1200" kern="1200" dirty="0">
                <a:solidFill>
                  <a:schemeClr val="tx1"/>
                </a:solidFill>
                <a:effectLst/>
                <a:latin typeface="+mn-lt"/>
                <a:ea typeface="+mn-ea"/>
                <a:cs typeface="+mn-cs"/>
              </a:rPr>
              <a:t>• ongoing support for the journey towards non-violence, including long after program completion.</a:t>
            </a: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46257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Establishing the effectiveness of specified perpetrator programs is crucial in order to identify “what works” for different types of perpetrators within particular contexts. What is equally important is the need to clearly define the outcomes and objectives of specific perpetrator intervention programs within a wider systematic response. Although the aim of behaviour change certainly underpins many of the theories that inform perpetrator intervention programs, careful consideration needs to be given to what behaviours and attitudes are targeted by specified interventions and whether the behaviour change will improve the safety of women and children experiencing violence. </a:t>
            </a:r>
          </a:p>
          <a:p>
            <a:endParaRPr lang="en-AU" dirty="0"/>
          </a:p>
          <a:p>
            <a:r>
              <a:rPr lang="en-AU" dirty="0"/>
              <a:t>It is appropriate that services, women and children experiencing violence, perpetrators and the general public understand that men’s behaviour change programs are not a panacea and that a degree of scepticism should be taken in relation to evaluations of programs that indicate a </a:t>
            </a:r>
          </a:p>
          <a:p>
            <a:endParaRPr lang="en-AU" dirty="0"/>
          </a:p>
          <a:p>
            <a:r>
              <a:rPr lang="en-AU" dirty="0"/>
              <a:t>What is clear is that behaviour change programs should be evaluated within the context of an integrated systematic response. Consideration also needs to be given to the role of programs reduction in violence and abuse (Kelly &amp; </a:t>
            </a:r>
            <a:r>
              <a:rPr lang="en-AU" dirty="0" err="1"/>
              <a:t>Westmarland</a:t>
            </a:r>
            <a:r>
              <a:rPr lang="en-AU" dirty="0"/>
              <a:t>, 2015). </a:t>
            </a:r>
          </a:p>
          <a:p>
            <a:endParaRPr lang="en-AU" dirty="0"/>
          </a:p>
          <a:p>
            <a:r>
              <a:rPr lang="en-AU" dirty="0"/>
              <a:t>The terms “success” and “effectiveness” are often used interchangeably in the literature on perpetrator interventions, but these terms often refer to different outcomes of the intervention. Success is usually described in terms of increasing women’s safety, whereas the term “effective” can also refer to outcomes related to the broader aims of the intervention, such as effective integration between courts and programs. Further, “effective” often refers to a reduction in violence, whereas the term “success” often infers cessation of that violence.</a:t>
            </a:r>
          </a:p>
          <a:p>
            <a:endParaRPr lang="en-AU" dirty="0"/>
          </a:p>
          <a:p>
            <a:r>
              <a:rPr lang="en-AU" dirty="0"/>
              <a:t>Researchers have asserted that recidivism is a narrow measure of success, which fails to consider whether women are still subjected to a “pattern of coercive control” and the effect that this has on their health and mental and emotional wellbeing (</a:t>
            </a:r>
            <a:r>
              <a:rPr lang="en-AU" dirty="0" err="1"/>
              <a:t>Westmarland</a:t>
            </a:r>
            <a:r>
              <a:rPr lang="en-AU" dirty="0"/>
              <a:t> et al., 2010, p. 2). By simply focusing on recidivism as a measure of success, evaluators fail to capture the range of systems-level, risk assessment and risk management outcomes that perpetrator intervention programs contribute towards. The cessation of all forms of violence has been suggested as a benchmark of “success” (</a:t>
            </a:r>
            <a:r>
              <a:rPr lang="en-AU" dirty="0" err="1"/>
              <a:t>Cissner</a:t>
            </a:r>
            <a:r>
              <a:rPr lang="en-AU" dirty="0"/>
              <a:t> &amp; </a:t>
            </a:r>
            <a:r>
              <a:rPr lang="en-AU" dirty="0" err="1"/>
              <a:t>Puffett</a:t>
            </a:r>
            <a:r>
              <a:rPr lang="en-AU" dirty="0"/>
              <a:t>, 2006), or that success must incorporate broader definitions of behaviour change, and be inclusive of coercive control and abuse rather than solely physical assault (Stark, 2007). </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43980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Strong coordinated or integrated systems can place women’s family violence services at the centre or hub of the system, with other systems agencies accountable both to the women’s service and to each other. This involves more than establishing a partnership approach, but rather processes and structures that enable women’s advocates, and the women and children they represent, to be central to the workings of the system. The question here becomes not so much about whether DV perpetrator programs change men’s behaviour, but the more wide-ranging consideration of to what extent do they add to, or contribute towards, coordinated community responses focusing on women and children’s safety, wellbeing and human rights. (Vlais, 2014)</a:t>
            </a:r>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119509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67937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Professionals, organisations and agencies delivering MBCP’s are guided by these documents:</a:t>
            </a:r>
            <a:endParaRPr lang="en-AU" dirty="0"/>
          </a:p>
          <a:p>
            <a:endParaRPr lang="en-AU" dirty="0"/>
          </a:p>
          <a:p>
            <a:r>
              <a:rPr lang="en-AU" dirty="0"/>
              <a:t>The National Outcome Standards for Perpetrator</a:t>
            </a:r>
            <a:r>
              <a:rPr lang="en-AU" baseline="0" dirty="0"/>
              <a:t> Interventions</a:t>
            </a:r>
            <a:r>
              <a:rPr lang="en-AU" dirty="0"/>
              <a:t> will not prescribe operational practices or set professional practice standards. Instead, the Standards and their associated performance indicators will consistently guide and measure the actions our governments, community partners and systems take, and the outcomes they achieve when intervening with male perpetrators of domestic, family and sexual violence against women and their children. </a:t>
            </a:r>
          </a:p>
          <a:p>
            <a:endParaRPr lang="en-AU" dirty="0"/>
          </a:p>
          <a:p>
            <a:pPr marL="228600" indent="-228600">
              <a:buAutoNum type="arabicPeriod"/>
            </a:pPr>
            <a:r>
              <a:rPr lang="en-AU" dirty="0"/>
              <a:t>Women and their children’s safety is the core priority of all perpetrator interventions</a:t>
            </a:r>
          </a:p>
          <a:p>
            <a:pPr marL="228600" indent="-228600">
              <a:buAutoNum type="arabicPeriod"/>
            </a:pPr>
            <a:r>
              <a:rPr lang="en-AU" dirty="0"/>
              <a:t>Perpetrators get the right interventions at the right time</a:t>
            </a:r>
          </a:p>
          <a:p>
            <a:pPr marL="228600" indent="-228600">
              <a:buAutoNum type="arabicPeriod"/>
            </a:pPr>
            <a:r>
              <a:rPr lang="en-AU" dirty="0"/>
              <a:t>Perpetrators face justice and legal consequences when they commit violence </a:t>
            </a:r>
          </a:p>
          <a:p>
            <a:pPr marL="228600" indent="-228600">
              <a:buAutoNum type="arabicPeriod"/>
            </a:pPr>
            <a:r>
              <a:rPr lang="en-AU" dirty="0"/>
              <a:t>Perpetrators participate in programmes and services that change their violent behaviours and attitudes </a:t>
            </a:r>
          </a:p>
          <a:p>
            <a:pPr marL="228600" indent="-228600">
              <a:buAutoNum type="arabicPeriod"/>
            </a:pPr>
            <a:r>
              <a:rPr lang="en-AU" dirty="0"/>
              <a:t>Perpetrator interventions are driven by credible evidence to continuously improve </a:t>
            </a:r>
          </a:p>
          <a:p>
            <a:pPr marL="228600" indent="-228600">
              <a:buAutoNum type="arabicPeriod"/>
            </a:pPr>
            <a:r>
              <a:rPr lang="en-AU" dirty="0"/>
              <a:t>People working in perpetrator intervention systems are skilled in responding to the dynamics and impacts of domestic, family and sexual violence</a:t>
            </a:r>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35634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minimum standards are underpinned by an explicit stance that all forms of violence are unacceptable and will not be tolerated; and men who use violence are responsible for their behaviour and can choose to not use violence. The minimum standards are grouped under the following five principles. The principles reflect the aspects of men’s behaviour change work that are considered to be the most critical/ fundamental for supporting safe and accountable responses to men who are using violence. The principles are: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1. Safety of women and children must be given the highest priority. </a:t>
            </a:r>
          </a:p>
          <a:p>
            <a:r>
              <a:rPr lang="en-AU" sz="1200" kern="1200" dirty="0">
                <a:solidFill>
                  <a:schemeClr val="tx1"/>
                </a:solidFill>
                <a:effectLst/>
                <a:latin typeface="+mn-lt"/>
                <a:ea typeface="+mn-ea"/>
                <a:cs typeface="+mn-cs"/>
              </a:rPr>
              <a:t>2. Victim safety and perpetrator accountability are best achieved through an integrated systems response that ensures that all relevant agencies work together. </a:t>
            </a:r>
          </a:p>
          <a:p>
            <a:r>
              <a:rPr lang="en-AU" sz="1200" kern="1200" dirty="0">
                <a:solidFill>
                  <a:schemeClr val="tx1"/>
                </a:solidFill>
                <a:effectLst/>
                <a:latin typeface="+mn-lt"/>
                <a:ea typeface="+mn-ea"/>
                <a:cs typeface="+mn-cs"/>
              </a:rPr>
              <a:t>3. Challenging family and domestic violence requires a sustained commitment to professional and evidence based practice. </a:t>
            </a:r>
          </a:p>
          <a:p>
            <a:r>
              <a:rPr lang="en-AU" sz="1200" kern="1200" dirty="0">
                <a:solidFill>
                  <a:schemeClr val="tx1"/>
                </a:solidFill>
                <a:effectLst/>
                <a:latin typeface="+mn-lt"/>
                <a:ea typeface="+mn-ea"/>
                <a:cs typeface="+mn-cs"/>
              </a:rPr>
              <a:t>4. Perpetrators of family and domestic violence must be held accountable for their behaviour. </a:t>
            </a:r>
          </a:p>
          <a:p>
            <a:r>
              <a:rPr lang="en-AU" sz="1200" kern="1200" dirty="0">
                <a:solidFill>
                  <a:schemeClr val="tx1"/>
                </a:solidFill>
                <a:effectLst/>
                <a:latin typeface="+mn-lt"/>
                <a:ea typeface="+mn-ea"/>
                <a:cs typeface="+mn-cs"/>
              </a:rPr>
              <a:t>5. Programs should respond to the diverse needs of the participants and partners.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addition to these principles, the minimum standards are informed by the following ethics. These are referred to throughout the minimum standards but are considered essential to the safe delivery of programs, therefore are reiterated below: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1. An important source of information about risk, safety and behaviour change is the man’s current and/or former intimate partner/s. </a:t>
            </a:r>
          </a:p>
          <a:p>
            <a:r>
              <a:rPr lang="en-AU" sz="1200" kern="1200" dirty="0">
                <a:solidFill>
                  <a:schemeClr val="tx1"/>
                </a:solidFill>
                <a:effectLst/>
                <a:latin typeface="+mn-lt"/>
                <a:ea typeface="+mn-ea"/>
                <a:cs typeface="+mn-cs"/>
              </a:rPr>
              <a:t>2. The operation of men’s behaviour change programs must occur in partnership with agencies and organisations in the community and be open and transparent with those agency partners. </a:t>
            </a:r>
          </a:p>
          <a:p>
            <a:r>
              <a:rPr lang="en-AU" sz="1200" kern="1200" dirty="0">
                <a:solidFill>
                  <a:schemeClr val="tx1"/>
                </a:solidFill>
                <a:effectLst/>
                <a:latin typeface="+mn-lt"/>
                <a:ea typeface="+mn-ea"/>
                <a:cs typeface="+mn-cs"/>
              </a:rPr>
              <a:t>3. Information sharing is critical for assessing, managing and monitoring risk and must be an ongoing feature of men’s behaviour change practice. </a:t>
            </a:r>
          </a:p>
          <a:p>
            <a:r>
              <a:rPr lang="en-AU" sz="1200" kern="1200" dirty="0">
                <a:solidFill>
                  <a:schemeClr val="tx1"/>
                </a:solidFill>
                <a:effectLst/>
                <a:latin typeface="+mn-lt"/>
                <a:ea typeface="+mn-ea"/>
                <a:cs typeface="+mn-cs"/>
              </a:rPr>
              <a:t>4. A commitment to evidence based practice including continual monitoring, review and evaluation is imperative for furthering the safety of women and children.</a:t>
            </a:r>
          </a:p>
          <a:p>
            <a:endParaRPr lang="en-AU" dirty="0"/>
          </a:p>
          <a:p>
            <a:r>
              <a:rPr lang="en-AU" dirty="0"/>
              <a:t>(</a:t>
            </a:r>
            <a:r>
              <a:rPr lang="en-AU" sz="1200" kern="1200" dirty="0">
                <a:solidFill>
                  <a:schemeClr val="tx1"/>
                </a:solidFill>
                <a:effectLst/>
                <a:latin typeface="+mn-lt"/>
                <a:ea typeface="+mn-ea"/>
                <a:cs typeface="+mn-cs"/>
              </a:rPr>
              <a:t>Department for Child Protection and Family Support (2015). Practice Standards for Perpetrator Intervention: Engaging and Responding to Men who are Perpetrators of Family and Domestic Violence)</a:t>
            </a:r>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209773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MBCP’s work with men who perpetrate domestic and family violence, and the (ex)</a:t>
            </a:r>
            <a:r>
              <a:rPr lang="en-AU" baseline="0" dirty="0"/>
              <a:t> partners and children of those men. They typically involve, assessment, including risk assessment and then;</a:t>
            </a:r>
          </a:p>
          <a:p>
            <a:endParaRPr lang="en-AU" baseline="0" dirty="0"/>
          </a:p>
          <a:p>
            <a:pPr marL="171450" indent="-171450">
              <a:buFont typeface="Arial" panose="020B0604020202020204" pitchFamily="34" charset="0"/>
              <a:buChar char="•"/>
            </a:pPr>
            <a:r>
              <a:rPr lang="en-AU" baseline="0" dirty="0"/>
              <a:t>Group work, individual counselling, and case management for me</a:t>
            </a:r>
          </a:p>
          <a:p>
            <a:pPr marL="171450" indent="-171450">
              <a:buFont typeface="Arial" panose="020B0604020202020204" pitchFamily="34" charset="0"/>
              <a:buChar char="•"/>
            </a:pPr>
            <a:r>
              <a:rPr lang="en-AU" baseline="0" dirty="0"/>
              <a:t>Support, information, referral, safety planning and, in some cases counselling and case management for women and children.</a:t>
            </a:r>
          </a:p>
          <a:p>
            <a:pPr marL="0" indent="0">
              <a:buFont typeface="Arial" panose="020B0604020202020204" pitchFamily="34" charset="0"/>
              <a:buNone/>
            </a:pPr>
            <a:r>
              <a:rPr lang="en-AU" baseline="0" dirty="0"/>
              <a:t>MBCP’s are not self-help processes. They require trained workers with professional supervisors and accountability. </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1" baseline="0" dirty="0"/>
              <a:t>What does a group look like? </a:t>
            </a:r>
            <a:r>
              <a:rPr lang="en-AU" baseline="0" dirty="0"/>
              <a:t>10-12 participants, 2 facilitators (male &amp; female). Open group with men attending for a minimum duration of 24 hours – often up to 48 hours.</a:t>
            </a:r>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113180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MBCP’s are not the same as anger management programs. There are many feelings that participants commonly experience in their lives, such as anxiety, distress, impatience, agitation, frustration and fear. Proposing anger management as a response to domestic and family violence promotes the idea that men's violence is a consequence of their inability to manager anger. This fails to recognise that men can be violent and controlling when they are not angry, or non-violent even when angry, and that they might control their violence in some settings but not for others. E.g. work v home. (TSF –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Anger management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Can reinforce men’s belief that their violence is a result of their anger getting out of control rather than a deliberate choice.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Rarely addresses the broader issues of power and control, focussing instead on a mastery of emotions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Can reinforce tendency for DFV perpetrators to see themselves as victims, thereby helping them feel justified to act abusively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Do not address situations where men perpetrate violence when they are not feeling anger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Do not address the patterned and multifaceted nature of DFV – the indirect ands direct things that men do in between their acts of violence to control their partner’s actions, degrade her sense of worth or pressure her always to put his needs and wishes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Do not include a component supporting the safety and recovery needs of those affected by his violence which is as important as the work with the man himself.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195378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MBCP’s have the fundamental aim of working towards the safety,</a:t>
            </a:r>
            <a:r>
              <a:rPr lang="en-AU" baseline="0" dirty="0"/>
              <a:t> autonomy and human rights of women and children.</a:t>
            </a:r>
          </a:p>
          <a:p>
            <a:r>
              <a:rPr lang="en-AU" baseline="0" dirty="0"/>
              <a:t>The term men’s behaviour change program, while commonly used is problematic because it focuses attention on only one aspect of achieving safety and wellbeing for women and children. Men’s behaviour change is a means of achieving the above-mentioned aim, rather than an end in itself. </a:t>
            </a:r>
          </a:p>
          <a:p>
            <a:endParaRPr lang="en-AU" baseline="0" dirty="0"/>
          </a:p>
          <a:p>
            <a:pPr marL="0" indent="0">
              <a:buNone/>
            </a:pPr>
            <a:r>
              <a:rPr lang="en-AU" dirty="0"/>
              <a:t>MBCP’s</a:t>
            </a:r>
            <a:r>
              <a:rPr lang="en-AU" baseline="0" dirty="0"/>
              <a:t> work t</a:t>
            </a:r>
            <a:r>
              <a:rPr lang="en-AU" dirty="0"/>
              <a:t>owards the safety, autonomy and human rights of women and children</a:t>
            </a:r>
          </a:p>
          <a:p>
            <a:pPr marL="171450" indent="-171450">
              <a:buFont typeface="Arial" panose="020B0604020202020204" pitchFamily="34" charset="0"/>
              <a:buChar char="•"/>
            </a:pPr>
            <a:r>
              <a:rPr lang="en-AU" dirty="0"/>
              <a:t>Enhance women’s safety </a:t>
            </a:r>
          </a:p>
          <a:p>
            <a:pPr marL="171450" indent="-171450">
              <a:buFont typeface="Arial" panose="020B0604020202020204" pitchFamily="34" charset="0"/>
              <a:buChar char="•"/>
            </a:pPr>
            <a:r>
              <a:rPr lang="en-AU" dirty="0"/>
              <a:t>Enhance Children’s safety</a:t>
            </a:r>
          </a:p>
          <a:p>
            <a:pPr marL="171450" indent="-171450">
              <a:buFont typeface="Arial" panose="020B0604020202020204" pitchFamily="34" charset="0"/>
              <a:buChar char="•"/>
            </a:pPr>
            <a:r>
              <a:rPr lang="en-AU" dirty="0"/>
              <a:t>Achieve short-term changes</a:t>
            </a:r>
          </a:p>
          <a:p>
            <a:pPr marL="171450" indent="-171450">
              <a:buFont typeface="Arial" panose="020B0604020202020204" pitchFamily="34" charset="0"/>
              <a:buChar char="•"/>
            </a:pPr>
            <a:r>
              <a:rPr lang="en-AU" dirty="0"/>
              <a:t>Monitor the use of violence by male participants</a:t>
            </a:r>
          </a:p>
          <a:p>
            <a:pPr marL="171450" indent="-171450">
              <a:buFont typeface="Arial" panose="020B0604020202020204" pitchFamily="34" charset="0"/>
              <a:buChar char="•"/>
            </a:pPr>
            <a:r>
              <a:rPr lang="en-AU" dirty="0"/>
              <a:t>Work with the criminal &amp; civil justice system</a:t>
            </a:r>
            <a:r>
              <a:rPr lang="en-AU" dirty="0">
                <a:highlight>
                  <a:srgbClr val="FFFF00"/>
                </a:highlight>
              </a:rPr>
              <a:t> </a:t>
            </a:r>
          </a:p>
          <a:p>
            <a:pPr marL="171450" indent="-171450">
              <a:buFont typeface="Arial" panose="020B0604020202020204" pitchFamily="34" charset="0"/>
              <a:buChar char="•"/>
            </a:pPr>
            <a:r>
              <a:rPr lang="en-AU" dirty="0"/>
              <a:t>Help manage high-risk situations</a:t>
            </a:r>
          </a:p>
          <a:p>
            <a:pPr marL="171450" indent="-171450">
              <a:buFont typeface="Arial" panose="020B0604020202020204" pitchFamily="34" charset="0"/>
              <a:buChar char="•"/>
            </a:pPr>
            <a:r>
              <a:rPr lang="en-AU" dirty="0"/>
              <a:t>Contribute to coordinated community responses to FDV</a:t>
            </a:r>
          </a:p>
          <a:p>
            <a:pPr marL="171450" indent="-171450">
              <a:buFont typeface="Arial" panose="020B0604020202020204" pitchFamily="34" charset="0"/>
              <a:buChar char="•"/>
            </a:pPr>
            <a:r>
              <a:rPr lang="en-AU" dirty="0"/>
              <a:t>Consciously doing no harm</a:t>
            </a: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312995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Behaviour change</a:t>
            </a:r>
            <a:r>
              <a:rPr lang="en-AU" baseline="0" dirty="0"/>
              <a:t> work with men is similar in some ways to other types of counselling interventions, but very different in other ways.  It carries extra risks to all involved and requires specific skills and knowledge. Where men’s behaviour change work is conducted inappropriately, or without adequate safeguards, interventions with men have the potential to endanger women and children, program staff and others.</a:t>
            </a:r>
          </a:p>
          <a:p>
            <a:endParaRPr lang="en-AU" baseline="0" dirty="0"/>
          </a:p>
          <a:p>
            <a:r>
              <a:rPr lang="en-AU" b="1" baseline="0" dirty="0"/>
              <a:t>Safety might be compromised by;</a:t>
            </a:r>
          </a:p>
          <a:p>
            <a:pPr marL="171450" indent="-171450">
              <a:buFont typeface="Arial" panose="020B0604020202020204" pitchFamily="34" charset="0"/>
              <a:buChar char="•"/>
            </a:pPr>
            <a:r>
              <a:rPr lang="en-AU" baseline="0" dirty="0"/>
              <a:t>Program staff not paying enough attention to risk indicators, or having inadequate or inappropriate responses to risk situations</a:t>
            </a:r>
          </a:p>
          <a:p>
            <a:pPr marL="171450" indent="-171450">
              <a:buFont typeface="Arial" panose="020B0604020202020204" pitchFamily="34" charset="0"/>
              <a:buChar char="•"/>
            </a:pPr>
            <a:r>
              <a:rPr lang="en-AU" baseline="0" dirty="0"/>
              <a:t>Program staff allowing disclosures of violence to pass without notice</a:t>
            </a:r>
          </a:p>
          <a:p>
            <a:pPr marL="171450" indent="-171450">
              <a:buFont typeface="Arial" panose="020B0604020202020204" pitchFamily="34" charset="0"/>
              <a:buChar char="•"/>
            </a:pPr>
            <a:r>
              <a:rPr lang="en-AU" baseline="0" dirty="0"/>
              <a:t>A man learning from other group members new or alternate tactics of controlling his partner and children.</a:t>
            </a:r>
          </a:p>
          <a:p>
            <a:pPr marL="171450" indent="-171450">
              <a:buFont typeface="Arial" panose="020B0604020202020204" pitchFamily="34" charset="0"/>
              <a:buChar char="•"/>
            </a:pPr>
            <a:r>
              <a:rPr lang="en-AU" baseline="0" dirty="0"/>
              <a:t>A man distorting the concepts or strategies he learnt in the program to increase his control over his partner (e.g. avoiding or withdrawing from his partner and calling it ‘time-out’).</a:t>
            </a:r>
          </a:p>
          <a:p>
            <a:pPr marL="171450" indent="-171450">
              <a:buFont typeface="Arial" panose="020B0604020202020204" pitchFamily="34" charset="0"/>
              <a:buChar char="•"/>
            </a:pPr>
            <a:r>
              <a:rPr lang="en-AU" baseline="0" dirty="0"/>
              <a:t>A man using what he has heard in the program to justify or make light of his own use of violence</a:t>
            </a:r>
          </a:p>
          <a:p>
            <a:pPr marL="171450" indent="-171450">
              <a:buFont typeface="Arial" panose="020B0604020202020204" pitchFamily="34" charset="0"/>
              <a:buChar char="•"/>
            </a:pPr>
            <a:r>
              <a:rPr lang="en-AU" baseline="0" dirty="0"/>
              <a:t>Man’s sexist portrayal of woman )e.g. victims, naggers, sex objects figure for ridicule) being reinforced by other participants in the program. </a:t>
            </a:r>
          </a:p>
          <a:p>
            <a:pPr marL="171450" indent="-171450">
              <a:buFont typeface="Arial" panose="020B0604020202020204" pitchFamily="34" charset="0"/>
              <a:buChar char="•"/>
            </a:pPr>
            <a:r>
              <a:rPr lang="en-AU" baseline="0" dirty="0"/>
              <a:t>A man claiming his completion of program as proof that the problem is ‘fixed’.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 man using his attendance at the program as a way to influence a magistrate’s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 man lying to his partner about his attendance, the content of the program, or what was said or what transpired during the program sessions (e.g. the facilitators said I am cured or that she is the one who needs to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 women seeing her partner’s participation in the program as proof of his likelihood to change, and therefore reason to stay in the relationship or relax her safety planning and precautions.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It is also important to understand the limits of men’s behaviour change work in changing what men do. Despite some research showing significant success in changing men’s behaviour, overall the long-term effectiveness of MBCP’s in reducing recidivism is mixed and inconclusive, although research in this field is plagued with methodological limitations and complexities. Research and the experience of men’s behaviour change professionals in over 20 years of practice in Australia and elsewhere suggest that;</a:t>
            </a:r>
          </a:p>
          <a:p>
            <a:pPr marL="171450" indent="-171450">
              <a:buFont typeface="Arial" panose="020B0604020202020204" pitchFamily="34" charset="0"/>
              <a:buChar char="•"/>
            </a:pPr>
            <a:r>
              <a:rPr lang="en-AU" baseline="0" dirty="0"/>
              <a:t>Over the course of the program, some participants significantly reduce or stop their violence, and take substantial steps towards living non-violently and respecting others.</a:t>
            </a:r>
          </a:p>
          <a:p>
            <a:pPr marL="171450" indent="-171450">
              <a:buFont typeface="Arial" panose="020B0604020202020204" pitchFamily="34" charset="0"/>
              <a:buChar char="•"/>
            </a:pPr>
            <a:r>
              <a:rPr lang="en-AU" baseline="0" dirty="0"/>
              <a:t>Some reduce or stop their use of violence for a period of time, but then relapse (during or after they complete the program).</a:t>
            </a:r>
          </a:p>
          <a:p>
            <a:pPr marL="171450" indent="-171450">
              <a:buFont typeface="Arial" panose="020B0604020202020204" pitchFamily="34" charset="0"/>
              <a:buChar char="•"/>
            </a:pPr>
            <a:r>
              <a:rPr lang="en-AU" baseline="0" dirty="0"/>
              <a:t>Some reduce or stop some types or forms of violence, but then continue to use or increase others, or substitute physical for non-physical forms of violence to main unequal power relationships or avoid breaching a court order</a:t>
            </a:r>
          </a:p>
          <a:p>
            <a:pPr marL="171450" indent="-171450">
              <a:buFont typeface="Arial" panose="020B0604020202020204" pitchFamily="34" charset="0"/>
              <a:buChar char="•"/>
            </a:pPr>
            <a:r>
              <a:rPr lang="en-AU" baseline="0" dirty="0"/>
              <a:t>Some make little or no change</a:t>
            </a:r>
          </a:p>
          <a:p>
            <a:pPr marL="171450" indent="-171450">
              <a:buFont typeface="Arial" panose="020B0604020202020204" pitchFamily="34" charset="0"/>
              <a:buChar char="•"/>
            </a:pPr>
            <a:r>
              <a:rPr lang="en-AU" baseline="0" dirty="0"/>
              <a:t>Some drop out before completing the program</a:t>
            </a:r>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152899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Group work is the preferred core approach to working with men who perpetrate violence,. With the right facilitation by suitable experienced staff, participants in a group can collaborate and support each other to make changes</a:t>
            </a:r>
            <a:r>
              <a:rPr lang="en-AU" baseline="0" dirty="0"/>
              <a:t> in their own attitudes and behaviour. This helps to minimise the polarisation of views between the staff and the program participants.</a:t>
            </a:r>
          </a:p>
          <a:p>
            <a:endParaRPr lang="en-AU" baseline="0" dirty="0"/>
          </a:p>
          <a:p>
            <a:pPr marL="171450" indent="-171450">
              <a:buFont typeface="Arial" panose="020B0604020202020204" pitchFamily="34" charset="0"/>
              <a:buChar char="•"/>
            </a:pPr>
            <a:r>
              <a:rPr lang="en-AU" dirty="0"/>
              <a:t>Some learnings can only be obtained in group</a:t>
            </a:r>
            <a:r>
              <a:rPr lang="en-AU" baseline="0" dirty="0"/>
              <a:t> (learning from others)</a:t>
            </a:r>
            <a:r>
              <a:rPr lang="en-AU" dirty="0"/>
              <a:t>,</a:t>
            </a:r>
            <a:r>
              <a:rPr lang="en-AU" baseline="0" dirty="0"/>
              <a:t> and others happen faster in group (due to exposure </a:t>
            </a:r>
            <a:endParaRPr lang="en-AU" dirty="0"/>
          </a:p>
          <a:p>
            <a:pPr marL="171450" indent="-171450">
              <a:buFont typeface="Arial" panose="020B0604020202020204" pitchFamily="34" charset="0"/>
              <a:buChar char="•"/>
            </a:pPr>
            <a:r>
              <a:rPr lang="en-AU" dirty="0"/>
              <a:t>Group settings help participants focus on their behaviour without seeing themselves in pathological terms (e.g. as ‘bad’ or ‘crazy’).</a:t>
            </a:r>
          </a:p>
          <a:p>
            <a:pPr marL="171450" indent="-171450">
              <a:buFont typeface="Arial" panose="020B0604020202020204" pitchFamily="34" charset="0"/>
              <a:buChar char="•"/>
            </a:pPr>
            <a:r>
              <a:rPr lang="en-AU" dirty="0"/>
              <a:t>Group engagement with others can maintain and enhance motivation to attend.</a:t>
            </a:r>
          </a:p>
          <a:p>
            <a:pPr marL="171450" indent="-171450">
              <a:buFont typeface="Arial" panose="020B0604020202020204" pitchFamily="34" charset="0"/>
              <a:buChar char="•"/>
            </a:pPr>
            <a:r>
              <a:rPr lang="en-AU" dirty="0"/>
              <a:t>Interaction</a:t>
            </a:r>
            <a:r>
              <a:rPr lang="en-AU" baseline="0" dirty="0"/>
              <a:t> among group participants, </a:t>
            </a:r>
            <a:r>
              <a:rPr lang="en-AU" dirty="0"/>
              <a:t>and using a diverse range of group activities can make learning a more dynamic process and cater to different learning styles. </a:t>
            </a:r>
          </a:p>
          <a:p>
            <a:pPr marL="171450" indent="-171450">
              <a:buFont typeface="Arial" panose="020B0604020202020204" pitchFamily="34" charset="0"/>
              <a:buChar char="•"/>
            </a:pPr>
            <a:r>
              <a:rPr lang="en-AU" dirty="0"/>
              <a:t>Sharing</a:t>
            </a:r>
            <a:r>
              <a:rPr lang="en-AU" baseline="0" dirty="0"/>
              <a:t> in group settings can break the secrecy and the shame that often surrounds domestic and family violence.</a:t>
            </a:r>
            <a:endParaRPr lang="en-AU" dirty="0"/>
          </a:p>
          <a:p>
            <a:pPr marL="171450" indent="-171450">
              <a:buFont typeface="Arial" panose="020B0604020202020204" pitchFamily="34" charset="0"/>
              <a:buChar char="•"/>
            </a:pPr>
            <a:r>
              <a:rPr lang="en-AU" dirty="0"/>
              <a:t>A man’s disclosure about his violent behaviour to other men in his group can prepare his for disclosure in</a:t>
            </a:r>
            <a:r>
              <a:rPr lang="en-AU" baseline="0" dirty="0"/>
              <a:t> other settings.</a:t>
            </a:r>
            <a:endParaRPr lang="en-AU" dirty="0"/>
          </a:p>
          <a:p>
            <a:pPr marL="171450" indent="-171450">
              <a:buFont typeface="Arial" panose="020B0604020202020204" pitchFamily="34" charset="0"/>
              <a:buChar char="•"/>
            </a:pPr>
            <a:r>
              <a:rPr lang="en-AU" dirty="0">
                <a:highlight>
                  <a:srgbClr val="FFFF00"/>
                </a:highlight>
              </a:rPr>
              <a:t>Practice concepts – role</a:t>
            </a:r>
            <a:r>
              <a:rPr lang="en-AU" baseline="0" dirty="0">
                <a:highlight>
                  <a:srgbClr val="FFFF00"/>
                </a:highlight>
              </a:rPr>
              <a:t> play, exploration of non-violent responses </a:t>
            </a:r>
            <a:endParaRPr lang="en-AU" dirty="0">
              <a:highlight>
                <a:srgbClr val="FFFF00"/>
              </a:highlight>
            </a:endParaRPr>
          </a:p>
          <a:p>
            <a:pPr marL="171450" indent="-171450">
              <a:buFont typeface="Arial" panose="020B0604020202020204" pitchFamily="34" charset="0"/>
              <a:buChar char="•"/>
            </a:pPr>
            <a:r>
              <a:rPr lang="en-AU" dirty="0">
                <a:highlight>
                  <a:srgbClr val="FFFF00"/>
                </a:highlight>
              </a:rPr>
              <a:t>Partner contact – for</a:t>
            </a:r>
            <a:r>
              <a:rPr lang="en-AU" baseline="0" dirty="0">
                <a:highlight>
                  <a:srgbClr val="FFFF00"/>
                </a:highlight>
              </a:rPr>
              <a:t> women who may not otherwise have contact with the service system</a:t>
            </a:r>
            <a:endParaRPr lang="en-AU"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highlight>
                  <a:srgbClr val="FFFF00"/>
                </a:highlight>
              </a:rPr>
              <a:t>Pro-social role modelling – from facilitators and other group members, breaking down gender stereotypes (co-facilitation relationships) </a:t>
            </a:r>
          </a:p>
          <a:p>
            <a:endParaRPr lang="en-AU" dirty="0">
              <a:highlight>
                <a:srgbClr val="FFFF00"/>
              </a:highlight>
            </a:endParaRP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146600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limits and risks to group work as a strategy.</a:t>
            </a:r>
            <a:r>
              <a:rPr lang="en-AU" baseline="0" dirty="0"/>
              <a:t> These include;</a:t>
            </a:r>
          </a:p>
          <a:p>
            <a:endParaRPr lang="en-AU" baseline="0" dirty="0"/>
          </a:p>
          <a:p>
            <a:pPr marL="171450" indent="-171450">
              <a:buFont typeface="Arial" panose="020B0604020202020204" pitchFamily="34" charset="0"/>
              <a:buChar char="•"/>
            </a:pPr>
            <a:r>
              <a:rPr lang="en-AU" baseline="0" dirty="0"/>
              <a:t>The potential for unhelpful group culture to foster collusion and reinforce a man’s violence-supporting narratives and attitudes.</a:t>
            </a:r>
          </a:p>
          <a:p>
            <a:pPr marL="171450" indent="-171450">
              <a:buFont typeface="Arial" panose="020B0604020202020204" pitchFamily="34" charset="0"/>
              <a:buChar char="•"/>
            </a:pPr>
            <a:r>
              <a:rPr lang="en-AU" dirty="0"/>
              <a:t>The potential of the group setting to reproduce problematic patterns</a:t>
            </a:r>
            <a:r>
              <a:rPr lang="en-AU" baseline="0" dirty="0"/>
              <a:t> of hierarchy and interpersonal power, though how participants treat each other and how the facilitators work with the participants.</a:t>
            </a:r>
          </a:p>
          <a:p>
            <a:pPr marL="171450" indent="-171450">
              <a:buFont typeface="Arial" panose="020B0604020202020204" pitchFamily="34" charset="0"/>
              <a:buChar char="•"/>
            </a:pPr>
            <a:r>
              <a:rPr lang="en-AU" baseline="0" dirty="0"/>
              <a:t>The possibility of a man learning new ways of controlling his partner and enforcing his gendered power</a:t>
            </a:r>
          </a:p>
          <a:p>
            <a:pPr marL="171450" indent="-171450">
              <a:buFont typeface="Arial" panose="020B0604020202020204" pitchFamily="34" charset="0"/>
              <a:buChar char="•"/>
            </a:pPr>
            <a:r>
              <a:rPr lang="en-AU" baseline="0" dirty="0"/>
              <a:t>A man using comparisons with other men to trivialise or excuse his own use of violence</a:t>
            </a:r>
          </a:p>
          <a:p>
            <a:pPr marL="171450" indent="-171450">
              <a:buFont typeface="Arial" panose="020B0604020202020204" pitchFamily="34" charset="0"/>
              <a:buChar char="•"/>
            </a:pPr>
            <a:r>
              <a:rPr lang="en-AU" baseline="0" dirty="0"/>
              <a:t>The lack of opportunity to focus in-depth on each particular man, especially in large groups.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Additionally, men with limited English proficiency and men from marginalised populations might encounter significant barriers to participating in groups</a:t>
            </a:r>
          </a:p>
          <a:p>
            <a:pPr marL="171450" indent="-171450">
              <a:buFont typeface="Arial" panose="020B0604020202020204" pitchFamily="34" charset="0"/>
              <a:buChar char="•"/>
            </a:pPr>
            <a:endParaRPr lang="en-AU"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ighlight>
                  <a:srgbClr val="FFFF00"/>
                </a:highlight>
              </a:rPr>
              <a:t>It is not a “cure!”</a:t>
            </a: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26173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cxnSp>
        <p:nvCxnSpPr>
          <p:cNvPr id="4" name="Straight Connector 3">
            <a:extLst>
              <a:ext uri="{FF2B5EF4-FFF2-40B4-BE49-F238E27FC236}">
                <a16:creationId xmlns:a16="http://schemas.microsoft.com/office/drawing/2014/main" id="{232051B1-A774-4D3F-AE3B-41D7CBBDD325}"/>
              </a:ext>
            </a:extLst>
          </p:cNvPr>
          <p:cNvCxnSpPr>
            <a:cxnSpLocks/>
          </p:cNvCxnSpPr>
          <p:nvPr userDrawn="1"/>
        </p:nvCxnSpPr>
        <p:spPr>
          <a:xfrm>
            <a:off x="-68366" y="5937956"/>
            <a:ext cx="12260366" cy="0"/>
          </a:xfrm>
          <a:prstGeom prst="line">
            <a:avLst/>
          </a:prstGeom>
          <a:ln w="38100">
            <a:solidFill>
              <a:srgbClr val="63AAD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69915A-F11B-4395-A4A9-F019CBE983F8}"/>
              </a:ext>
            </a:extLst>
          </p:cNvPr>
          <p:cNvCxnSpPr>
            <a:cxnSpLocks/>
          </p:cNvCxnSpPr>
          <p:nvPr userDrawn="1"/>
        </p:nvCxnSpPr>
        <p:spPr>
          <a:xfrm>
            <a:off x="-68366" y="5987806"/>
            <a:ext cx="12260366" cy="0"/>
          </a:xfrm>
          <a:prstGeom prst="line">
            <a:avLst/>
          </a:prstGeom>
          <a:ln w="38100">
            <a:solidFill>
              <a:srgbClr val="A8CF3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B89746-73A1-4945-AF41-86414C1515F0}"/>
              </a:ext>
            </a:extLst>
          </p:cNvPr>
          <p:cNvCxnSpPr>
            <a:cxnSpLocks/>
          </p:cNvCxnSpPr>
          <p:nvPr userDrawn="1"/>
        </p:nvCxnSpPr>
        <p:spPr>
          <a:xfrm>
            <a:off x="-68366" y="6039080"/>
            <a:ext cx="12260366" cy="0"/>
          </a:xfrm>
          <a:prstGeom prst="line">
            <a:avLst/>
          </a:prstGeom>
          <a:ln w="38100">
            <a:solidFill>
              <a:srgbClr val="F3AB54"/>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7E49C30-7649-4D83-BAD7-1A54744A2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5348" y="6100330"/>
            <a:ext cx="981544" cy="653198"/>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6578042D-1DF4-4E03-BFDD-13C2818D0B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5632" y="6153032"/>
            <a:ext cx="1781264" cy="443513"/>
          </a:xfrm>
          <a:prstGeom prst="rect">
            <a:avLst/>
          </a:prstGeom>
        </p:spPr>
      </p:pic>
      <p:pic>
        <p:nvPicPr>
          <p:cNvPr id="29" name="Picture 28">
            <a:extLst>
              <a:ext uri="{FF2B5EF4-FFF2-40B4-BE49-F238E27FC236}">
                <a16:creationId xmlns:a16="http://schemas.microsoft.com/office/drawing/2014/main" id="{8D1EC874-842F-4C80-BD85-EFF9E25F42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82" b="22401"/>
          <a:stretch/>
        </p:blipFill>
        <p:spPr>
          <a:xfrm>
            <a:off x="8013160" y="6151488"/>
            <a:ext cx="1781263" cy="588964"/>
          </a:xfrm>
          <a:prstGeom prst="rect">
            <a:avLst/>
          </a:prstGeom>
        </p:spPr>
      </p:pic>
      <p:pic>
        <p:nvPicPr>
          <p:cNvPr id="32" name="Picture 31">
            <a:extLst>
              <a:ext uri="{FF2B5EF4-FFF2-40B4-BE49-F238E27FC236}">
                <a16:creationId xmlns:a16="http://schemas.microsoft.com/office/drawing/2014/main" id="{F9285A6D-EAA4-4331-8CD0-1237B22D1C9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6128" b="18479"/>
          <a:stretch/>
        </p:blipFill>
        <p:spPr>
          <a:xfrm>
            <a:off x="10080687" y="6112434"/>
            <a:ext cx="1798067" cy="524708"/>
          </a:xfrm>
          <a:prstGeom prst="rect">
            <a:avLst/>
          </a:prstGeom>
        </p:spPr>
      </p:pic>
      <p:pic>
        <p:nvPicPr>
          <p:cNvPr id="3" name="Picture 2" descr="A picture containing clipart&#10;&#10;Description generated with very high confidence">
            <a:extLst>
              <a:ext uri="{FF2B5EF4-FFF2-40B4-BE49-F238E27FC236}">
                <a16:creationId xmlns:a16="http://schemas.microsoft.com/office/drawing/2014/main" id="{1DC2C44B-78C9-4CE7-9FA9-81A3C51CE0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52394" y="6295395"/>
            <a:ext cx="2129180" cy="301150"/>
          </a:xfrm>
          <a:prstGeom prst="rect">
            <a:avLst/>
          </a:prstGeom>
        </p:spPr>
      </p:pic>
      <p:pic>
        <p:nvPicPr>
          <p:cNvPr id="8" name="Picture 7">
            <a:extLst>
              <a:ext uri="{FF2B5EF4-FFF2-40B4-BE49-F238E27FC236}">
                <a16:creationId xmlns:a16="http://schemas.microsoft.com/office/drawing/2014/main" id="{868DFA3A-678E-4BFE-A0DF-E5E88260B4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1779" y="6153032"/>
            <a:ext cx="1798067" cy="514118"/>
          </a:xfrm>
          <a:prstGeom prst="rect">
            <a:avLst/>
          </a:prstGeom>
        </p:spPr>
      </p:pic>
    </p:spTree>
    <p:extLst>
      <p:ext uri="{BB962C8B-B14F-4D97-AF65-F5344CB8AC3E}">
        <p14:creationId xmlns:p14="http://schemas.microsoft.com/office/powerpoint/2010/main" val="2980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9/10/18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9/10/18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9/10/18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9/10/18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9/10/18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9/10/18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55660E0-FA77-4473-A859-74127B089143}" type="datetime1">
              <a:rPr lang="en-US" smtClean="0"/>
              <a:t>9/10/18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9/10/18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9/10/18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63AADD"/>
                </a:solidFill>
              </a:defRPr>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9/10/18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pic>
        <p:nvPicPr>
          <p:cNvPr id="13" name="Picture 12">
            <a:extLst>
              <a:ext uri="{FF2B5EF4-FFF2-40B4-BE49-F238E27FC236}">
                <a16:creationId xmlns:a16="http://schemas.microsoft.com/office/drawing/2014/main" id="{B3F78204-32AF-47DF-8DD1-466EAECE2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4851"/>
            <a:ext cx="12192000" cy="1143000"/>
          </a:xfrm>
          <a:prstGeom prst="rect">
            <a:avLst/>
          </a:prstGeom>
        </p:spPr>
      </p:pic>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9/10/18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pic>
        <p:nvPicPr>
          <p:cNvPr id="3" name="Picture 2">
            <a:extLst>
              <a:ext uri="{FF2B5EF4-FFF2-40B4-BE49-F238E27FC236}">
                <a16:creationId xmlns:a16="http://schemas.microsoft.com/office/drawing/2014/main" id="{D679F3B6-D735-4E99-8678-3922FE7D23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06375"/>
            <a:ext cx="12192000" cy="1143000"/>
          </a:xfrm>
          <a:prstGeom prst="rect">
            <a:avLst/>
          </a:prstGeom>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rgbClr val="63AADD"/>
          </a:solidFill>
          <a:effectLst/>
          <a:latin typeface="+mj-lt"/>
          <a:ea typeface="+mj-ea"/>
          <a:cs typeface="+mj-cs"/>
        </a:defRPr>
      </a:lvl1pPr>
    </p:titleStyle>
    <p:bodyStyle>
      <a:lvl1pPr marL="274320" indent="-274320" algn="l" rtl="0" eaLnBrk="1" latinLnBrk="0" hangingPunct="1">
        <a:spcBef>
          <a:spcPct val="20000"/>
        </a:spcBef>
        <a:buClr>
          <a:srgbClr val="63AADD"/>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63AADD"/>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63AADD"/>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MBCP - Unpacked</a:t>
            </a:r>
          </a:p>
        </p:txBody>
      </p:sp>
      <p:sp>
        <p:nvSpPr>
          <p:cNvPr id="5" name="Subtitle 4"/>
          <p:cNvSpPr>
            <a:spLocks noGrp="1"/>
          </p:cNvSpPr>
          <p:nvPr>
            <p:ph type="subTitle" idx="1"/>
          </p:nvPr>
        </p:nvSpPr>
        <p:spPr/>
        <p:txBody>
          <a:bodyPr/>
          <a:lstStyle/>
          <a:p>
            <a:r>
              <a:rPr lang="en-US" dirty="0"/>
              <a:t>Rod West – Centrecare Inc.</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Approaches of MBCP</a:t>
            </a:r>
          </a:p>
        </p:txBody>
      </p:sp>
      <p:sp>
        <p:nvSpPr>
          <p:cNvPr id="3" name="Content Placeholder 2"/>
          <p:cNvSpPr>
            <a:spLocks noGrp="1"/>
          </p:cNvSpPr>
          <p:nvPr>
            <p:ph idx="1"/>
          </p:nvPr>
        </p:nvSpPr>
        <p:spPr/>
        <p:txBody>
          <a:bodyPr>
            <a:normAutofit lnSpcReduction="10000"/>
          </a:bodyPr>
          <a:lstStyle/>
          <a:p>
            <a:endParaRPr lang="en-AU" dirty="0"/>
          </a:p>
          <a:p>
            <a:r>
              <a:rPr lang="en-AU" dirty="0"/>
              <a:t>Duluth</a:t>
            </a:r>
          </a:p>
          <a:p>
            <a:pPr marL="0" indent="0">
              <a:buNone/>
            </a:pPr>
            <a:endParaRPr lang="en-AU" dirty="0"/>
          </a:p>
          <a:p>
            <a:r>
              <a:rPr lang="en-AU" dirty="0"/>
              <a:t>Cognitive-Behavioural Therapy</a:t>
            </a:r>
          </a:p>
          <a:p>
            <a:pPr marL="0" indent="0">
              <a:buNone/>
            </a:pPr>
            <a:endParaRPr lang="en-AU" dirty="0"/>
          </a:p>
          <a:p>
            <a:r>
              <a:rPr lang="en-AU" dirty="0"/>
              <a:t>Invitations to Responsibility and narrative approaches</a:t>
            </a:r>
          </a:p>
          <a:p>
            <a:pPr marL="0" indent="0">
              <a:buNone/>
            </a:pPr>
            <a:endParaRPr lang="en-AU" dirty="0"/>
          </a:p>
          <a:p>
            <a:r>
              <a:rPr lang="en-AU" dirty="0"/>
              <a:t>Strengths-based </a:t>
            </a:r>
          </a:p>
          <a:p>
            <a:endParaRPr lang="en-AU" dirty="0"/>
          </a:p>
          <a:p>
            <a:r>
              <a:rPr lang="en-AU" dirty="0"/>
              <a:t>Adult learning principles</a:t>
            </a:r>
          </a:p>
          <a:p>
            <a:endParaRPr lang="en-AU" dirty="0"/>
          </a:p>
          <a:p>
            <a:endParaRPr lang="en-AU" dirty="0"/>
          </a:p>
        </p:txBody>
      </p:sp>
    </p:spTree>
    <p:extLst>
      <p:ext uri="{BB962C8B-B14F-4D97-AF65-F5344CB8AC3E}">
        <p14:creationId xmlns:p14="http://schemas.microsoft.com/office/powerpoint/2010/main" val="29459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Program Content</a:t>
            </a:r>
          </a:p>
        </p:txBody>
      </p:sp>
      <p:sp>
        <p:nvSpPr>
          <p:cNvPr id="3" name="Content Placeholder 2"/>
          <p:cNvSpPr>
            <a:spLocks noGrp="1"/>
          </p:cNvSpPr>
          <p:nvPr>
            <p:ph idx="1"/>
          </p:nvPr>
        </p:nvSpPr>
        <p:spPr/>
        <p:txBody>
          <a:bodyPr/>
          <a:lstStyle/>
          <a:p>
            <a:r>
              <a:rPr lang="en-AU" dirty="0"/>
              <a:t>Challenging ideas, attitudes, beliefs, myths and constraints</a:t>
            </a:r>
          </a:p>
          <a:p>
            <a:endParaRPr lang="en-AU" dirty="0"/>
          </a:p>
          <a:p>
            <a:r>
              <a:rPr lang="en-AU" dirty="0"/>
              <a:t>Recognise the impact of FDV on parenting capacity</a:t>
            </a:r>
          </a:p>
          <a:p>
            <a:pPr marL="0" indent="0">
              <a:buNone/>
            </a:pPr>
            <a:endParaRPr lang="en-AU" dirty="0"/>
          </a:p>
          <a:p>
            <a:r>
              <a:rPr lang="en-AU" dirty="0"/>
              <a:t>Recognise effects of violence and control on others</a:t>
            </a:r>
          </a:p>
          <a:p>
            <a:pPr marL="0" indent="0">
              <a:buNone/>
            </a:pPr>
            <a:endParaRPr lang="en-AU" dirty="0"/>
          </a:p>
          <a:p>
            <a:r>
              <a:rPr lang="en-AU" dirty="0"/>
              <a:t>Increase empathy and value others feelings</a:t>
            </a:r>
          </a:p>
          <a:p>
            <a:pPr marL="0" indent="0">
              <a:buNone/>
            </a:pPr>
            <a:endParaRPr lang="en-AU" dirty="0"/>
          </a:p>
          <a:p>
            <a:r>
              <a:rPr lang="en-AU" dirty="0"/>
              <a:t>Learn how to relate in non-violent and non-controlling ways</a:t>
            </a:r>
          </a:p>
          <a:p>
            <a:endParaRPr lang="en-AU" dirty="0"/>
          </a:p>
          <a:p>
            <a:endParaRPr lang="en-AU" dirty="0"/>
          </a:p>
        </p:txBody>
      </p:sp>
    </p:spTree>
    <p:extLst>
      <p:ext uri="{BB962C8B-B14F-4D97-AF65-F5344CB8AC3E}">
        <p14:creationId xmlns:p14="http://schemas.microsoft.com/office/powerpoint/2010/main" val="2283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Process of Change</a:t>
            </a:r>
          </a:p>
        </p:txBody>
      </p:sp>
      <p:sp>
        <p:nvSpPr>
          <p:cNvPr id="3" name="Content Placeholder 2"/>
          <p:cNvSpPr>
            <a:spLocks noGrp="1"/>
          </p:cNvSpPr>
          <p:nvPr>
            <p:ph idx="1"/>
          </p:nvPr>
        </p:nvSpPr>
        <p:spPr/>
        <p:txBody>
          <a:bodyPr/>
          <a:lstStyle/>
          <a:p>
            <a:pPr marL="0" indent="0">
              <a:buNone/>
            </a:pPr>
            <a:endParaRPr lang="en-AU" dirty="0"/>
          </a:p>
          <a:p>
            <a:pPr marL="0" indent="0">
              <a:buNone/>
            </a:pPr>
            <a:r>
              <a:rPr lang="en-AU" dirty="0"/>
              <a:t>Can be less about program content and more about;</a:t>
            </a:r>
          </a:p>
          <a:p>
            <a:endParaRPr lang="en-AU" dirty="0"/>
          </a:p>
          <a:p>
            <a:r>
              <a:rPr lang="en-AU" dirty="0"/>
              <a:t>Change to identity of what it means to be a man</a:t>
            </a:r>
          </a:p>
          <a:p>
            <a:r>
              <a:rPr lang="en-AU" dirty="0"/>
              <a:t>Maturation towards responsibility taking</a:t>
            </a:r>
          </a:p>
          <a:p>
            <a:r>
              <a:rPr lang="en-AU" dirty="0"/>
              <a:t>Changes to social networks that are supportive of change</a:t>
            </a:r>
          </a:p>
          <a:p>
            <a:r>
              <a:rPr lang="en-AU" dirty="0"/>
              <a:t>New interests and endeavours</a:t>
            </a:r>
          </a:p>
          <a:p>
            <a:r>
              <a:rPr lang="en-AU" dirty="0"/>
              <a:t>Making meaning of past and future choices</a:t>
            </a:r>
          </a:p>
          <a:p>
            <a:r>
              <a:rPr lang="en-AU" dirty="0"/>
              <a:t>Ongoing support </a:t>
            </a:r>
          </a:p>
          <a:p>
            <a:endParaRPr lang="en-AU" dirty="0"/>
          </a:p>
          <a:p>
            <a:endParaRPr lang="en-AU" dirty="0"/>
          </a:p>
        </p:txBody>
      </p:sp>
    </p:spTree>
    <p:extLst>
      <p:ext uri="{BB962C8B-B14F-4D97-AF65-F5344CB8AC3E}">
        <p14:creationId xmlns:p14="http://schemas.microsoft.com/office/powerpoint/2010/main" val="24913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Program Effectiveness</a:t>
            </a:r>
          </a:p>
        </p:txBody>
      </p:sp>
      <p:sp>
        <p:nvSpPr>
          <p:cNvPr id="3" name="Content Placeholder 2"/>
          <p:cNvSpPr>
            <a:spLocks noGrp="1"/>
          </p:cNvSpPr>
          <p:nvPr>
            <p:ph idx="1"/>
          </p:nvPr>
        </p:nvSpPr>
        <p:spPr/>
        <p:txBody>
          <a:bodyPr/>
          <a:lstStyle/>
          <a:p>
            <a:endParaRPr lang="en-AU" dirty="0"/>
          </a:p>
          <a:p>
            <a:endParaRPr lang="en-AU" dirty="0"/>
          </a:p>
          <a:p>
            <a:r>
              <a:rPr lang="en-AU" dirty="0"/>
              <a:t>Will behaviour change improve safety for women &amp; children?</a:t>
            </a:r>
          </a:p>
          <a:p>
            <a:r>
              <a:rPr lang="en-AU" dirty="0"/>
              <a:t>Evaluation should be with the context of an integrated response</a:t>
            </a:r>
          </a:p>
          <a:p>
            <a:r>
              <a:rPr lang="en-AU" dirty="0"/>
              <a:t>Success and effectiveness – different outcomes</a:t>
            </a:r>
          </a:p>
          <a:p>
            <a:r>
              <a:rPr lang="en-AU" dirty="0"/>
              <a:t>Recidivism is a narrow measure</a:t>
            </a:r>
          </a:p>
          <a:p>
            <a:r>
              <a:rPr lang="en-AU" dirty="0"/>
              <a:t>Success is broader and needs to include measuring coercive control and abuse, not just physical assault</a:t>
            </a:r>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5997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Integrated Systems</a:t>
            </a:r>
          </a:p>
        </p:txBody>
      </p:sp>
      <p:sp>
        <p:nvSpPr>
          <p:cNvPr id="3" name="Content Placeholder 2"/>
          <p:cNvSpPr>
            <a:spLocks noGrp="1"/>
          </p:cNvSpPr>
          <p:nvPr>
            <p:ph idx="1"/>
          </p:nvPr>
        </p:nvSpPr>
        <p:spPr/>
        <p:txBody>
          <a:bodyPr/>
          <a:lstStyle/>
          <a:p>
            <a:endParaRPr lang="en-AU" dirty="0"/>
          </a:p>
          <a:p>
            <a:r>
              <a:rPr lang="en-AU" dirty="0"/>
              <a:t>Appropriate referrals and referral processes</a:t>
            </a:r>
          </a:p>
          <a:p>
            <a:r>
              <a:rPr lang="en-AU" dirty="0"/>
              <a:t>Consistent risk assessment and risk management</a:t>
            </a:r>
          </a:p>
          <a:p>
            <a:r>
              <a:rPr lang="en-AU" dirty="0"/>
              <a:t>Coordinated multi-agency responses to significant risk</a:t>
            </a:r>
          </a:p>
          <a:p>
            <a:r>
              <a:rPr lang="en-AU" dirty="0"/>
              <a:t>Sound information sharing procedures</a:t>
            </a:r>
          </a:p>
          <a:p>
            <a:r>
              <a:rPr lang="en-AU" dirty="0"/>
              <a:t>Consistent messages concerning men’s responsibility for their use of violence</a:t>
            </a:r>
          </a:p>
          <a:p>
            <a:r>
              <a:rPr lang="en-AU" dirty="0"/>
              <a:t>Consistent understanding of MBCP practices</a:t>
            </a:r>
          </a:p>
        </p:txBody>
      </p:sp>
    </p:spTree>
    <p:extLst>
      <p:ext uri="{BB962C8B-B14F-4D97-AF65-F5344CB8AC3E}">
        <p14:creationId xmlns:p14="http://schemas.microsoft.com/office/powerpoint/2010/main" val="5224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Questions….</a:t>
            </a:r>
          </a:p>
        </p:txBody>
      </p:sp>
      <p:sp>
        <p:nvSpPr>
          <p:cNvPr id="3" name="Content Placeholder 2"/>
          <p:cNvSpPr>
            <a:spLocks noGrp="1"/>
          </p:cNvSpPr>
          <p:nvPr>
            <p:ph idx="1"/>
          </p:nvPr>
        </p:nvSpPr>
        <p:spPr/>
        <p:txBody>
          <a:bodyPr/>
          <a:lstStyle/>
          <a:p>
            <a:pPr marL="0" indent="0">
              <a:buNone/>
            </a:pPr>
            <a:endParaRPr lang="en-AU" dirty="0"/>
          </a:p>
        </p:txBody>
      </p:sp>
    </p:spTree>
    <p:extLst>
      <p:ext uri="{BB962C8B-B14F-4D97-AF65-F5344CB8AC3E}">
        <p14:creationId xmlns:p14="http://schemas.microsoft.com/office/powerpoint/2010/main" val="118947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MBCP in WA</a:t>
            </a:r>
          </a:p>
        </p:txBody>
      </p:sp>
      <p:sp>
        <p:nvSpPr>
          <p:cNvPr id="3" name="Content Placeholder 2"/>
          <p:cNvSpPr>
            <a:spLocks noGrp="1"/>
          </p:cNvSpPr>
          <p:nvPr>
            <p:ph idx="1"/>
          </p:nvPr>
        </p:nvSpPr>
        <p:spPr/>
        <p:txBody>
          <a:bodyPr>
            <a:normAutofit fontScale="85000" lnSpcReduction="20000"/>
          </a:bodyPr>
          <a:lstStyle/>
          <a:p>
            <a:endParaRPr lang="en-AU" dirty="0"/>
          </a:p>
          <a:p>
            <a:r>
              <a:rPr lang="en-AU" dirty="0"/>
              <a:t>Western Australia’s Family and Domestic Violence Prevention Strategy to 2022</a:t>
            </a:r>
          </a:p>
          <a:p>
            <a:r>
              <a:rPr lang="en-AU" dirty="0"/>
              <a:t>Family and Domestic Violence Common Risk Assessment and Risk Management Framework</a:t>
            </a:r>
          </a:p>
          <a:p>
            <a:r>
              <a:rPr lang="en-AU" dirty="0"/>
              <a:t>Guidelines for Multi-Agency Case Management</a:t>
            </a:r>
          </a:p>
          <a:p>
            <a:r>
              <a:rPr lang="en-AU" dirty="0"/>
              <a:t>Memorandum of Understanding: Information Sharing between Agencies with Responsibilities for Preventing and Responding to Family and Domestic Violence in Western Australia</a:t>
            </a:r>
          </a:p>
          <a:p>
            <a:r>
              <a:rPr lang="en-AU" dirty="0"/>
              <a:t>Practice Guidelines: Women’s and Children’s Family and Domestic Violence Counselling and Support Programs</a:t>
            </a:r>
          </a:p>
          <a:p>
            <a:r>
              <a:rPr lang="en-AU" dirty="0"/>
              <a:t>National Outcome Standards for Perpetrator Intervention</a:t>
            </a:r>
          </a:p>
          <a:p>
            <a:r>
              <a:rPr lang="en-AU" dirty="0"/>
              <a:t>Practice Standards for Perpetrator Intervention: Engaging and Responding to Men who are Perpetrators of Family and Domestic Violence</a:t>
            </a:r>
          </a:p>
          <a:p>
            <a:endParaRPr lang="en-AU" dirty="0"/>
          </a:p>
        </p:txBody>
      </p:sp>
    </p:spTree>
    <p:extLst>
      <p:ext uri="{BB962C8B-B14F-4D97-AF65-F5344CB8AC3E}">
        <p14:creationId xmlns:p14="http://schemas.microsoft.com/office/powerpoint/2010/main" val="218906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WA Principles for MBCP work</a:t>
            </a:r>
          </a:p>
        </p:txBody>
      </p:sp>
      <p:sp>
        <p:nvSpPr>
          <p:cNvPr id="3" name="Content Placeholder 2"/>
          <p:cNvSpPr>
            <a:spLocks noGrp="1"/>
          </p:cNvSpPr>
          <p:nvPr>
            <p:ph idx="1"/>
          </p:nvPr>
        </p:nvSpPr>
        <p:spPr/>
        <p:txBody>
          <a:bodyPr/>
          <a:lstStyle/>
          <a:p>
            <a:pPr marL="514350" indent="-514350">
              <a:buFont typeface="+mj-lt"/>
              <a:buAutoNum type="arabicPeriod"/>
            </a:pPr>
            <a:endParaRPr lang="en-AU" dirty="0"/>
          </a:p>
          <a:p>
            <a:pPr marL="514350" indent="-514350">
              <a:buFont typeface="+mj-lt"/>
              <a:buAutoNum type="arabicPeriod"/>
            </a:pPr>
            <a:r>
              <a:rPr lang="en-AU" dirty="0"/>
              <a:t>Safety of women and children</a:t>
            </a:r>
          </a:p>
          <a:p>
            <a:pPr marL="514350" indent="-514350">
              <a:buFont typeface="+mj-lt"/>
              <a:buAutoNum type="arabicPeriod"/>
            </a:pPr>
            <a:r>
              <a:rPr lang="en-AU" dirty="0"/>
              <a:t>Victim safety and perpetrator accountability are best achieved through an integrated systems response </a:t>
            </a:r>
          </a:p>
          <a:p>
            <a:pPr marL="514350" indent="-514350">
              <a:buFont typeface="+mj-lt"/>
              <a:buAutoNum type="arabicPeriod"/>
            </a:pPr>
            <a:r>
              <a:rPr lang="en-AU" dirty="0"/>
              <a:t>Sustained commitment to professional and evidence-based practice</a:t>
            </a:r>
          </a:p>
          <a:p>
            <a:pPr marL="514350" indent="-514350">
              <a:buFont typeface="+mj-lt"/>
              <a:buAutoNum type="arabicPeriod"/>
            </a:pPr>
            <a:r>
              <a:rPr lang="en-AU" dirty="0"/>
              <a:t>Perpetrators of family and domestic violence must be held accountable for their behaviour</a:t>
            </a:r>
          </a:p>
          <a:p>
            <a:pPr marL="514350" indent="-514350">
              <a:buFont typeface="+mj-lt"/>
              <a:buAutoNum type="arabicPeriod"/>
            </a:pPr>
            <a:r>
              <a:rPr lang="en-AU" dirty="0"/>
              <a:t>Programs able to respond to diverse needs of participants and partners</a:t>
            </a:r>
          </a:p>
          <a:p>
            <a:endParaRPr lang="en-AU" dirty="0"/>
          </a:p>
        </p:txBody>
      </p:sp>
    </p:spTree>
    <p:extLst>
      <p:ext uri="{BB962C8B-B14F-4D97-AF65-F5344CB8AC3E}">
        <p14:creationId xmlns:p14="http://schemas.microsoft.com/office/powerpoint/2010/main" val="7013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Men’s Behaviour Change Work</a:t>
            </a:r>
          </a:p>
        </p:txBody>
      </p:sp>
      <p:sp>
        <p:nvSpPr>
          <p:cNvPr id="3" name="Content Placeholder 2"/>
          <p:cNvSpPr>
            <a:spLocks noGrp="1"/>
          </p:cNvSpPr>
          <p:nvPr>
            <p:ph idx="1"/>
          </p:nvPr>
        </p:nvSpPr>
        <p:spPr/>
        <p:txBody>
          <a:bodyPr/>
          <a:lstStyle/>
          <a:p>
            <a:pPr marL="0" indent="0">
              <a:buNone/>
            </a:pPr>
            <a:endParaRPr lang="en-AU" dirty="0"/>
          </a:p>
          <a:p>
            <a:pPr marL="0" indent="0">
              <a:buNone/>
            </a:pPr>
            <a:r>
              <a:rPr lang="en-AU" b="1" dirty="0"/>
              <a:t>Involves;</a:t>
            </a:r>
          </a:p>
          <a:p>
            <a:pPr marL="0" indent="0">
              <a:buNone/>
            </a:pPr>
            <a:r>
              <a:rPr lang="en-AU" dirty="0"/>
              <a:t>Men – assessment, group work, individual counselling, case management</a:t>
            </a:r>
          </a:p>
          <a:p>
            <a:pPr marL="0" indent="0">
              <a:buNone/>
            </a:pPr>
            <a:endParaRPr lang="en-AU" dirty="0"/>
          </a:p>
          <a:p>
            <a:pPr marL="0" indent="0">
              <a:buNone/>
            </a:pPr>
            <a:r>
              <a:rPr lang="en-AU" dirty="0"/>
              <a:t>Women - support, information, referral, safety planning, counselling and case management for women &amp; children</a:t>
            </a:r>
          </a:p>
        </p:txBody>
      </p:sp>
    </p:spTree>
    <p:extLst>
      <p:ext uri="{BB962C8B-B14F-4D97-AF65-F5344CB8AC3E}">
        <p14:creationId xmlns:p14="http://schemas.microsoft.com/office/powerpoint/2010/main" val="219116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Anger Management v MBCP</a:t>
            </a:r>
          </a:p>
        </p:txBody>
      </p:sp>
      <p:sp>
        <p:nvSpPr>
          <p:cNvPr id="3" name="Content Placeholder 2"/>
          <p:cNvSpPr>
            <a:spLocks noGrp="1"/>
          </p:cNvSpPr>
          <p:nvPr>
            <p:ph idx="1"/>
          </p:nvPr>
        </p:nvSpPr>
        <p:spPr/>
        <p:txBody>
          <a:bodyPr/>
          <a:lstStyle/>
          <a:p>
            <a:endParaRPr lang="en-AU" dirty="0"/>
          </a:p>
          <a:p>
            <a:r>
              <a:rPr lang="en-AU" dirty="0"/>
              <a:t>Promotes idea of violence as a consequence of inability to manager anger</a:t>
            </a:r>
          </a:p>
          <a:p>
            <a:r>
              <a:rPr lang="en-AU" dirty="0"/>
              <a:t>Fails to recognise that men can be violent and controlling when they are not angry</a:t>
            </a:r>
          </a:p>
          <a:p>
            <a:r>
              <a:rPr lang="en-AU" dirty="0"/>
              <a:t>Reinforce men’s belief that their violence is a result of their anger getting out of control rather than a deliberate choice.</a:t>
            </a:r>
          </a:p>
          <a:p>
            <a:r>
              <a:rPr lang="en-AU" dirty="0"/>
              <a:t>Rarely addresses the broader issues of power and control</a:t>
            </a:r>
          </a:p>
        </p:txBody>
      </p:sp>
    </p:spTree>
    <p:extLst>
      <p:ext uri="{BB962C8B-B14F-4D97-AF65-F5344CB8AC3E}">
        <p14:creationId xmlns:p14="http://schemas.microsoft.com/office/powerpoint/2010/main" val="30431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Aims &amp; Objectives of MBCP work</a:t>
            </a:r>
          </a:p>
        </p:txBody>
      </p:sp>
      <p:sp>
        <p:nvSpPr>
          <p:cNvPr id="3" name="Content Placeholder 2"/>
          <p:cNvSpPr>
            <a:spLocks noGrp="1"/>
          </p:cNvSpPr>
          <p:nvPr>
            <p:ph idx="1"/>
          </p:nvPr>
        </p:nvSpPr>
        <p:spPr/>
        <p:txBody>
          <a:bodyPr>
            <a:normAutofit fontScale="85000" lnSpcReduction="20000"/>
          </a:bodyPr>
          <a:lstStyle/>
          <a:p>
            <a:pPr marL="0" indent="0">
              <a:buNone/>
            </a:pPr>
            <a:r>
              <a:rPr lang="en-AU" dirty="0"/>
              <a:t>Work towards the safety, autonomy and human rights of women and children</a:t>
            </a:r>
          </a:p>
          <a:p>
            <a:pPr marL="0" indent="0">
              <a:buNone/>
            </a:pPr>
            <a:endParaRPr lang="en-AU" dirty="0"/>
          </a:p>
          <a:p>
            <a:r>
              <a:rPr lang="en-AU" dirty="0"/>
              <a:t>Enhance women’s safety </a:t>
            </a:r>
          </a:p>
          <a:p>
            <a:r>
              <a:rPr lang="en-AU" dirty="0"/>
              <a:t>Enhance children’s safety</a:t>
            </a:r>
          </a:p>
          <a:p>
            <a:r>
              <a:rPr lang="en-AU" dirty="0"/>
              <a:t>Achieve short-term changes</a:t>
            </a:r>
          </a:p>
          <a:p>
            <a:r>
              <a:rPr lang="en-AU" dirty="0"/>
              <a:t>Monitor the use of violence by male participants</a:t>
            </a:r>
          </a:p>
          <a:p>
            <a:r>
              <a:rPr lang="en-AU" dirty="0"/>
              <a:t>Work with the criminal &amp; civil justice system</a:t>
            </a:r>
            <a:r>
              <a:rPr lang="en-AU" dirty="0">
                <a:highlight>
                  <a:srgbClr val="FFFF00"/>
                </a:highlight>
              </a:rPr>
              <a:t> </a:t>
            </a:r>
          </a:p>
          <a:p>
            <a:r>
              <a:rPr lang="en-AU" dirty="0"/>
              <a:t>Help manage high-risk situations</a:t>
            </a:r>
          </a:p>
          <a:p>
            <a:r>
              <a:rPr lang="en-AU" dirty="0"/>
              <a:t>Contribute to coordinated community responses to FDV</a:t>
            </a:r>
          </a:p>
          <a:p>
            <a:r>
              <a:rPr lang="en-AU" dirty="0"/>
              <a:t>Consciously doing no harm</a:t>
            </a:r>
          </a:p>
          <a:p>
            <a:pPr marL="0" indent="0">
              <a:buNone/>
            </a:pPr>
            <a:endParaRPr lang="en-AU" dirty="0"/>
          </a:p>
          <a:p>
            <a:pPr marL="0" indent="0">
              <a:buNone/>
            </a:pPr>
            <a:br>
              <a:rPr lang="en-AU" dirty="0"/>
            </a:br>
            <a:endParaRPr lang="en-AU" dirty="0"/>
          </a:p>
        </p:txBody>
      </p:sp>
    </p:spTree>
    <p:extLst>
      <p:ext uri="{BB962C8B-B14F-4D97-AF65-F5344CB8AC3E}">
        <p14:creationId xmlns:p14="http://schemas.microsoft.com/office/powerpoint/2010/main" val="15875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Risks &amp; Limits of MBCP’s</a:t>
            </a:r>
          </a:p>
        </p:txBody>
      </p:sp>
      <p:sp>
        <p:nvSpPr>
          <p:cNvPr id="3" name="Content Placeholder 2"/>
          <p:cNvSpPr>
            <a:spLocks noGrp="1"/>
          </p:cNvSpPr>
          <p:nvPr>
            <p:ph idx="1"/>
          </p:nvPr>
        </p:nvSpPr>
        <p:spPr/>
        <p:txBody>
          <a:bodyPr/>
          <a:lstStyle/>
          <a:p>
            <a:endParaRPr lang="en-AU" dirty="0"/>
          </a:p>
          <a:p>
            <a:r>
              <a:rPr lang="en-AU" dirty="0"/>
              <a:t>Inadequate responses to risk indicators</a:t>
            </a:r>
          </a:p>
          <a:p>
            <a:r>
              <a:rPr lang="en-AU" dirty="0"/>
              <a:t>Allowing disclosures of violence to pass without notice</a:t>
            </a:r>
          </a:p>
          <a:p>
            <a:r>
              <a:rPr lang="en-AU" dirty="0"/>
              <a:t>Men learning new tactics of control</a:t>
            </a:r>
          </a:p>
          <a:p>
            <a:r>
              <a:rPr lang="en-AU" dirty="0"/>
              <a:t>Men distorting concepts or strategies learnt</a:t>
            </a:r>
          </a:p>
          <a:p>
            <a:r>
              <a:rPr lang="en-AU" dirty="0"/>
              <a:t>Reinforcing sexist beliefs with other participants</a:t>
            </a:r>
          </a:p>
          <a:p>
            <a:r>
              <a:rPr lang="en-AU" dirty="0"/>
              <a:t>Using completion as proof the abuse is ‘fixed’</a:t>
            </a:r>
          </a:p>
          <a:p>
            <a:r>
              <a:rPr lang="en-AU" dirty="0"/>
              <a:t>Viewing attendance as proof of likely change</a:t>
            </a:r>
          </a:p>
        </p:txBody>
      </p:sp>
    </p:spTree>
    <p:extLst>
      <p:ext uri="{BB962C8B-B14F-4D97-AF65-F5344CB8AC3E}">
        <p14:creationId xmlns:p14="http://schemas.microsoft.com/office/powerpoint/2010/main" val="17185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MBCP Group Work</a:t>
            </a:r>
          </a:p>
        </p:txBody>
      </p:sp>
      <p:sp>
        <p:nvSpPr>
          <p:cNvPr id="3" name="Content Placeholder 2"/>
          <p:cNvSpPr>
            <a:spLocks noGrp="1"/>
          </p:cNvSpPr>
          <p:nvPr>
            <p:ph idx="1"/>
          </p:nvPr>
        </p:nvSpPr>
        <p:spPr/>
        <p:txBody>
          <a:bodyPr>
            <a:normAutofit/>
          </a:bodyPr>
          <a:lstStyle/>
          <a:p>
            <a:pPr marL="0" indent="0">
              <a:buNone/>
            </a:pPr>
            <a:endParaRPr lang="en-AU" b="1" dirty="0"/>
          </a:p>
          <a:p>
            <a:pPr marL="0" indent="0">
              <a:buNone/>
            </a:pPr>
            <a:r>
              <a:rPr lang="en-AU" b="1" dirty="0"/>
              <a:t>Positives</a:t>
            </a:r>
          </a:p>
          <a:p>
            <a:r>
              <a:rPr lang="en-AU" dirty="0"/>
              <a:t>Some learnings can only be obtained in group</a:t>
            </a:r>
          </a:p>
          <a:p>
            <a:r>
              <a:rPr lang="en-AU" dirty="0"/>
              <a:t>Reduce participants focus on their behaviour as pathological</a:t>
            </a:r>
          </a:p>
          <a:p>
            <a:r>
              <a:rPr lang="en-AU" dirty="0"/>
              <a:t>Can enhance motivation to attend</a:t>
            </a:r>
          </a:p>
          <a:p>
            <a:r>
              <a:rPr lang="en-AU" dirty="0"/>
              <a:t>Interaction, and activities can support different learning styles</a:t>
            </a:r>
          </a:p>
          <a:p>
            <a:r>
              <a:rPr lang="en-AU" dirty="0"/>
              <a:t>Can break the secrecy and shame that surrounds FDV</a:t>
            </a:r>
            <a:endParaRPr lang="en-AU" dirty="0">
              <a:highlight>
                <a:srgbClr val="FFFF00"/>
              </a:highlight>
            </a:endParaRPr>
          </a:p>
          <a:p>
            <a:endParaRPr lang="en-AU" dirty="0">
              <a:highlight>
                <a:srgbClr val="FFFF00"/>
              </a:highlight>
            </a:endParaRPr>
          </a:p>
          <a:p>
            <a:endParaRPr lang="en-AU" dirty="0"/>
          </a:p>
          <a:p>
            <a:endParaRPr lang="en-AU" dirty="0"/>
          </a:p>
        </p:txBody>
      </p:sp>
    </p:spTree>
    <p:extLst>
      <p:ext uri="{BB962C8B-B14F-4D97-AF65-F5344CB8AC3E}">
        <p14:creationId xmlns:p14="http://schemas.microsoft.com/office/powerpoint/2010/main" val="189468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MBCP Group Work</a:t>
            </a:r>
          </a:p>
        </p:txBody>
      </p:sp>
      <p:sp>
        <p:nvSpPr>
          <p:cNvPr id="3" name="Content Placeholder 2"/>
          <p:cNvSpPr>
            <a:spLocks noGrp="1"/>
          </p:cNvSpPr>
          <p:nvPr>
            <p:ph idx="1"/>
          </p:nvPr>
        </p:nvSpPr>
        <p:spPr/>
        <p:txBody>
          <a:bodyPr/>
          <a:lstStyle/>
          <a:p>
            <a:pPr marL="0" indent="0">
              <a:buNone/>
            </a:pPr>
            <a:endParaRPr lang="en-AU" b="1" dirty="0"/>
          </a:p>
          <a:p>
            <a:pPr marL="0" indent="0">
              <a:buNone/>
            </a:pPr>
            <a:r>
              <a:rPr lang="en-AU" b="1" dirty="0"/>
              <a:t>Limitations</a:t>
            </a:r>
          </a:p>
          <a:p>
            <a:r>
              <a:rPr lang="en-AU" dirty="0"/>
              <a:t>Potential for collusion and reinforcement of violence supporting beliefs and attitudes</a:t>
            </a:r>
          </a:p>
          <a:p>
            <a:r>
              <a:rPr lang="en-AU" dirty="0"/>
              <a:t>Reproduce patterns of hierarchy and interpersonal power</a:t>
            </a:r>
          </a:p>
          <a:p>
            <a:r>
              <a:rPr lang="en-AU" dirty="0"/>
              <a:t>Learning new ways of controlling partner</a:t>
            </a:r>
          </a:p>
          <a:p>
            <a:r>
              <a:rPr lang="en-AU" dirty="0"/>
              <a:t>Unhelpful comparisons of use of own violence</a:t>
            </a:r>
          </a:p>
          <a:p>
            <a:r>
              <a:rPr lang="en-AU" dirty="0"/>
              <a:t>Lack of focus in-depth on each man</a:t>
            </a:r>
          </a:p>
          <a:p>
            <a:endParaRPr lang="en-AU" dirty="0"/>
          </a:p>
        </p:txBody>
      </p:sp>
    </p:spTree>
    <p:extLst>
      <p:ext uri="{BB962C8B-B14F-4D97-AF65-F5344CB8AC3E}">
        <p14:creationId xmlns:p14="http://schemas.microsoft.com/office/powerpoint/2010/main" val="21560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01F2D7EB-DE9B-457F-8333-8DE6F8289BFD}" vid="{B0F9E839-7F74-4A57-AD83-578B255FB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 template</Template>
  <TotalTime>3987</TotalTime>
  <Words>3297</Words>
  <Application>Microsoft Macintosh PowerPoint</Application>
  <PresentationFormat>Widescreen</PresentationFormat>
  <Paragraphs>266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Palatino Linotype</vt:lpstr>
      <vt:lpstr>Wingdings 2</vt:lpstr>
      <vt:lpstr>Presentation on brainstorming</vt:lpstr>
      <vt:lpstr>MBCP - Unpacked</vt:lpstr>
      <vt:lpstr>MBCP in WA</vt:lpstr>
      <vt:lpstr>WA Principles for MBCP work</vt:lpstr>
      <vt:lpstr>Men’s Behaviour Change Work</vt:lpstr>
      <vt:lpstr>Anger Management v MBCP</vt:lpstr>
      <vt:lpstr>Aims &amp; Objectives of MBCP work</vt:lpstr>
      <vt:lpstr>Risks &amp; Limits of MBCP’s</vt:lpstr>
      <vt:lpstr>MBCP Group Work</vt:lpstr>
      <vt:lpstr>MBCP Group Work</vt:lpstr>
      <vt:lpstr>Approaches of MBCP</vt:lpstr>
      <vt:lpstr>Program Content</vt:lpstr>
      <vt:lpstr>Process of Change</vt:lpstr>
      <vt:lpstr>Program Effectiveness</vt:lpstr>
      <vt:lpstr>Integrated Systems</vt:lpstr>
      <vt:lpstr>Questions….</vt:lpstr>
    </vt:vector>
  </TitlesOfParts>
  <Company>Centrecare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MBCP - Unpacked</dc:title>
  <dc:creator>Rod West</dc:creator>
  <cp:lastModifiedBy>Microsoft Office User</cp:lastModifiedBy>
  <cp:revision>47</cp:revision>
  <dcterms:created xsi:type="dcterms:W3CDTF">2018-09-03T14:18:58Z</dcterms:created>
  <dcterms:modified xsi:type="dcterms:W3CDTF">2018-09-09T23:04:29Z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