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72" r:id="rId2"/>
    <p:sldId id="295" r:id="rId3"/>
    <p:sldId id="296" r:id="rId4"/>
    <p:sldId id="294" r:id="rId5"/>
    <p:sldId id="274" r:id="rId6"/>
    <p:sldId id="299" r:id="rId7"/>
    <p:sldId id="290" r:id="rId8"/>
    <p:sldId id="298" r:id="rId9"/>
    <p:sldId id="273" r:id="rId10"/>
    <p:sldId id="276" r:id="rId11"/>
    <p:sldId id="275" r:id="rId12"/>
    <p:sldId id="288" r:id="rId13"/>
    <p:sldId id="277" r:id="rId14"/>
    <p:sldId id="280" r:id="rId15"/>
    <p:sldId id="286" r:id="rId16"/>
    <p:sldId id="282" r:id="rId17"/>
    <p:sldId id="287" r:id="rId18"/>
    <p:sldId id="285" r:id="rId19"/>
    <p:sldId id="300" r:id="rId20"/>
    <p:sldId id="278" r:id="rId21"/>
    <p:sldId id="293" r:id="rId22"/>
    <p:sldId id="301" r:id="rId23"/>
    <p:sldId id="302" r:id="rId24"/>
    <p:sldId id="304" r:id="rId25"/>
    <p:sldId id="305" r:id="rId26"/>
    <p:sldId id="307" r:id="rId27"/>
    <p:sldId id="306" r:id="rId28"/>
    <p:sldId id="308" r:id="rId29"/>
    <p:sldId id="309" r:id="rId30"/>
    <p:sldId id="3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ADD"/>
    <a:srgbClr val="242365"/>
    <a:srgbClr val="F3AB54"/>
    <a:srgbClr val="A8CF3A"/>
    <a:srgbClr val="189C48"/>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62517" autoAdjust="0"/>
  </p:normalViewPr>
  <p:slideViewPr>
    <p:cSldViewPr snapToGrid="0">
      <p:cViewPr varScale="1">
        <p:scale>
          <a:sx n="77" d="100"/>
          <a:sy n="77" d="100"/>
        </p:scale>
        <p:origin x="1912" y="19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9/9/18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Partner support commences as soon as a man has been assessed for inclusion in a MBCP.  As part of the assessment and inclusion process for an MBCP, men must provide the contact details of former and current partners (as well as children) who have been subjected to his violence.</a:t>
            </a:r>
          </a:p>
          <a:p>
            <a:endParaRPr lang="en-AU" dirty="0"/>
          </a:p>
          <a:p>
            <a:r>
              <a:rPr lang="en-AU" dirty="0"/>
              <a:t>While partner support may initially be by telephone – any subsequent support may be via face to face sessions, which may be one-off, or occur on a regular, continuing basis; support may also occur through the provision of partner support evenings/meetings; or through a women’s (and children’s) specialist family and domestic violence support group for women.</a:t>
            </a:r>
          </a:p>
          <a:p>
            <a:endParaRPr lang="en-AU" dirty="0"/>
          </a:p>
          <a:p>
            <a:r>
              <a:rPr lang="en-AU" dirty="0"/>
              <a:t> Not all partner’s of men assessed for MBCPs are able to be contacted, and not all partner’s who are able to be contacted wish to take up the offer of further partner support. </a:t>
            </a:r>
          </a:p>
          <a:p>
            <a:endParaRPr lang="en-AU" dirty="0"/>
          </a:p>
          <a:p>
            <a:r>
              <a:rPr lang="en-AU" dirty="0"/>
              <a:t>Partner support can continue long term- well after a man has completed a MBCP, and does not cease if a man discontinues a MBCP – given that this often a time of increased risk for women and children     </a:t>
            </a:r>
          </a:p>
        </p:txBody>
      </p:sp>
      <p:sp>
        <p:nvSpPr>
          <p:cNvPr id="4" name="Slide Number Placeholder 3"/>
          <p:cNvSpPr>
            <a:spLocks noGrp="1"/>
          </p:cNvSpPr>
          <p:nvPr>
            <p:ph type="sldNum" sz="quarter" idx="10"/>
          </p:nvPr>
        </p:nvSpPr>
        <p:spPr/>
        <p:txBody>
          <a:bodyPr/>
          <a:lstStyle/>
          <a:p>
            <a:fld id="{893B0CF2-7F87-4E02-A248-870047730F99}" type="slidenum">
              <a:rPr lang="en-US" smtClean="0"/>
              <a:t>30</a:t>
            </a:fld>
            <a:endParaRPr lang="en-US" dirty="0"/>
          </a:p>
        </p:txBody>
      </p:sp>
    </p:spTree>
    <p:extLst>
      <p:ext uri="{BB962C8B-B14F-4D97-AF65-F5344CB8AC3E}">
        <p14:creationId xmlns:p14="http://schemas.microsoft.com/office/powerpoint/2010/main" val="656616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‘Accountability to women and children’, ‘holding perpetrators accountable’ and ‘perpetrator accountability’ are all terms that are often used in family and domestic violence policy documentation.  But what do these terms mean in the context of Men’s Behaviour Change programs themselves?  </a:t>
            </a:r>
          </a:p>
          <a:p>
            <a:endParaRPr lang="en-AU" dirty="0"/>
          </a:p>
          <a:p>
            <a:r>
              <a:rPr lang="en-AU" dirty="0"/>
              <a:t>What we understand ‘accountability’ to be in the context of Men’s Behaviour Change programs, is dependent on how we ‘define’ what the fundamental aim or outcome of Men’s Behaviour Change programs are.</a:t>
            </a:r>
          </a:p>
          <a:p>
            <a:endParaRPr lang="en-AU" dirty="0"/>
          </a:p>
          <a:p>
            <a:r>
              <a:rPr lang="en-AU" dirty="0"/>
              <a:t>Given the name ‘Men’s Behaviour Change Program’ – the assumption is that the primary outcome for these programs is ‘men’s behaviour change’ – often equated with the cessation of physical violence, and often evaluated in terms of completion rates (did a particular man complete a particular MBCP), and by other police and justice recidivist focussed data  - such as police call outs and re-entry into the justice system through further offending.  Program success of is then determined solely on changing  men’s behaviour.  ‘Men’s’ behaviour change is at the centre. </a:t>
            </a:r>
          </a:p>
          <a:p>
            <a:endParaRPr lang="en-AU" dirty="0"/>
          </a:p>
          <a:p>
            <a:r>
              <a:rPr lang="en-AU" dirty="0"/>
              <a:t>Of course men's behaviour change – concerned with the cessation of physical violence, supporting men to take responsibility for his violent and controlling behaviour, helping men identify existing and previous strategies that have been useful in choosing non-violence etc - is a an important strategy in working towards the safety and wellbeing of women and children, but it is not the only important objective.  Achieving immediate and long-term behavioural change is not the fundamental aim of MBCP work in and of itself.</a:t>
            </a:r>
          </a:p>
          <a:p>
            <a:endParaRPr lang="en-AU" dirty="0"/>
          </a:p>
          <a:p>
            <a:r>
              <a:rPr lang="en-AU" dirty="0"/>
              <a:t>Instead, men’s behaviour change is one of a number of important objectives that support working towards the fundamental aim of the safety, wellbeing, human rights and dignity of women and children. </a:t>
            </a:r>
          </a:p>
          <a:p>
            <a:endParaRPr lang="en-AU" dirty="0"/>
          </a:p>
          <a:p>
            <a:r>
              <a:rPr lang="en-AU" dirty="0"/>
              <a:t>While the welfare, dignity and wellbeing of men engaging in MBCPs is important, and while there are real benefits to men from the work they do in MBCPs in terms of developing respectful and non-violent partnerships with women and children, MBCP work can be seen as primarily about the safety, wellbeing and dignity of women and children.   </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dirty="0"/>
          </a:p>
        </p:txBody>
      </p:sp>
    </p:spTree>
    <p:extLst>
      <p:ext uri="{BB962C8B-B14F-4D97-AF65-F5344CB8AC3E}">
        <p14:creationId xmlns:p14="http://schemas.microsoft.com/office/powerpoint/2010/main" val="127561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behaviour change is an important objective of MBCPs, other objectives are equally important for achieving the fundamental aim of working towards the safety and wellbeing of women and children.</a:t>
            </a:r>
          </a:p>
          <a:p>
            <a:endParaRPr lang="en-AU" dirty="0"/>
          </a:p>
          <a:p>
            <a:r>
              <a:rPr lang="en-AU" dirty="0"/>
              <a:t>These other, equally important objectives include:</a:t>
            </a:r>
          </a:p>
          <a:p>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a:t>
            </a:r>
            <a:r>
              <a:rPr lang="en-AU" sz="1200" dirty="0">
                <a:latin typeface="Arial" panose="020B0604020202020204" pitchFamily="34" charset="0"/>
                <a:cs typeface="Arial" panose="020B0604020202020204" pitchFamily="34" charset="0"/>
              </a:rPr>
              <a:t>Supporting/enhancing women’s and children’s safety and agency directly through partner support work, and through associated services for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Partner support is central to the work of MBCPs.  I will expand on partner support in the context of MBCP work a little later, and look at its central place as accountability practice in MBCPs.  </a:t>
            </a:r>
            <a:r>
              <a:rPr lang="en-AU" sz="1600" dirty="0">
                <a:latin typeface="Arial" panose="020B0604020202020204" pitchFamily="34" charset="0"/>
                <a:cs typeface="Arial" panose="020B0604020202020204" pitchFamily="34" charset="0"/>
              </a:rPr>
              <a:t> </a:t>
            </a:r>
          </a:p>
          <a:p>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Assisting with multi-agency risk assessment and risk management (MACM) processes, particularly in cases where women and children are considered to be at high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23</a:t>
            </a:fld>
            <a:endParaRPr lang="en-US" dirty="0"/>
          </a:p>
        </p:txBody>
      </p:sp>
    </p:spTree>
    <p:extLst>
      <p:ext uri="{BB962C8B-B14F-4D97-AF65-F5344CB8AC3E}">
        <p14:creationId xmlns:p14="http://schemas.microsoft.com/office/powerpoint/2010/main" val="405854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Making and keeping men using violent, coercive and controlling behaviours visible to the broader accountability system by increasing scrutiny and monitoring of the man’s behaviour and any changes in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Supporting formal accountability processes – civil, criminal, statutory -   by reporting breaches of protection orders, violence related crimes and by working with child protection when there is risk of harm to children from the man’s violence towards the children’s mother and/or to the children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Arial" panose="020B0604020202020204" pitchFamily="34" charset="0"/>
                <a:cs typeface="Arial" panose="020B0604020202020204" pitchFamily="34" charset="0"/>
              </a:rPr>
              <a:t>Just to note – that working with child protection services would be within the context of ‘safe and together’ -  keeping children safe and together with the non-offending parent, most usually the mother, and supporting the man where possible to be a safer parent.  Thus alleviating the burden of responsibility from women to keep their children safe from violent men as fathers, and moving away from the ‘failure to protect’ paradigm that has been dominant in child protection work (not just in WA, but nationally and internationally) where family and domestic violence has been identified.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24</a:t>
            </a:fld>
            <a:endParaRPr lang="en-US" dirty="0"/>
          </a:p>
        </p:txBody>
      </p:sp>
    </p:spTree>
    <p:extLst>
      <p:ext uri="{BB962C8B-B14F-4D97-AF65-F5344CB8AC3E}">
        <p14:creationId xmlns:p14="http://schemas.microsoft.com/office/powerpoint/2010/main" val="390666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Emphasising a range of important objectives for MBCP, other than just men’s behaviour change, starts to place women and children’s needs and voices at the centre of MBC work.</a:t>
            </a:r>
          </a:p>
          <a:p>
            <a:endParaRPr lang="en-AU" dirty="0"/>
          </a:p>
          <a:p>
            <a:r>
              <a:rPr lang="en-AU" dirty="0"/>
              <a:t>Placing women’s and children’s safety, wellbeing, human rights and dignity as the centre of MBCPs then has important implications for how we understand and measure the ‘success’ of MBCPs.  </a:t>
            </a:r>
          </a:p>
          <a:p>
            <a:endParaRPr lang="en-AU" dirty="0"/>
          </a:p>
          <a:p>
            <a:r>
              <a:rPr lang="en-AU" dirty="0"/>
              <a:t>That is , we can no longer just be concerned with what is often a ‘law and order’ measure of ‘success’ – primarily recidivism – but should now be concerned with potentially a more nuanced and sophisticated understanding of what ‘success’ means – one that positions MBCP as ‘allies’ in women’s and children’s struggles towards safety , wellbeing, human rights and dignity. </a:t>
            </a:r>
          </a:p>
          <a:p>
            <a:endParaRPr lang="en-AU" dirty="0"/>
          </a:p>
          <a:p>
            <a:r>
              <a:rPr lang="en-AU" dirty="0"/>
              <a:t>Measuring ‘success’ through the single lens of ‘men’s behaviour change’ makes invisible all of the other important ways that MBCPs promote and support the safety of women and children, and contribute to and strengthen perpetrator accountability, and provides an often incomplete picture of the value of MBCPs.  </a:t>
            </a: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25</a:t>
            </a:fld>
            <a:endParaRPr lang="en-US" dirty="0"/>
          </a:p>
        </p:txBody>
      </p:sp>
    </p:spTree>
    <p:extLst>
      <p:ext uri="{BB962C8B-B14F-4D97-AF65-F5344CB8AC3E}">
        <p14:creationId xmlns:p14="http://schemas.microsoft.com/office/powerpoint/2010/main" val="275650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A large multi-site study in the UK (Project Mirabel) has found that ‘success’ of MBCPs was defined by women as:</a:t>
            </a:r>
          </a:p>
          <a:p>
            <a:pPr marL="171450" indent="-171450">
              <a:buFont typeface="Arial" panose="020B0604020202020204" pitchFamily="34" charset="0"/>
              <a:buChar char="•"/>
            </a:pPr>
            <a:r>
              <a:rPr lang="en-AU" dirty="0"/>
              <a:t>Respectful/improved relationships</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Expanded space for action</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Support/decreased isolation</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Enhanced parenting</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Reduction or cessation of violence and abuse</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The man understanding the impact of family and domestic violence</a:t>
            </a:r>
          </a:p>
          <a:p>
            <a:pPr>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pPr>
              <a:buFontTx/>
              <a:buNone/>
            </a:pPr>
            <a:r>
              <a:rPr lang="en-AU" sz="1200" dirty="0">
                <a:latin typeface="Arial" panose="020B0604020202020204" pitchFamily="34" charset="0"/>
                <a:cs typeface="Arial" panose="020B0604020202020204" pitchFamily="34" charset="0"/>
              </a:rPr>
              <a:t>Notably, the reduction or cessation of physical violence was mentioned less frequently than four other themes. While the cessation of physical violence is an important outcome of MBCPs, women wanted more than just the physical violence to stop.   The study proposed that a more nuanced understanding of MBCP ‘success’ is required, one which takes account of the more subtle, life enhancing changes for women and children.   </a:t>
            </a:r>
          </a:p>
          <a:p>
            <a:endParaRPr lang="en-AU" dirty="0"/>
          </a:p>
          <a:p>
            <a:r>
              <a:rPr lang="en-AU" dirty="0"/>
              <a:t>  </a:t>
            </a:r>
          </a:p>
        </p:txBody>
      </p:sp>
      <p:sp>
        <p:nvSpPr>
          <p:cNvPr id="4" name="Slide Number Placeholder 3"/>
          <p:cNvSpPr>
            <a:spLocks noGrp="1"/>
          </p:cNvSpPr>
          <p:nvPr>
            <p:ph type="sldNum" sz="quarter" idx="10"/>
          </p:nvPr>
        </p:nvSpPr>
        <p:spPr/>
        <p:txBody>
          <a:bodyPr/>
          <a:lstStyle/>
          <a:p>
            <a:fld id="{893B0CF2-7F87-4E02-A248-870047730F99}" type="slidenum">
              <a:rPr lang="en-US" smtClean="0"/>
              <a:t>26</a:t>
            </a:fld>
            <a:endParaRPr lang="en-US" dirty="0"/>
          </a:p>
        </p:txBody>
      </p:sp>
    </p:spTree>
    <p:extLst>
      <p:ext uri="{BB962C8B-B14F-4D97-AF65-F5344CB8AC3E}">
        <p14:creationId xmlns:p14="http://schemas.microsoft.com/office/powerpoint/2010/main" val="257583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Partner support is an essential component of MBCPs – not only as a way of working towards the safety, wellbeing , human rights and dignity of women and children, but particularly given the possibility that MBCPs can create increased risk for women and children by virtue of a man’s actual participation in a program. That is, there are ‘side effects’ to MBCPs – they can provide new skills which can be used in the wrong way; they can introduce the man using the violence to new forms of abusive, coercive and controlling behaviour; they can unrealistically increase women’s expectations of change; and they may lull women into a false sense of security that has no basis – compromising their safety and that of heir children; and the man may use his participation in the MBCP to further control his partner.</a:t>
            </a:r>
          </a:p>
          <a:p>
            <a:endParaRPr lang="en-AU" dirty="0"/>
          </a:p>
          <a:p>
            <a:r>
              <a:rPr lang="en-AU" dirty="0"/>
              <a:t>Partner support work is embedded in practice standards for men's behaviour change work. </a:t>
            </a:r>
          </a:p>
          <a:p>
            <a:endParaRPr lang="en-AU" dirty="0"/>
          </a:p>
          <a:p>
            <a:r>
              <a:rPr lang="en-AU" dirty="0"/>
              <a:t>The term ‘partner support’ does not </a:t>
            </a:r>
            <a:r>
              <a:rPr lang="en-AU" sz="1200" dirty="0">
                <a:latin typeface="Arial" panose="020B0604020202020204" pitchFamily="34" charset="0"/>
                <a:cs typeface="Arial" panose="020B0604020202020204" pitchFamily="34" charset="0"/>
              </a:rPr>
              <a:t>reflect the often intense, high risk and ongoing nature of the work associated with women (and their children) whose male partner or former partner is attending an MBCP.   The work is more than ‘support’ -  and can often take, or has the ability to take, up significant resources for agencies and organisations providing MBCPs – particularly in cases of high risk.</a:t>
            </a:r>
          </a:p>
          <a:p>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27</a:t>
            </a:fld>
            <a:endParaRPr lang="en-US" dirty="0"/>
          </a:p>
        </p:txBody>
      </p:sp>
    </p:spTree>
    <p:extLst>
      <p:ext uri="{BB962C8B-B14F-4D97-AF65-F5344CB8AC3E}">
        <p14:creationId xmlns:p14="http://schemas.microsoft.com/office/powerpoint/2010/main" val="93389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Although the form, breadth and depth of partner support work can (an often does) vary across MBCPs – at least some or all of the following are present in the work:</a:t>
            </a:r>
          </a:p>
          <a:p>
            <a:endParaRPr lang="en-AU" dirty="0"/>
          </a:p>
          <a:p>
            <a:pPr>
              <a:buFont typeface="Arial" panose="020B0604020202020204" pitchFamily="34" charset="0"/>
              <a:buChar char="•"/>
            </a:pPr>
            <a:r>
              <a:rPr lang="en-AU" dirty="0"/>
              <a:t> S</a:t>
            </a:r>
            <a:r>
              <a:rPr lang="en-AU" sz="1200" dirty="0">
                <a:latin typeface="Arial" panose="020B0604020202020204" pitchFamily="34" charset="0"/>
                <a:cs typeface="Arial" panose="020B0604020202020204" pitchFamily="34" charset="0"/>
              </a:rPr>
              <a:t>eeing women in their own right – not just as a man’s partner or former partner , or as a parent</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Noticing and validating women’s agency and resistance</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Patiently engaging , building trust, hearing women’s stories and narratives</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Risk assessment and risk management</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Safety planning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Preparing women for their male partner’s participation in an MBCP   </a:t>
            </a:r>
          </a:p>
          <a:p>
            <a:pPr>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28</a:t>
            </a:fld>
            <a:endParaRPr lang="en-US" dirty="0"/>
          </a:p>
        </p:txBody>
      </p:sp>
    </p:spTree>
    <p:extLst>
      <p:ext uri="{BB962C8B-B14F-4D97-AF65-F5344CB8AC3E}">
        <p14:creationId xmlns:p14="http://schemas.microsoft.com/office/powerpoint/2010/main" val="45119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AU" sz="1200" dirty="0">
                <a:latin typeface="Arial" panose="020B0604020202020204" pitchFamily="34" charset="0"/>
                <a:cs typeface="Arial" panose="020B0604020202020204" pitchFamily="34" charset="0"/>
              </a:rPr>
              <a:t>Giving clear messages to women about family and domestic violence and the work that is done in MBCPs – to counter the misinformation that they might be, and often are, receiving from their male partners or former partners attending MBCPs. </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Directly providing practical support, advocacy and referrals, and possibly counselling</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Understanding and realistically engaging with women’s hopes and expectations of MBCPs – including the limitations of MBCPs and the very real possibility that the violence and coercive and controlling behaviour may not stop.</a:t>
            </a:r>
          </a:p>
          <a:p>
            <a:pPr>
              <a:buFont typeface="Arial" panose="020B0604020202020204" pitchFamily="34" charset="0"/>
              <a:buChar char="•"/>
            </a:pPr>
            <a:r>
              <a:rPr lang="en-AU" sz="1200" dirty="0">
                <a:latin typeface="Arial" panose="020B0604020202020204" pitchFamily="34" charset="0"/>
                <a:cs typeface="Arial" panose="020B0604020202020204" pitchFamily="34" charset="0"/>
              </a:rPr>
              <a:t> Assisting with risk assessment and risk management  regarding any children, and as one avenue to strengthen the mother-child bond that is often deliberately targeted and sabotaged by men using family and domestic violence.</a:t>
            </a:r>
          </a:p>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 Obtaining information on men’s ongoing behaviour and holding them accountable for this – through formal accountability processes where appropriate and where women deem this safe for themselves and their children </a:t>
            </a:r>
          </a:p>
          <a:p>
            <a:pPr>
              <a:buFontTx/>
              <a:buNone/>
            </a:pPr>
            <a:r>
              <a:rPr lang="en-AU" sz="1200" dirty="0">
                <a:latin typeface="Arial" panose="020B0604020202020204" pitchFamily="34" charset="0"/>
                <a:cs typeface="Arial" panose="020B0604020202020204" pitchFamily="34" charset="0"/>
              </a:rPr>
              <a:t> </a:t>
            </a:r>
          </a:p>
          <a:p>
            <a:pPr>
              <a:buFont typeface="Arial" panose="020B0604020202020204" pitchFamily="34" charset="0"/>
              <a:buChar char="•"/>
            </a:pPr>
            <a:endParaRPr lang="en-AU"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893B0CF2-7F87-4E02-A248-870047730F99}" type="slidenum">
              <a:rPr lang="en-US" smtClean="0"/>
              <a:t>29</a:t>
            </a:fld>
            <a:endParaRPr lang="en-US" dirty="0"/>
          </a:p>
        </p:txBody>
      </p:sp>
    </p:spTree>
    <p:extLst>
      <p:ext uri="{BB962C8B-B14F-4D97-AF65-F5344CB8AC3E}">
        <p14:creationId xmlns:p14="http://schemas.microsoft.com/office/powerpoint/2010/main" val="2789605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cxnSp>
        <p:nvCxnSpPr>
          <p:cNvPr id="4" name="Straight Connector 3">
            <a:extLst>
              <a:ext uri="{FF2B5EF4-FFF2-40B4-BE49-F238E27FC236}">
                <a16:creationId xmlns:a16="http://schemas.microsoft.com/office/drawing/2014/main" id="{232051B1-A774-4D3F-AE3B-41D7CBBDD325}"/>
              </a:ext>
            </a:extLst>
          </p:cNvPr>
          <p:cNvCxnSpPr>
            <a:cxnSpLocks/>
          </p:cNvCxnSpPr>
          <p:nvPr userDrawn="1"/>
        </p:nvCxnSpPr>
        <p:spPr>
          <a:xfrm>
            <a:off x="-68366" y="5937956"/>
            <a:ext cx="12260366" cy="0"/>
          </a:xfrm>
          <a:prstGeom prst="line">
            <a:avLst/>
          </a:prstGeom>
          <a:ln w="38100">
            <a:solidFill>
              <a:srgbClr val="63AAD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69915A-F11B-4395-A4A9-F019CBE983F8}"/>
              </a:ext>
            </a:extLst>
          </p:cNvPr>
          <p:cNvCxnSpPr>
            <a:cxnSpLocks/>
          </p:cNvCxnSpPr>
          <p:nvPr userDrawn="1"/>
        </p:nvCxnSpPr>
        <p:spPr>
          <a:xfrm>
            <a:off x="-68366" y="5987806"/>
            <a:ext cx="12260366" cy="0"/>
          </a:xfrm>
          <a:prstGeom prst="line">
            <a:avLst/>
          </a:prstGeom>
          <a:ln w="38100">
            <a:solidFill>
              <a:srgbClr val="A8CF3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B89746-73A1-4945-AF41-86414C1515F0}"/>
              </a:ext>
            </a:extLst>
          </p:cNvPr>
          <p:cNvCxnSpPr>
            <a:cxnSpLocks/>
          </p:cNvCxnSpPr>
          <p:nvPr userDrawn="1"/>
        </p:nvCxnSpPr>
        <p:spPr>
          <a:xfrm>
            <a:off x="-68366" y="6039080"/>
            <a:ext cx="12260366" cy="0"/>
          </a:xfrm>
          <a:prstGeom prst="line">
            <a:avLst/>
          </a:prstGeom>
          <a:ln w="38100">
            <a:solidFill>
              <a:srgbClr val="F3AB54"/>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7E49C30-7649-4D83-BAD7-1A54744A2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5348" y="6100330"/>
            <a:ext cx="981544" cy="653198"/>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6578042D-1DF4-4E03-BFDD-13C2818D0B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5632" y="6153032"/>
            <a:ext cx="1781264" cy="443513"/>
          </a:xfrm>
          <a:prstGeom prst="rect">
            <a:avLst/>
          </a:prstGeom>
        </p:spPr>
      </p:pic>
      <p:pic>
        <p:nvPicPr>
          <p:cNvPr id="29" name="Picture 28">
            <a:extLst>
              <a:ext uri="{FF2B5EF4-FFF2-40B4-BE49-F238E27FC236}">
                <a16:creationId xmlns:a16="http://schemas.microsoft.com/office/drawing/2014/main" id="{8D1EC874-842F-4C80-BD85-EFF9E25F429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82" b="22401"/>
          <a:stretch/>
        </p:blipFill>
        <p:spPr>
          <a:xfrm>
            <a:off x="8013160" y="6151488"/>
            <a:ext cx="1781263" cy="588964"/>
          </a:xfrm>
          <a:prstGeom prst="rect">
            <a:avLst/>
          </a:prstGeom>
        </p:spPr>
      </p:pic>
      <p:pic>
        <p:nvPicPr>
          <p:cNvPr id="32" name="Picture 31">
            <a:extLst>
              <a:ext uri="{FF2B5EF4-FFF2-40B4-BE49-F238E27FC236}">
                <a16:creationId xmlns:a16="http://schemas.microsoft.com/office/drawing/2014/main" id="{F9285A6D-EAA4-4331-8CD0-1237B22D1C9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6128" b="18479"/>
          <a:stretch/>
        </p:blipFill>
        <p:spPr>
          <a:xfrm>
            <a:off x="10080687" y="6112434"/>
            <a:ext cx="1798067" cy="524708"/>
          </a:xfrm>
          <a:prstGeom prst="rect">
            <a:avLst/>
          </a:prstGeom>
        </p:spPr>
      </p:pic>
      <p:pic>
        <p:nvPicPr>
          <p:cNvPr id="3" name="Picture 2" descr="A picture containing clipart&#10;&#10;Description generated with very high confidence">
            <a:extLst>
              <a:ext uri="{FF2B5EF4-FFF2-40B4-BE49-F238E27FC236}">
                <a16:creationId xmlns:a16="http://schemas.microsoft.com/office/drawing/2014/main" id="{1DC2C44B-78C9-4CE7-9FA9-81A3C51CE0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52394" y="6295395"/>
            <a:ext cx="2129180" cy="301150"/>
          </a:xfrm>
          <a:prstGeom prst="rect">
            <a:avLst/>
          </a:prstGeom>
        </p:spPr>
      </p:pic>
      <p:pic>
        <p:nvPicPr>
          <p:cNvPr id="8" name="Picture 7">
            <a:extLst>
              <a:ext uri="{FF2B5EF4-FFF2-40B4-BE49-F238E27FC236}">
                <a16:creationId xmlns:a16="http://schemas.microsoft.com/office/drawing/2014/main" id="{868DFA3A-678E-4BFE-A0DF-E5E88260B4C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1779" y="6153032"/>
            <a:ext cx="1798067" cy="514118"/>
          </a:xfrm>
          <a:prstGeom prst="rect">
            <a:avLst/>
          </a:prstGeom>
        </p:spPr>
      </p:pic>
    </p:spTree>
    <p:extLst>
      <p:ext uri="{BB962C8B-B14F-4D97-AF65-F5344CB8AC3E}">
        <p14:creationId xmlns:p14="http://schemas.microsoft.com/office/powerpoint/2010/main" val="2980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9/9/18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9/9/18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9/9/18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9/9/18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9/9/18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9/9/18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rgbClr val="63AADD"/>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D55660E0-FA77-4473-A859-74127B089143}" type="datetime1">
              <a:rPr lang="en-US" smtClean="0"/>
              <a:t>9/9/18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9/9/18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9/9/18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rgbClr val="63AADD"/>
                </a:solidFill>
              </a:defRPr>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9/9/18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pic>
        <p:nvPicPr>
          <p:cNvPr id="13" name="Picture 12">
            <a:extLst>
              <a:ext uri="{FF2B5EF4-FFF2-40B4-BE49-F238E27FC236}">
                <a16:creationId xmlns:a16="http://schemas.microsoft.com/office/drawing/2014/main" id="{B3F78204-32AF-47DF-8DD1-466EAECE21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4851"/>
            <a:ext cx="12192000" cy="1143000"/>
          </a:xfrm>
          <a:prstGeom prst="rect">
            <a:avLst/>
          </a:prstGeom>
        </p:spPr>
      </p:pic>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9/9/18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pic>
        <p:nvPicPr>
          <p:cNvPr id="3" name="Picture 2">
            <a:extLst>
              <a:ext uri="{FF2B5EF4-FFF2-40B4-BE49-F238E27FC236}">
                <a16:creationId xmlns:a16="http://schemas.microsoft.com/office/drawing/2014/main" id="{D679F3B6-D735-4E99-8678-3922FE7D23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06375"/>
            <a:ext cx="12192000" cy="1143000"/>
          </a:xfrm>
          <a:prstGeom prst="rect">
            <a:avLst/>
          </a:prstGeom>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rgbClr val="63AADD"/>
          </a:solidFill>
          <a:effectLst/>
          <a:latin typeface="+mj-lt"/>
          <a:ea typeface="+mj-ea"/>
          <a:cs typeface="+mj-cs"/>
        </a:defRPr>
      </a:lvl1pPr>
    </p:titleStyle>
    <p:bodyStyle>
      <a:lvl1pPr marL="274320" indent="-274320" algn="l" rtl="0" eaLnBrk="1" latinLnBrk="0" hangingPunct="1">
        <a:spcBef>
          <a:spcPct val="20000"/>
        </a:spcBef>
        <a:buClr>
          <a:srgbClr val="63AADD"/>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rgbClr val="63AADD"/>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rgbClr val="63AADD"/>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63AADD"/>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Accountability and MBCPs</a:t>
            </a: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Noelene Iannello</a:t>
            </a:r>
          </a:p>
          <a:p>
            <a:r>
              <a:rPr lang="en-US" dirty="0">
                <a:latin typeface="Arial" panose="020B0604020202020204" pitchFamily="34" charset="0"/>
                <a:cs typeface="Arial" panose="020B0604020202020204" pitchFamily="34" charset="0"/>
              </a:rPr>
              <a:t>Michael Sheehan</a:t>
            </a:r>
          </a:p>
          <a:p>
            <a:r>
              <a:rPr lang="en-US" i="1" dirty="0">
                <a:latin typeface="Arial" panose="020B0604020202020204" pitchFamily="34" charset="0"/>
                <a:cs typeface="Arial" panose="020B0604020202020204" pitchFamily="34" charset="0"/>
              </a:rPr>
              <a:t>Relationships Australia WA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Integrated FDV system </a:t>
            </a:r>
          </a:p>
        </p:txBody>
      </p:sp>
      <p:sp>
        <p:nvSpPr>
          <p:cNvPr id="3" name="Content Placeholder 2"/>
          <p:cNvSpPr>
            <a:spLocks noGrp="1"/>
          </p:cNvSpPr>
          <p:nvPr>
            <p:ph idx="1"/>
          </p:nvPr>
        </p:nvSpPr>
        <p:spPr/>
        <p:txBody>
          <a:bodyPr>
            <a:normAutofit/>
          </a:bodyPr>
          <a:lstStyle/>
          <a:p>
            <a:endParaRPr lang="en-AU" dirty="0"/>
          </a:p>
          <a:p>
            <a:r>
              <a:rPr lang="en-AU" dirty="0">
                <a:latin typeface="Arial" panose="020B0604020202020204" pitchFamily="34" charset="0"/>
                <a:cs typeface="Arial" panose="020B0604020202020204" pitchFamily="34" charset="0"/>
              </a:rPr>
              <a:t>Assesses risk, undertakes safety planning and creates service plans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Monitors and manages risk on an </a:t>
            </a:r>
            <a:r>
              <a:rPr lang="en-AU" i="1" dirty="0">
                <a:latin typeface="Arial" panose="020B0604020202020204" pitchFamily="34" charset="0"/>
                <a:cs typeface="Arial" panose="020B0604020202020204" pitchFamily="34" charset="0"/>
              </a:rPr>
              <a:t>ongoing basis </a:t>
            </a:r>
            <a:r>
              <a:rPr lang="en-AU" dirty="0">
                <a:latin typeface="Arial" panose="020B0604020202020204" pitchFamily="34" charset="0"/>
                <a:cs typeface="Arial" panose="020B0604020202020204" pitchFamily="34" charset="0"/>
              </a:rPr>
              <a:t>through co-ordinated community responses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Shares relevant information with women’s and children’s services, child protection, police, courts etc. involved in supporting women’s/children’s safety and well-being</a:t>
            </a:r>
          </a:p>
          <a:p>
            <a:pPr marL="0" indent="0">
              <a:buNone/>
            </a:pPr>
            <a:endParaRPr lang="en-AU" dirty="0"/>
          </a:p>
        </p:txBody>
      </p:sp>
    </p:spTree>
    <p:extLst>
      <p:ext uri="{BB962C8B-B14F-4D97-AF65-F5344CB8AC3E}">
        <p14:creationId xmlns:p14="http://schemas.microsoft.com/office/powerpoint/2010/main" val="396890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panose="020B0604020202020204" pitchFamily="34" charset="0"/>
                <a:cs typeface="Arial" panose="020B0604020202020204" pitchFamily="34" charset="0"/>
              </a:rPr>
              <a:t>Integrated FDV system: Perpetrators </a:t>
            </a:r>
          </a:p>
        </p:txBody>
      </p:sp>
      <p:sp>
        <p:nvSpPr>
          <p:cNvPr id="3" name="Content Placeholder 2"/>
          <p:cNvSpPr>
            <a:spLocks noGrp="1"/>
          </p:cNvSpPr>
          <p:nvPr>
            <p:ph idx="1"/>
          </p:nvPr>
        </p:nvSpPr>
        <p:spPr/>
        <p:txBody>
          <a:bodyPr>
            <a:normAutofit fontScale="92500" lnSpcReduction="10000"/>
          </a:bodyPr>
          <a:lstStyle/>
          <a:p>
            <a:r>
              <a:rPr lang="en-AU" dirty="0">
                <a:latin typeface="Arial" panose="020B0604020202020204" pitchFamily="34" charset="0"/>
                <a:cs typeface="Arial" panose="020B0604020202020204" pitchFamily="34" charset="0"/>
              </a:rPr>
              <a:t>Identifies those men who </a:t>
            </a:r>
            <a:r>
              <a:rPr lang="en-AU" i="1" dirty="0">
                <a:latin typeface="Arial" panose="020B0604020202020204" pitchFamily="34" charset="0"/>
                <a:cs typeface="Arial" panose="020B0604020202020204" pitchFamily="34" charset="0"/>
              </a:rPr>
              <a:t>choose</a:t>
            </a:r>
            <a:r>
              <a:rPr lang="en-AU" dirty="0">
                <a:latin typeface="Arial" panose="020B0604020202020204" pitchFamily="34" charset="0"/>
                <a:cs typeface="Arial" panose="020B0604020202020204" pitchFamily="34" charset="0"/>
              </a:rPr>
              <a:t> to use FDV</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Effectively engages men ASAP following identification (Police orders, Intervention orders)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Refers men to appropriate services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Applies sanctions to motivate or mandate men to participate in services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Responds swiftly to new offences and technical violations of conditions (FVROs, re-appearance at court).</a:t>
            </a:r>
          </a:p>
        </p:txBody>
      </p:sp>
    </p:spTree>
    <p:extLst>
      <p:ext uri="{BB962C8B-B14F-4D97-AF65-F5344CB8AC3E}">
        <p14:creationId xmlns:p14="http://schemas.microsoft.com/office/powerpoint/2010/main" val="413765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Integrated FDV system: Victims </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latin typeface="Arial" panose="020B0604020202020204" pitchFamily="34" charset="0"/>
                <a:cs typeface="Arial" panose="020B0604020202020204" pitchFamily="34" charset="0"/>
              </a:rPr>
              <a:t>Respects and listens to those affected by violence by: </a:t>
            </a:r>
          </a:p>
          <a:p>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Acknowledging the violence and its impact</a:t>
            </a:r>
          </a:p>
          <a:p>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Being clear that the one who perpetrates abuse is the one who is responsible</a:t>
            </a:r>
          </a:p>
          <a:p>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Honouring women’s resistance to the violence</a:t>
            </a:r>
          </a:p>
          <a:p>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Challenging victim-blaming messages women have received from others</a:t>
            </a:r>
          </a:p>
          <a:p>
            <a:endParaRPr lang="en-AU" dirty="0">
              <a:latin typeface="Arial" panose="020B0604020202020204" pitchFamily="34" charset="0"/>
              <a:cs typeface="Arial" panose="020B0604020202020204" pitchFamily="34" charset="0"/>
            </a:endParaRPr>
          </a:p>
          <a:p>
            <a:pPr lvl="1"/>
            <a:r>
              <a:rPr lang="en-AU" dirty="0">
                <a:latin typeface="Arial" panose="020B0604020202020204" pitchFamily="34" charset="0"/>
                <a:cs typeface="Arial" panose="020B0604020202020204" pitchFamily="34" charset="0"/>
              </a:rPr>
              <a:t>Supporting women to be safe and to make their own decisions/choices</a:t>
            </a:r>
          </a:p>
          <a:p>
            <a:endParaRPr lang="en-AU" dirty="0"/>
          </a:p>
        </p:txBody>
      </p:sp>
    </p:spTree>
    <p:extLst>
      <p:ext uri="{BB962C8B-B14F-4D97-AF65-F5344CB8AC3E}">
        <p14:creationId xmlns:p14="http://schemas.microsoft.com/office/powerpoint/2010/main" val="314834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Accountability fails when</a:t>
            </a:r>
          </a:p>
        </p:txBody>
      </p:sp>
      <p:sp>
        <p:nvSpPr>
          <p:cNvPr id="3" name="Content Placeholder 2"/>
          <p:cNvSpPr>
            <a:spLocks noGrp="1"/>
          </p:cNvSpPr>
          <p:nvPr>
            <p:ph idx="1"/>
          </p:nvPr>
        </p:nvSpPr>
        <p:spPr/>
        <p:txBody>
          <a:bodyPr>
            <a:normAutofit fontScale="92500" lnSpcReduction="10000"/>
          </a:bodyPr>
          <a:lstStyle/>
          <a:p>
            <a:r>
              <a:rPr lang="en-AU" dirty="0">
                <a:latin typeface="Arial" panose="020B0604020202020204" pitchFamily="34" charset="0"/>
                <a:cs typeface="Arial" panose="020B0604020202020204" pitchFamily="34" charset="0"/>
              </a:rPr>
              <a:t>Men are not identified (e.g., health, human and community services, AOD, mental health)</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Services lack resources/procedures to engage men effectively following identification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Men can’t commence, or lose interest in, a MBCP due to long wait times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voices and safety of women and children are not at the centre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Contradictory and uncoordinated service responses</a:t>
            </a:r>
          </a:p>
          <a:p>
            <a:endParaRPr lang="en-AU" dirty="0"/>
          </a:p>
        </p:txBody>
      </p:sp>
    </p:spTree>
    <p:extLst>
      <p:ext uri="{BB962C8B-B14F-4D97-AF65-F5344CB8AC3E}">
        <p14:creationId xmlns:p14="http://schemas.microsoft.com/office/powerpoint/2010/main" val="157917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154" y="1054510"/>
            <a:ext cx="10712245" cy="792578"/>
          </a:xfrm>
        </p:spPr>
        <p:txBody>
          <a:bodyPr>
            <a:normAutofit fontScale="90000"/>
          </a:bodyPr>
          <a:lstStyle/>
          <a:p>
            <a:r>
              <a:rPr lang="en-AU" dirty="0">
                <a:latin typeface="Arial" panose="020B0604020202020204" pitchFamily="34" charset="0"/>
                <a:cs typeface="Arial" panose="020B0604020202020204" pitchFamily="34" charset="0"/>
              </a:rPr>
              <a:t>Engaging men: Principles and practices </a:t>
            </a:r>
          </a:p>
        </p:txBody>
      </p:sp>
      <p:sp>
        <p:nvSpPr>
          <p:cNvPr id="3" name="Content Placeholder 2"/>
          <p:cNvSpPr>
            <a:spLocks noGrp="1"/>
          </p:cNvSpPr>
          <p:nvPr>
            <p:ph idx="1"/>
          </p:nvPr>
        </p:nvSpPr>
        <p:spPr/>
        <p:txBody>
          <a:bodyPr>
            <a:normAutofit/>
          </a:bodyPr>
          <a:lstStyle/>
          <a:p>
            <a:r>
              <a:rPr lang="en-AU" dirty="0">
                <a:latin typeface="Arial" panose="020B0604020202020204" pitchFamily="34" charset="0"/>
                <a:cs typeface="Arial" panose="020B0604020202020204" pitchFamily="34" charset="0"/>
              </a:rPr>
              <a:t>Stay within the limits of your role – refer to specialist men’s FDV services </a:t>
            </a:r>
          </a:p>
          <a:p>
            <a:pPr marL="0" indent="0">
              <a:buNone/>
            </a:pPr>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Victim safety and confidentiality is paramount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Interview perpetrators alone; interview partners and children separately</a:t>
            </a:r>
          </a:p>
          <a:p>
            <a:endParaRPr lang="en-AU" dirty="0">
              <a:latin typeface="Arial" panose="020B0604020202020204" pitchFamily="34" charset="0"/>
              <a:cs typeface="Arial" panose="020B0604020202020204" pitchFamily="34" charset="0"/>
            </a:endParaRPr>
          </a:p>
          <a:p>
            <a:r>
              <a:rPr lang="en-AU" sz="2600" dirty="0">
                <a:latin typeface="Arial" panose="020B0604020202020204" pitchFamily="34" charset="0"/>
                <a:cs typeface="Arial" panose="020B0604020202020204" pitchFamily="34" charset="0"/>
              </a:rPr>
              <a:t>Do not disclose information provided by partners or children to perpetrators</a:t>
            </a:r>
            <a:r>
              <a:rPr lang="en-AU" sz="2600" dirty="0"/>
              <a:t>	</a:t>
            </a:r>
          </a:p>
        </p:txBody>
      </p:sp>
    </p:spTree>
    <p:extLst>
      <p:ext uri="{BB962C8B-B14F-4D97-AF65-F5344CB8AC3E}">
        <p14:creationId xmlns:p14="http://schemas.microsoft.com/office/powerpoint/2010/main" val="2783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latin typeface="Arial" panose="020B0604020202020204" pitchFamily="34" charset="0"/>
                <a:cs typeface="Arial" panose="020B0604020202020204" pitchFamily="34" charset="0"/>
              </a:rPr>
              <a:t>Engaging men: Principles and practices </a:t>
            </a:r>
          </a:p>
        </p:txBody>
      </p:sp>
      <p:sp>
        <p:nvSpPr>
          <p:cNvPr id="3" name="Content Placeholder 2"/>
          <p:cNvSpPr>
            <a:spLocks noGrp="1"/>
          </p:cNvSpPr>
          <p:nvPr>
            <p:ph idx="1"/>
          </p:nvPr>
        </p:nvSpPr>
        <p:spPr>
          <a:xfrm>
            <a:off x="609599" y="1935480"/>
            <a:ext cx="11135193" cy="4389120"/>
          </a:xfrm>
        </p:spPr>
        <p:txBody>
          <a:bodyPr/>
          <a:lstStyle/>
          <a:p>
            <a:endParaRPr lang="en-AU" dirty="0"/>
          </a:p>
          <a:p>
            <a:r>
              <a:rPr lang="en-AU" sz="2800" dirty="0">
                <a:latin typeface="Arial" panose="020B0604020202020204" pitchFamily="34" charset="0"/>
                <a:cs typeface="Arial" panose="020B0604020202020204" pitchFamily="34" charset="0"/>
              </a:rPr>
              <a:t>Keep the conversation on the </a:t>
            </a:r>
            <a:r>
              <a:rPr lang="en-AU" sz="2800" i="1" dirty="0">
                <a:latin typeface="Arial" panose="020B0604020202020204" pitchFamily="34" charset="0"/>
                <a:cs typeface="Arial" panose="020B0604020202020204" pitchFamily="34" charset="0"/>
              </a:rPr>
              <a:t>man’s responsibility </a:t>
            </a:r>
            <a:r>
              <a:rPr lang="en-AU" sz="2800" dirty="0">
                <a:latin typeface="Arial" panose="020B0604020202020204" pitchFamily="34" charset="0"/>
                <a:cs typeface="Arial" panose="020B0604020202020204" pitchFamily="34" charset="0"/>
              </a:rPr>
              <a:t>for his use of violence</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Focus on his common desire to do what's in the best interests children</a:t>
            </a:r>
          </a:p>
          <a:p>
            <a:endParaRPr lang="en-AU" sz="2800" dirty="0">
              <a:latin typeface="Arial" panose="020B0604020202020204" pitchFamily="34" charset="0"/>
              <a:cs typeface="Arial" panose="020B0604020202020204" pitchFamily="34" charset="0"/>
            </a:endParaRPr>
          </a:p>
          <a:p>
            <a:r>
              <a:rPr lang="en-AU" sz="2800" dirty="0">
                <a:latin typeface="Arial" panose="020B0604020202020204" pitchFamily="34" charset="0"/>
                <a:cs typeface="Arial" panose="020B0604020202020204" pitchFamily="34" charset="0"/>
              </a:rPr>
              <a:t>Be cautious about signs of remorse and in interpreting men’s progress</a:t>
            </a:r>
          </a:p>
          <a:p>
            <a:endParaRPr lang="en-AU" sz="2800" dirty="0"/>
          </a:p>
        </p:txBody>
      </p:sp>
    </p:spTree>
    <p:extLst>
      <p:ext uri="{BB962C8B-B14F-4D97-AF65-F5344CB8AC3E}">
        <p14:creationId xmlns:p14="http://schemas.microsoft.com/office/powerpoint/2010/main" val="5807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4006"/>
            <a:ext cx="10972800" cy="763082"/>
          </a:xfrm>
        </p:spPr>
        <p:txBody>
          <a:bodyPr>
            <a:normAutofit fontScale="90000"/>
          </a:bodyPr>
          <a:lstStyle/>
          <a:p>
            <a:br>
              <a:rPr lang="en-AU" dirty="0"/>
            </a:br>
            <a:r>
              <a:rPr lang="en-AU" dirty="0">
                <a:latin typeface="Arial" panose="020B0604020202020204" pitchFamily="34" charset="0"/>
                <a:cs typeface="Arial" panose="020B0604020202020204" pitchFamily="34" charset="0"/>
              </a:rPr>
              <a:t>Accountability of men as fathers</a:t>
            </a:r>
          </a:p>
        </p:txBody>
      </p:sp>
      <p:sp>
        <p:nvSpPr>
          <p:cNvPr id="3" name="Content Placeholder 2"/>
          <p:cNvSpPr>
            <a:spLocks noGrp="1"/>
          </p:cNvSpPr>
          <p:nvPr>
            <p:ph idx="1"/>
          </p:nvPr>
        </p:nvSpPr>
        <p:spPr/>
        <p:txBody>
          <a:bodyPr>
            <a:normAutofit/>
          </a:bodyPr>
          <a:lstStyle/>
          <a:p>
            <a:r>
              <a:rPr lang="en-AU" dirty="0">
                <a:latin typeface="Arial" panose="020B0604020202020204" pitchFamily="34" charset="0"/>
                <a:cs typeface="Arial" panose="020B0604020202020204" pitchFamily="34" charset="0"/>
              </a:rPr>
              <a:t>Overlap between FDV and child abuse well-documented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Harmful impact of men’s use of FDV on children even when children are not directly targeted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Includes men’s  attempts to sabotage their partner’s parenting, interfere with her role as a mother and disrupt the mother-child bond.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Remedy mother-blaming and hold fathers accountable</a:t>
            </a:r>
          </a:p>
          <a:p>
            <a:endParaRPr lang="en-AU" dirty="0"/>
          </a:p>
        </p:txBody>
      </p:sp>
    </p:spTree>
    <p:extLst>
      <p:ext uri="{BB962C8B-B14F-4D97-AF65-F5344CB8AC3E}">
        <p14:creationId xmlns:p14="http://schemas.microsoft.com/office/powerpoint/2010/main" val="65572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MBCPs: Measures of change</a:t>
            </a:r>
          </a:p>
        </p:txBody>
      </p:sp>
      <p:sp>
        <p:nvSpPr>
          <p:cNvPr id="3" name="Content Placeholder 2"/>
          <p:cNvSpPr>
            <a:spLocks noGrp="1"/>
          </p:cNvSpPr>
          <p:nvPr>
            <p:ph idx="1"/>
          </p:nvPr>
        </p:nvSpPr>
        <p:spPr/>
        <p:txBody>
          <a:bodyPr>
            <a:normAutofit lnSpcReduction="10000"/>
          </a:bodyPr>
          <a:lstStyle/>
          <a:p>
            <a:endParaRPr lang="en-AU" dirty="0"/>
          </a:p>
          <a:p>
            <a:pPr marL="0" indent="0">
              <a:buNone/>
            </a:pPr>
            <a:r>
              <a:rPr lang="en-AU" sz="4800" dirty="0">
                <a:latin typeface="Arial" panose="020B0604020202020204" pitchFamily="34" charset="0"/>
                <a:cs typeface="Arial" panose="020B0604020202020204" pitchFamily="34" charset="0"/>
              </a:rPr>
              <a:t>The key is not the completion of programs, but:</a:t>
            </a:r>
          </a:p>
          <a:p>
            <a:endParaRPr lang="en-AU" sz="4800" dirty="0"/>
          </a:p>
          <a:p>
            <a:r>
              <a:rPr lang="en-AU" sz="4800" dirty="0"/>
              <a:t> </a:t>
            </a:r>
            <a:r>
              <a:rPr lang="en-AU" sz="4800" dirty="0">
                <a:latin typeface="Arial" panose="020B0604020202020204" pitchFamily="34" charset="0"/>
                <a:cs typeface="Arial" panose="020B0604020202020204" pitchFamily="34" charset="0"/>
              </a:rPr>
              <a:t>victim safety</a:t>
            </a:r>
          </a:p>
          <a:p>
            <a:r>
              <a:rPr lang="en-AU" sz="4800" dirty="0">
                <a:latin typeface="Arial" panose="020B0604020202020204" pitchFamily="34" charset="0"/>
                <a:cs typeface="Arial" panose="020B0604020202020204" pitchFamily="34" charset="0"/>
              </a:rPr>
              <a:t> behaviour change </a:t>
            </a:r>
          </a:p>
          <a:p>
            <a:endParaRPr lang="en-AU" dirty="0"/>
          </a:p>
        </p:txBody>
      </p:sp>
    </p:spTree>
    <p:extLst>
      <p:ext uri="{BB962C8B-B14F-4D97-AF65-F5344CB8AC3E}">
        <p14:creationId xmlns:p14="http://schemas.microsoft.com/office/powerpoint/2010/main" val="40149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AU" dirty="0"/>
            </a:br>
            <a:r>
              <a:rPr lang="en-AU" dirty="0">
                <a:latin typeface="Arial" panose="020B0604020202020204" pitchFamily="34" charset="0"/>
                <a:cs typeface="Arial" panose="020B0604020202020204" pitchFamily="34" charset="0"/>
              </a:rPr>
              <a:t>Process of change:</a:t>
            </a:r>
          </a:p>
        </p:txBody>
      </p:sp>
      <p:sp>
        <p:nvSpPr>
          <p:cNvPr id="3" name="Content Placeholder 2"/>
          <p:cNvSpPr>
            <a:spLocks noGrp="1"/>
          </p:cNvSpPr>
          <p:nvPr>
            <p:ph idx="1"/>
          </p:nvPr>
        </p:nvSpPr>
        <p:spPr/>
        <p:txBody>
          <a:bodyPr/>
          <a:lstStyle/>
          <a:p>
            <a:r>
              <a:rPr lang="en-AU" dirty="0">
                <a:latin typeface="Arial" panose="020B0604020202020204" pitchFamily="34" charset="0"/>
                <a:cs typeface="Arial" panose="020B0604020202020204" pitchFamily="34" charset="0"/>
              </a:rPr>
              <a:t>Full disclosure of:</a:t>
            </a:r>
          </a:p>
          <a:p>
            <a:pPr lvl="1"/>
            <a:r>
              <a:rPr lang="en-AU" dirty="0">
                <a:latin typeface="Arial" panose="020B0604020202020204" pitchFamily="34" charset="0"/>
                <a:cs typeface="Arial" panose="020B0604020202020204" pitchFamily="34" charset="0"/>
              </a:rPr>
              <a:t>Pattern of coercive control</a:t>
            </a:r>
          </a:p>
          <a:p>
            <a:pPr lvl="1"/>
            <a:r>
              <a:rPr lang="en-AU" dirty="0">
                <a:latin typeface="Arial" panose="020B0604020202020204" pitchFamily="34" charset="0"/>
                <a:cs typeface="Arial" panose="020B0604020202020204" pitchFamily="34" charset="0"/>
              </a:rPr>
              <a:t>Abusive attitudes and behaviours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Acquires respectful behaviours</a:t>
            </a:r>
          </a:p>
          <a:p>
            <a:r>
              <a:rPr lang="en-AU" dirty="0">
                <a:latin typeface="Arial" panose="020B0604020202020204" pitchFamily="34" charset="0"/>
                <a:cs typeface="Arial" panose="020B0604020202020204" pitchFamily="34" charset="0"/>
              </a:rPr>
              <a:t>Accepts responsibility and consequences of actions</a:t>
            </a:r>
          </a:p>
          <a:p>
            <a:r>
              <a:rPr lang="en-AU" dirty="0">
                <a:latin typeface="Arial" panose="020B0604020202020204" pitchFamily="34" charset="0"/>
                <a:cs typeface="Arial" panose="020B0604020202020204" pitchFamily="34" charset="0"/>
              </a:rPr>
              <a:t>Develops empathy: Acknowledges impact of abuse/violence </a:t>
            </a:r>
          </a:p>
          <a:p>
            <a:r>
              <a:rPr lang="en-AU" dirty="0">
                <a:latin typeface="Arial" panose="020B0604020202020204" pitchFamily="34" charset="0"/>
                <a:cs typeface="Arial" panose="020B0604020202020204" pitchFamily="34" charset="0"/>
              </a:rPr>
              <a:t>Gives up excuses</a:t>
            </a:r>
          </a:p>
          <a:p>
            <a:r>
              <a:rPr lang="en-AU" dirty="0">
                <a:latin typeface="Arial" panose="020B0604020202020204" pitchFamily="34" charset="0"/>
                <a:cs typeface="Arial" panose="020B0604020202020204" pitchFamily="34" charset="0"/>
              </a:rPr>
              <a:t>Makes amends</a:t>
            </a:r>
          </a:p>
        </p:txBody>
      </p:sp>
    </p:spTree>
    <p:extLst>
      <p:ext uri="{BB962C8B-B14F-4D97-AF65-F5344CB8AC3E}">
        <p14:creationId xmlns:p14="http://schemas.microsoft.com/office/powerpoint/2010/main" val="305784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Group vs counselling</a:t>
            </a:r>
          </a:p>
        </p:txBody>
      </p:sp>
      <p:sp>
        <p:nvSpPr>
          <p:cNvPr id="3" name="Content Placeholder 2"/>
          <p:cNvSpPr>
            <a:spLocks noGrp="1"/>
          </p:cNvSpPr>
          <p:nvPr>
            <p:ph idx="1"/>
          </p:nvPr>
        </p:nvSpPr>
        <p:spPr>
          <a:xfrm>
            <a:off x="609599" y="1935480"/>
            <a:ext cx="11187659" cy="4480310"/>
          </a:xfrm>
        </p:spPr>
        <p:txBody>
          <a:bodyPr>
            <a:normAutofit fontScale="92500" lnSpcReduction="10000"/>
          </a:bodyPr>
          <a:lstStyle/>
          <a:p>
            <a:r>
              <a:rPr lang="en-AU" dirty="0">
                <a:latin typeface="Arial" panose="020B0604020202020204" pitchFamily="34" charset="0"/>
                <a:cs typeface="Arial" panose="020B0604020202020204" pitchFamily="34" charset="0"/>
              </a:rPr>
              <a:t>Group’s social environment:</a:t>
            </a:r>
          </a:p>
          <a:p>
            <a:pPr lvl="1"/>
            <a:r>
              <a:rPr lang="en-AU" dirty="0">
                <a:latin typeface="Arial" panose="020B0604020202020204" pitchFamily="34" charset="0"/>
                <a:cs typeface="Arial" panose="020B0604020202020204" pitchFamily="34" charset="0"/>
              </a:rPr>
              <a:t>Modelling of male and female co-facilitators</a:t>
            </a:r>
          </a:p>
          <a:p>
            <a:pPr lvl="1"/>
            <a:r>
              <a:rPr lang="en-AU" dirty="0">
                <a:latin typeface="Arial" panose="020B0604020202020204" pitchFamily="34" charset="0"/>
                <a:cs typeface="Arial" panose="020B0604020202020204" pitchFamily="34" charset="0"/>
              </a:rPr>
              <a:t>Peer feedback for change</a:t>
            </a:r>
          </a:p>
          <a:p>
            <a:pPr lvl="1"/>
            <a:r>
              <a:rPr lang="en-AU" dirty="0">
                <a:latin typeface="Arial" panose="020B0604020202020204" pitchFamily="34" charset="0"/>
                <a:cs typeface="Arial" panose="020B0604020202020204" pitchFamily="34" charset="0"/>
              </a:rPr>
              <a:t>Reduce shame: through supportive environment that supports honest appraisal of actions</a:t>
            </a:r>
          </a:p>
          <a:p>
            <a:pPr lvl="1"/>
            <a:r>
              <a:rPr lang="en-AU" dirty="0">
                <a:latin typeface="Arial" panose="020B0604020202020204" pitchFamily="34" charset="0"/>
                <a:cs typeface="Arial" panose="020B0604020202020204" pitchFamily="34" charset="0"/>
              </a:rPr>
              <a:t>Partner contact and monitoring of risk</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Caveats:</a:t>
            </a:r>
          </a:p>
          <a:p>
            <a:pPr lvl="1"/>
            <a:r>
              <a:rPr lang="en-AU" dirty="0">
                <a:latin typeface="Arial" panose="020B0604020202020204" pitchFamily="34" charset="0"/>
                <a:cs typeface="Arial" panose="020B0604020202020204" pitchFamily="34" charset="0"/>
              </a:rPr>
              <a:t>Counselling: responsibility and impact for abusive behaviour not addressed</a:t>
            </a:r>
          </a:p>
          <a:p>
            <a:pPr lvl="1"/>
            <a:r>
              <a:rPr lang="en-AU" dirty="0">
                <a:latin typeface="Arial" panose="020B0604020202020204" pitchFamily="34" charset="0"/>
                <a:cs typeface="Arial" panose="020B0604020202020204" pitchFamily="34" charset="0"/>
              </a:rPr>
              <a:t>Couple counselling: mutuality</a:t>
            </a:r>
          </a:p>
          <a:p>
            <a:pPr lvl="1"/>
            <a:r>
              <a:rPr lang="en-AU" dirty="0">
                <a:latin typeface="Arial" panose="020B0604020202020204" pitchFamily="34" charset="0"/>
                <a:cs typeface="Arial" panose="020B0604020202020204" pitchFamily="34" charset="0"/>
              </a:rPr>
              <a:t>Anger management: “I abuse not because I’m angry; I’m angry because I’m abusive”</a:t>
            </a:r>
          </a:p>
        </p:txBody>
      </p:sp>
    </p:spTree>
    <p:extLst>
      <p:ext uri="{BB962C8B-B14F-4D97-AF65-F5344CB8AC3E}">
        <p14:creationId xmlns:p14="http://schemas.microsoft.com/office/powerpoint/2010/main" val="25526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Basic Assumptions</a:t>
            </a:r>
          </a:p>
        </p:txBody>
      </p:sp>
      <p:sp>
        <p:nvSpPr>
          <p:cNvPr id="3" name="Content Placeholder 2"/>
          <p:cNvSpPr>
            <a:spLocks noGrp="1"/>
          </p:cNvSpPr>
          <p:nvPr>
            <p:ph idx="1"/>
          </p:nvPr>
        </p:nvSpPr>
        <p:spPr/>
        <p:txBody>
          <a:bodyPr/>
          <a:lstStyle/>
          <a:p>
            <a:r>
              <a:rPr lang="en-AU" sz="4000" dirty="0">
                <a:latin typeface="Arial" panose="020B0604020202020204" pitchFamily="34" charset="0"/>
                <a:cs typeface="Arial" panose="020B0604020202020204" pitchFamily="34" charset="0"/>
              </a:rPr>
              <a:t>Living free of violence is a human right enjoyed by all</a:t>
            </a:r>
          </a:p>
          <a:p>
            <a:endParaRPr lang="en-AU" sz="4000" dirty="0">
              <a:latin typeface="Arial" panose="020B0604020202020204" pitchFamily="34" charset="0"/>
              <a:cs typeface="Arial" panose="020B0604020202020204" pitchFamily="34" charset="0"/>
            </a:endParaRPr>
          </a:p>
          <a:p>
            <a:r>
              <a:rPr lang="en-AU" sz="4000" dirty="0">
                <a:latin typeface="Arial" panose="020B0604020202020204" pitchFamily="34" charset="0"/>
                <a:cs typeface="Arial" panose="020B0604020202020204" pitchFamily="34" charset="0"/>
              </a:rPr>
              <a:t>Individual is personally responsible for behaviour towards others</a:t>
            </a:r>
          </a:p>
          <a:p>
            <a:endParaRPr lang="en-AU" sz="4000" dirty="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4519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panose="020B0604020202020204" pitchFamily="34" charset="0"/>
                <a:cs typeface="Arial" panose="020B0604020202020204" pitchFamily="34" charset="0"/>
              </a:rPr>
              <a:t>Conclusion: Accountability</a:t>
            </a:r>
          </a:p>
        </p:txBody>
      </p:sp>
      <p:sp>
        <p:nvSpPr>
          <p:cNvPr id="3" name="Content Placeholder 2"/>
          <p:cNvSpPr>
            <a:spLocks noGrp="1"/>
          </p:cNvSpPr>
          <p:nvPr>
            <p:ph idx="1"/>
          </p:nvPr>
        </p:nvSpPr>
        <p:spPr/>
        <p:txBody>
          <a:bodyPr>
            <a:normAutofit fontScale="92500" lnSpcReduction="10000"/>
          </a:bodyPr>
          <a:lstStyle/>
          <a:p>
            <a:r>
              <a:rPr lang="en-AU" dirty="0">
                <a:latin typeface="Arial" panose="020B0604020202020204" pitchFamily="34" charset="0"/>
                <a:cs typeface="Arial" panose="020B0604020202020204" pitchFamily="34" charset="0"/>
              </a:rPr>
              <a:t>A shared understanding of FDV amongst systems and agencies, including a common risk assessment framework</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Placing women and children at the centre - support their efforts towards safety, dignity and perpetrator accountability through civil and criminal justice systems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Co-ordinating community responses to risk assessment and risk management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MBCPs work best in this context of monitoring, consequences and co-ordination</a:t>
            </a:r>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57896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AU" sz="5400" i="1" dirty="0"/>
              <a:t>"It is not only what we do, but also what we do not do, for which we are accountable."    </a:t>
            </a:r>
          </a:p>
          <a:p>
            <a:pPr marL="0" indent="0">
              <a:buNone/>
            </a:pPr>
            <a:r>
              <a:rPr lang="en-AU" sz="5400" dirty="0"/>
              <a:t> 			</a:t>
            </a:r>
            <a:r>
              <a:rPr lang="en-AU" sz="3200" dirty="0"/>
              <a:t>						Moliere</a:t>
            </a:r>
            <a:endParaRPr lang="en-AU" sz="3200" dirty="0">
              <a:effectLst/>
            </a:endParaRPr>
          </a:p>
        </p:txBody>
      </p:sp>
    </p:spTree>
    <p:extLst>
      <p:ext uri="{BB962C8B-B14F-4D97-AF65-F5344CB8AC3E}">
        <p14:creationId xmlns:p14="http://schemas.microsoft.com/office/powerpoint/2010/main" val="381242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Autofit/>
          </a:bodyPr>
          <a:lstStyle/>
          <a:p>
            <a:pPr algn="ctr"/>
            <a:r>
              <a:rPr lang="en-AU" sz="4000" dirty="0">
                <a:latin typeface="Arial" panose="020B0604020202020204" pitchFamily="34" charset="0"/>
                <a:cs typeface="Arial" panose="020B0604020202020204" pitchFamily="34" charset="0"/>
              </a:rPr>
              <a:t>Accountability: Placing women’s and children’s needs and voices at the centre </a:t>
            </a:r>
          </a:p>
        </p:txBody>
      </p:sp>
      <p:sp>
        <p:nvSpPr>
          <p:cNvPr id="3" name="Content Placeholder 2"/>
          <p:cNvSpPr>
            <a:spLocks noGrp="1"/>
          </p:cNvSpPr>
          <p:nvPr>
            <p:ph idx="1"/>
          </p:nvPr>
        </p:nvSpPr>
        <p:spPr>
          <a:xfrm>
            <a:off x="353683" y="2185646"/>
            <a:ext cx="11516264" cy="4389120"/>
          </a:xfrm>
        </p:spPr>
        <p:txBody>
          <a:bodyPr>
            <a:noAutofit/>
          </a:bodyPr>
          <a:lstStyle/>
          <a:p>
            <a:pPr algn="just">
              <a:lnSpc>
                <a:spcPct val="120000"/>
              </a:lnSpc>
            </a:pPr>
            <a:r>
              <a:rPr lang="en-AU" sz="2400" dirty="0">
                <a:latin typeface="Arial" panose="020B0604020202020204" pitchFamily="34" charset="0"/>
                <a:cs typeface="Arial" panose="020B0604020202020204" pitchFamily="34" charset="0"/>
              </a:rPr>
              <a:t>Accountability in the context of MBCPs </a:t>
            </a:r>
          </a:p>
          <a:p>
            <a:pPr algn="just">
              <a:lnSpc>
                <a:spcPct val="120000"/>
              </a:lnSpc>
            </a:pPr>
            <a:r>
              <a:rPr lang="en-AU" sz="2400" dirty="0">
                <a:latin typeface="Arial" panose="020B0604020202020204" pitchFamily="34" charset="0"/>
                <a:cs typeface="Arial" panose="020B0604020202020204" pitchFamily="34" charset="0"/>
              </a:rPr>
              <a:t>Dependent on what we consider to be the fundamental aim of MBCP work</a:t>
            </a:r>
          </a:p>
          <a:p>
            <a:pPr algn="just">
              <a:lnSpc>
                <a:spcPct val="120000"/>
              </a:lnSpc>
            </a:pPr>
            <a:r>
              <a:rPr lang="en-AU" sz="2400" dirty="0">
                <a:latin typeface="Arial" panose="020B0604020202020204" pitchFamily="34" charset="0"/>
                <a:cs typeface="Arial" panose="020B0604020202020204" pitchFamily="34" charset="0"/>
              </a:rPr>
              <a:t>Assumption that the fundamental aim is changing the behaviour of men who choose to use violent, coercive and controlling behaviour </a:t>
            </a:r>
          </a:p>
          <a:p>
            <a:pPr marL="0" indent="0" algn="just">
              <a:lnSpc>
                <a:spcPct val="120000"/>
              </a:lnSpc>
              <a:buNone/>
            </a:pPr>
            <a:r>
              <a:rPr lang="en-AU" sz="2400" dirty="0">
                <a:latin typeface="Arial" panose="020B0604020202020204" pitchFamily="34" charset="0"/>
                <a:cs typeface="Arial" panose="020B0604020202020204" pitchFamily="34" charset="0"/>
              </a:rPr>
              <a:t>But…</a:t>
            </a:r>
          </a:p>
          <a:p>
            <a:pPr marL="0" indent="0" algn="just">
              <a:lnSpc>
                <a:spcPct val="120000"/>
              </a:lnSpc>
              <a:buNone/>
            </a:pPr>
            <a:endParaRPr lang="en-AU" sz="2400" dirty="0">
              <a:latin typeface="Arial" panose="020B0604020202020204" pitchFamily="34" charset="0"/>
              <a:cs typeface="Arial" panose="020B0604020202020204" pitchFamily="34" charset="0"/>
            </a:endParaRPr>
          </a:p>
          <a:p>
            <a:pPr algn="just">
              <a:lnSpc>
                <a:spcPct val="120000"/>
              </a:lnSpc>
            </a:pPr>
            <a:r>
              <a:rPr lang="en-AU" sz="2400" dirty="0">
                <a:solidFill>
                  <a:srgbClr val="63AADD"/>
                </a:solidFill>
                <a:latin typeface="Arial" panose="020B0604020202020204" pitchFamily="34" charset="0"/>
                <a:cs typeface="Arial" panose="020B0604020202020204" pitchFamily="34" charset="0"/>
              </a:rPr>
              <a:t>Fundamental aim of MBCPs is working towards the safety, wellbeing, human rights, and dignity of  women and children affected by men’s use of violent, coercive and controlling behaviour</a:t>
            </a:r>
          </a:p>
          <a:p>
            <a:pPr marL="0" indent="0">
              <a:buNone/>
            </a:pPr>
            <a:r>
              <a:rPr lang="en-AU"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892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rmAutofit fontScale="90000"/>
          </a:bodyPr>
          <a:lstStyle/>
          <a:p>
            <a:pPr algn="ctr"/>
            <a:r>
              <a:rPr lang="en-AU" sz="4400" dirty="0">
                <a:latin typeface="Arial" panose="020B0604020202020204" pitchFamily="34" charset="0"/>
                <a:cs typeface="Arial" panose="020B0604020202020204" pitchFamily="34" charset="0"/>
              </a:rPr>
              <a:t>Accountability: Placing women’s and children’s needs and voices at the cen</a:t>
            </a:r>
            <a:r>
              <a:rPr lang="en-AU" dirty="0">
                <a:latin typeface="Arial" panose="020B0604020202020204" pitchFamily="34" charset="0"/>
                <a:cs typeface="Arial" panose="020B0604020202020204" pitchFamily="34" charset="0"/>
              </a:rPr>
              <a:t>tre </a:t>
            </a:r>
          </a:p>
        </p:txBody>
      </p:sp>
      <p:sp>
        <p:nvSpPr>
          <p:cNvPr id="3" name="Content Placeholder 2"/>
          <p:cNvSpPr>
            <a:spLocks noGrp="1"/>
          </p:cNvSpPr>
          <p:nvPr>
            <p:ph idx="1"/>
          </p:nvPr>
        </p:nvSpPr>
        <p:spPr>
          <a:xfrm>
            <a:off x="353683" y="2185646"/>
            <a:ext cx="11516264" cy="4389120"/>
          </a:xfrm>
        </p:spPr>
        <p:txBody>
          <a:bodyPr>
            <a:normAutofit fontScale="92500" lnSpcReduction="10000"/>
          </a:bodyPr>
          <a:lstStyle/>
          <a:p>
            <a:pPr marL="0" indent="0" algn="just">
              <a:buNone/>
            </a:pPr>
            <a:r>
              <a:rPr lang="en-AU" dirty="0">
                <a:latin typeface="Arial" panose="020B0604020202020204" pitchFamily="34" charset="0"/>
                <a:cs typeface="Arial" panose="020B0604020202020204" pitchFamily="34" charset="0"/>
              </a:rPr>
              <a:t>Behaviour change is an important objective for MBCPs, but other objectives are </a:t>
            </a:r>
            <a:r>
              <a:rPr lang="en-AU" dirty="0">
                <a:solidFill>
                  <a:srgbClr val="63AADD"/>
                </a:solidFill>
                <a:latin typeface="Arial" panose="020B0604020202020204" pitchFamily="34" charset="0"/>
                <a:cs typeface="Arial" panose="020B0604020202020204" pitchFamily="34" charset="0"/>
              </a:rPr>
              <a:t>equally</a:t>
            </a:r>
            <a:r>
              <a:rPr lang="en-AU" dirty="0">
                <a:latin typeface="Arial" panose="020B0604020202020204" pitchFamily="34" charset="0"/>
                <a:cs typeface="Arial" panose="020B0604020202020204" pitchFamily="34" charset="0"/>
              </a:rPr>
              <a:t> important:</a:t>
            </a:r>
          </a:p>
          <a:p>
            <a:pPr marL="0" indent="0" algn="just">
              <a:buNone/>
            </a:pPr>
            <a:endParaRPr lang="en-AU"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Supporting/enhancing women’s and children’s safety, wellbeing and agency directly through </a:t>
            </a:r>
            <a:r>
              <a:rPr lang="en-AU" sz="2800" dirty="0">
                <a:solidFill>
                  <a:srgbClr val="63AADD"/>
                </a:solidFill>
                <a:latin typeface="Arial" panose="020B0604020202020204" pitchFamily="34" charset="0"/>
                <a:cs typeface="Arial" panose="020B0604020202020204" pitchFamily="34" charset="0"/>
              </a:rPr>
              <a:t>partner support </a:t>
            </a:r>
            <a:r>
              <a:rPr lang="en-AU" sz="2800" dirty="0">
                <a:latin typeface="Arial" panose="020B0604020202020204" pitchFamily="34" charset="0"/>
                <a:cs typeface="Arial" panose="020B0604020202020204" pitchFamily="34" charset="0"/>
              </a:rPr>
              <a:t>work, and through associated services for children </a:t>
            </a:r>
            <a:r>
              <a:rPr lang="en-AU" sz="3600" dirty="0">
                <a:latin typeface="Arial" panose="020B0604020202020204" pitchFamily="34" charset="0"/>
                <a:cs typeface="Arial" panose="020B0604020202020204" pitchFamily="34" charset="0"/>
              </a:rPr>
              <a:t> </a:t>
            </a:r>
          </a:p>
          <a:p>
            <a:pPr algn="just">
              <a:buFont typeface="Arial" panose="020B0604020202020204" pitchFamily="34" charset="0"/>
              <a:buChar char="•"/>
            </a:pPr>
            <a:endParaRPr lang="en-AU" sz="36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Assisting with multi-agency risk assessment and risk management (MACM) processes, particularly in cases where women and children are considered to be at high risk</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9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rmAutofit fontScale="90000"/>
          </a:bodyPr>
          <a:lstStyle/>
          <a:p>
            <a:pPr algn="ctr"/>
            <a:r>
              <a:rPr lang="en-AU" sz="4400" dirty="0">
                <a:latin typeface="Arial" panose="020B0604020202020204" pitchFamily="34" charset="0"/>
                <a:cs typeface="Arial" panose="020B0604020202020204" pitchFamily="34" charset="0"/>
              </a:rPr>
              <a:t>Accountability: Placing women’s and children’s needs and voices at the cen</a:t>
            </a:r>
            <a:r>
              <a:rPr lang="en-AU" dirty="0">
                <a:latin typeface="Arial" panose="020B0604020202020204" pitchFamily="34" charset="0"/>
                <a:cs typeface="Arial" panose="020B0604020202020204" pitchFamily="34" charset="0"/>
              </a:rPr>
              <a:t>tre </a:t>
            </a:r>
          </a:p>
        </p:txBody>
      </p:sp>
      <p:sp>
        <p:nvSpPr>
          <p:cNvPr id="3" name="Content Placeholder 2"/>
          <p:cNvSpPr>
            <a:spLocks noGrp="1"/>
          </p:cNvSpPr>
          <p:nvPr>
            <p:ph idx="1"/>
          </p:nvPr>
        </p:nvSpPr>
        <p:spPr>
          <a:xfrm>
            <a:off x="353683" y="2185646"/>
            <a:ext cx="11516264" cy="4389120"/>
          </a:xfrm>
        </p:spPr>
        <p:txBody>
          <a:bodyPr>
            <a:normAutofit lnSpcReduction="10000"/>
          </a:bodyPr>
          <a:lstStyle/>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Making and keeping men using violent, coercive and controlling behaviours </a:t>
            </a:r>
            <a:r>
              <a:rPr lang="en-AU" sz="2800" dirty="0">
                <a:solidFill>
                  <a:srgbClr val="63AADD"/>
                </a:solidFill>
                <a:latin typeface="Arial" panose="020B0604020202020204" pitchFamily="34" charset="0"/>
                <a:cs typeface="Arial" panose="020B0604020202020204" pitchFamily="34" charset="0"/>
              </a:rPr>
              <a:t>visible</a:t>
            </a:r>
            <a:r>
              <a:rPr lang="en-AU" sz="2800" dirty="0">
                <a:latin typeface="Arial" panose="020B0604020202020204" pitchFamily="34" charset="0"/>
                <a:cs typeface="Arial" panose="020B0604020202020204" pitchFamily="34" charset="0"/>
              </a:rPr>
              <a:t> to the broader accountability system by increasing scrutiny and monitoring of the man’s behaviour and any changes in risk for women and children</a:t>
            </a:r>
          </a:p>
          <a:p>
            <a:pPr algn="jus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Supporting formal accountability processes – civil, criminal, statutory -   by reporting breaches of protection orders, violence related crimes and by working with child protection when there is risk of harm to children from the man’s violence towards the children’s mother and/or to the children themselves </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46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rmAutofit fontScale="90000"/>
          </a:bodyPr>
          <a:lstStyle/>
          <a:p>
            <a:pPr algn="ctr"/>
            <a:r>
              <a:rPr lang="en-AU" sz="4400" dirty="0">
                <a:latin typeface="Arial" panose="020B0604020202020204" pitchFamily="34" charset="0"/>
                <a:cs typeface="Arial" panose="020B0604020202020204" pitchFamily="34" charset="0"/>
              </a:rPr>
              <a:t>Accountability: Placing women’s and children’s needs and voices at the cen</a:t>
            </a:r>
            <a:r>
              <a:rPr lang="en-AU" dirty="0">
                <a:latin typeface="Arial" panose="020B0604020202020204" pitchFamily="34" charset="0"/>
                <a:cs typeface="Arial" panose="020B0604020202020204" pitchFamily="34" charset="0"/>
              </a:rPr>
              <a:t>tre </a:t>
            </a:r>
          </a:p>
        </p:txBody>
      </p:sp>
      <p:sp>
        <p:nvSpPr>
          <p:cNvPr id="3" name="Content Placeholder 2"/>
          <p:cNvSpPr>
            <a:spLocks noGrp="1"/>
          </p:cNvSpPr>
          <p:nvPr>
            <p:ph idx="1"/>
          </p:nvPr>
        </p:nvSpPr>
        <p:spPr>
          <a:xfrm>
            <a:off x="353683" y="2185646"/>
            <a:ext cx="11516264" cy="4389120"/>
          </a:xfrm>
        </p:spPr>
        <p:txBody>
          <a:bodyPr>
            <a:normAutofit/>
          </a:bodyPr>
          <a:lstStyle/>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Placing equal importance on this range of objectives starts to centre the needs of women and children </a:t>
            </a:r>
          </a:p>
          <a:p>
            <a:pPr algn="jus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Placing women’s and children’s safety, wellbeing, human rights and dignity at the centre of MBCPs has important implications for measures of ‘success’  </a:t>
            </a:r>
          </a:p>
          <a:p>
            <a:pPr algn="jus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 ‘Success’ means more than just ending the violence</a:t>
            </a:r>
          </a:p>
        </p:txBody>
      </p:sp>
    </p:spTree>
    <p:extLst>
      <p:ext uri="{BB962C8B-B14F-4D97-AF65-F5344CB8AC3E}">
        <p14:creationId xmlns:p14="http://schemas.microsoft.com/office/powerpoint/2010/main" val="9745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rmAutofit fontScale="90000"/>
          </a:bodyPr>
          <a:lstStyle/>
          <a:p>
            <a:pPr algn="ctr"/>
            <a:r>
              <a:rPr lang="en-AU" sz="4400" dirty="0">
                <a:latin typeface="Arial" panose="020B0604020202020204" pitchFamily="34" charset="0"/>
                <a:cs typeface="Arial" panose="020B0604020202020204" pitchFamily="34" charset="0"/>
              </a:rPr>
              <a:t>Accountability: Placing women’s and children’s needs and voices at the cen</a:t>
            </a:r>
            <a:r>
              <a:rPr lang="en-AU" dirty="0">
                <a:latin typeface="Arial" panose="020B0604020202020204" pitchFamily="34" charset="0"/>
                <a:cs typeface="Arial" panose="020B0604020202020204" pitchFamily="34" charset="0"/>
              </a:rPr>
              <a:t>tre </a:t>
            </a:r>
          </a:p>
        </p:txBody>
      </p:sp>
      <p:sp>
        <p:nvSpPr>
          <p:cNvPr id="3" name="Content Placeholder 2"/>
          <p:cNvSpPr>
            <a:spLocks noGrp="1"/>
          </p:cNvSpPr>
          <p:nvPr>
            <p:ph idx="1"/>
          </p:nvPr>
        </p:nvSpPr>
        <p:spPr>
          <a:xfrm>
            <a:off x="353683" y="2185646"/>
            <a:ext cx="11516264" cy="4389120"/>
          </a:xfrm>
        </p:spPr>
        <p:txBody>
          <a:bodyPr>
            <a:normAutofit/>
          </a:bodyPr>
          <a:lstStyle/>
          <a:p>
            <a:pPr marL="0" indent="0" algn="just">
              <a:buNone/>
            </a:pPr>
            <a:r>
              <a:rPr lang="en-AU" sz="2800" dirty="0">
                <a:latin typeface="Arial" panose="020B0604020202020204" pitchFamily="34" charset="0"/>
                <a:cs typeface="Arial" panose="020B0604020202020204" pitchFamily="34" charset="0"/>
              </a:rPr>
              <a:t>In decreasing order, women defined ‘success’ as:</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Respectful/improved relationships</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Expanded space for action</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Support/decreased isolation</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Enhanced parenting</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Reduction or cessation of violence and abuse</a:t>
            </a: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The man understanding the impact of family and domestic violence</a:t>
            </a:r>
          </a:p>
        </p:txBody>
      </p:sp>
    </p:spTree>
    <p:extLst>
      <p:ext uri="{BB962C8B-B14F-4D97-AF65-F5344CB8AC3E}">
        <p14:creationId xmlns:p14="http://schemas.microsoft.com/office/powerpoint/2010/main" val="14371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Autofit/>
          </a:bodyPr>
          <a:lstStyle/>
          <a:p>
            <a:pPr algn="ctr"/>
            <a:r>
              <a:rPr lang="en-AU" sz="4000" dirty="0">
                <a:latin typeface="Arial" panose="020B0604020202020204" pitchFamily="34" charset="0"/>
                <a:cs typeface="Arial" panose="020B0604020202020204" pitchFamily="34" charset="0"/>
              </a:rPr>
              <a:t>Placing women’s and children’s needs and voices at the centre of MBCPs: Partner support </a:t>
            </a:r>
          </a:p>
        </p:txBody>
      </p:sp>
      <p:sp>
        <p:nvSpPr>
          <p:cNvPr id="3" name="Content Placeholder 2"/>
          <p:cNvSpPr>
            <a:spLocks noGrp="1"/>
          </p:cNvSpPr>
          <p:nvPr>
            <p:ph idx="1"/>
          </p:nvPr>
        </p:nvSpPr>
        <p:spPr>
          <a:xfrm>
            <a:off x="353683" y="2185646"/>
            <a:ext cx="11516264" cy="4389120"/>
          </a:xfrm>
        </p:spPr>
        <p:txBody>
          <a:bodyPr>
            <a:normAutofit/>
          </a:bodyPr>
          <a:lstStyle/>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Partner support work is seen as an essential component of MBCPs</a:t>
            </a:r>
          </a:p>
          <a:p>
            <a:pPr algn="jus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Partner support is embedded in practice standards for MBCPs</a:t>
            </a:r>
          </a:p>
          <a:p>
            <a:pPr algn="jus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AU" sz="2800" dirty="0">
                <a:latin typeface="Arial" panose="020B0604020202020204" pitchFamily="34" charset="0"/>
                <a:cs typeface="Arial" panose="020B0604020202020204" pitchFamily="34" charset="0"/>
              </a:rPr>
              <a:t>‘Partner support’ does not reflect the often intense, high risk and ongoing nature of the work associated with women (and their children) whose male partner is attending an MBCP  </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4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Autofit/>
          </a:bodyPr>
          <a:lstStyle/>
          <a:p>
            <a:pPr algn="ctr"/>
            <a:r>
              <a:rPr lang="en-AU" sz="4000" dirty="0">
                <a:latin typeface="Arial" panose="020B0604020202020204" pitchFamily="34" charset="0"/>
                <a:cs typeface="Arial" panose="020B0604020202020204" pitchFamily="34" charset="0"/>
              </a:rPr>
              <a:t>Placing women’s and children’s needs and voices at the centre of MBCPs: Partner support </a:t>
            </a:r>
          </a:p>
        </p:txBody>
      </p:sp>
      <p:sp>
        <p:nvSpPr>
          <p:cNvPr id="3" name="Content Placeholder 2"/>
          <p:cNvSpPr>
            <a:spLocks noGrp="1"/>
          </p:cNvSpPr>
          <p:nvPr>
            <p:ph idx="1"/>
          </p:nvPr>
        </p:nvSpPr>
        <p:spPr>
          <a:xfrm>
            <a:off x="353683" y="2312256"/>
            <a:ext cx="11516264" cy="4389120"/>
          </a:xfrm>
        </p:spPr>
        <p:txBody>
          <a:bodyPr>
            <a:normAutofit/>
          </a:bodyPr>
          <a:lstStyle/>
          <a:p>
            <a:pPr>
              <a:buFont typeface="Arial" panose="020B0604020202020204" pitchFamily="34" charset="0"/>
              <a:buChar char="•"/>
            </a:pPr>
            <a:r>
              <a:rPr lang="en-AU" sz="3000" dirty="0">
                <a:latin typeface="Arial" panose="020B0604020202020204" pitchFamily="34" charset="0"/>
                <a:cs typeface="Arial" panose="020B0604020202020204" pitchFamily="34" charset="0"/>
              </a:rPr>
              <a:t>Seeing women in their own right</a:t>
            </a:r>
          </a:p>
          <a:p>
            <a:pPr>
              <a:buFont typeface="Arial" panose="020B0604020202020204" pitchFamily="34" charset="0"/>
              <a:buChar char="•"/>
            </a:pPr>
            <a:r>
              <a:rPr lang="en-AU" sz="3000" dirty="0">
                <a:latin typeface="Arial" panose="020B0604020202020204" pitchFamily="34" charset="0"/>
                <a:cs typeface="Arial" panose="020B0604020202020204" pitchFamily="34" charset="0"/>
              </a:rPr>
              <a:t>Noticing and validating women’s agency and resistance</a:t>
            </a:r>
          </a:p>
          <a:p>
            <a:pPr>
              <a:buFont typeface="Arial" panose="020B0604020202020204" pitchFamily="34" charset="0"/>
              <a:buChar char="•"/>
            </a:pPr>
            <a:r>
              <a:rPr lang="en-AU" sz="3000" dirty="0">
                <a:latin typeface="Arial" panose="020B0604020202020204" pitchFamily="34" charset="0"/>
                <a:cs typeface="Arial" panose="020B0604020202020204" pitchFamily="34" charset="0"/>
              </a:rPr>
              <a:t>Patiently engaging, building trust, hearing women’s stories and narratives</a:t>
            </a:r>
          </a:p>
          <a:p>
            <a:pPr>
              <a:buFont typeface="Arial" panose="020B0604020202020204" pitchFamily="34" charset="0"/>
              <a:buChar char="•"/>
            </a:pPr>
            <a:r>
              <a:rPr lang="en-AU" sz="3000" dirty="0">
                <a:latin typeface="Arial" panose="020B0604020202020204" pitchFamily="34" charset="0"/>
                <a:cs typeface="Arial" panose="020B0604020202020204" pitchFamily="34" charset="0"/>
              </a:rPr>
              <a:t>Risk assessment and risk management</a:t>
            </a:r>
          </a:p>
          <a:p>
            <a:pPr>
              <a:buFont typeface="Arial" panose="020B0604020202020204" pitchFamily="34" charset="0"/>
              <a:buChar char="•"/>
            </a:pPr>
            <a:r>
              <a:rPr lang="en-AU" sz="3000" dirty="0">
                <a:latin typeface="Arial" panose="020B0604020202020204" pitchFamily="34" charset="0"/>
                <a:cs typeface="Arial" panose="020B0604020202020204" pitchFamily="34" charset="0"/>
              </a:rPr>
              <a:t>Safety planning</a:t>
            </a:r>
          </a:p>
          <a:p>
            <a:pPr>
              <a:buFont typeface="Arial" panose="020B0604020202020204" pitchFamily="34" charset="0"/>
              <a:buChar char="•"/>
            </a:pPr>
            <a:r>
              <a:rPr lang="en-AU" sz="3000" dirty="0">
                <a:latin typeface="Arial" panose="020B0604020202020204" pitchFamily="34" charset="0"/>
                <a:cs typeface="Arial" panose="020B0604020202020204" pitchFamily="34" charset="0"/>
              </a:rPr>
              <a:t>Preparing women for their male partner’s participation in an MBCP </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58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Autofit/>
          </a:bodyPr>
          <a:lstStyle/>
          <a:p>
            <a:pPr algn="ctr"/>
            <a:r>
              <a:rPr lang="en-AU" sz="4000" dirty="0">
                <a:latin typeface="Arial" panose="020B0604020202020204" pitchFamily="34" charset="0"/>
                <a:cs typeface="Arial" panose="020B0604020202020204" pitchFamily="34" charset="0"/>
              </a:rPr>
              <a:t>Placing women’s and children’s needs and voices at the centre of MBCPs: Partner support </a:t>
            </a:r>
          </a:p>
        </p:txBody>
      </p:sp>
      <p:sp>
        <p:nvSpPr>
          <p:cNvPr id="3" name="Content Placeholder 2"/>
          <p:cNvSpPr>
            <a:spLocks noGrp="1"/>
          </p:cNvSpPr>
          <p:nvPr>
            <p:ph idx="1"/>
          </p:nvPr>
        </p:nvSpPr>
        <p:spPr>
          <a:xfrm>
            <a:off x="353683" y="2185646"/>
            <a:ext cx="11516264" cy="4389120"/>
          </a:xfrm>
        </p:spPr>
        <p:txBody>
          <a:bodyPr>
            <a:normAutofit/>
          </a:bodyPr>
          <a:lstStyle/>
          <a:p>
            <a:pPr>
              <a:buFont typeface="Arial" panose="020B0604020202020204" pitchFamily="34" charset="0"/>
              <a:buChar char="•"/>
            </a:pPr>
            <a:r>
              <a:rPr lang="en-AU" sz="2800" dirty="0">
                <a:latin typeface="Arial" panose="020B0604020202020204" pitchFamily="34" charset="0"/>
                <a:cs typeface="Arial" panose="020B0604020202020204" pitchFamily="34" charset="0"/>
              </a:rPr>
              <a:t>Giving clear messages to women about family and domestic violence</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Directly providing support, advocacy and referrals</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Understanding and realistically engaging with women’s hopes and expectations of MBCPs</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Assisting with risk assessment and risk management regarding any children</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Obtaining information on men’s ongoing behaviour and holding them accountable for this</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0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latin typeface="Arial" panose="020B0604020202020204" pitchFamily="34" charset="0"/>
                <a:cs typeface="Arial" panose="020B0604020202020204" pitchFamily="34" charset="0"/>
              </a:rPr>
              <a:t>Human Right: Violence-free</a:t>
            </a:r>
          </a:p>
        </p:txBody>
      </p:sp>
      <p:sp>
        <p:nvSpPr>
          <p:cNvPr id="3" name="Content Placeholder 2"/>
          <p:cNvSpPr>
            <a:spLocks noGrp="1"/>
          </p:cNvSpPr>
          <p:nvPr>
            <p:ph idx="1"/>
          </p:nvPr>
        </p:nvSpPr>
        <p:spPr/>
        <p:txBody>
          <a:bodyPr>
            <a:normAutofit/>
          </a:bodyPr>
          <a:lstStyle/>
          <a:p>
            <a:r>
              <a:rPr lang="en-AU" dirty="0">
                <a:latin typeface="Arial" panose="020B0604020202020204" pitchFamily="34" charset="0"/>
                <a:cs typeface="Arial" panose="020B0604020202020204" pitchFamily="34" charset="0"/>
              </a:rPr>
              <a:t>Women have the right to make choices on an equal basis with men</a:t>
            </a:r>
          </a:p>
          <a:p>
            <a:r>
              <a:rPr lang="en-AU" i="1" dirty="0">
                <a:latin typeface="Arial" panose="020B0604020202020204" pitchFamily="34" charset="0"/>
                <a:cs typeface="Arial" panose="020B0604020202020204" pitchFamily="34" charset="0"/>
              </a:rPr>
              <a:t>Convention on the Elimination of all Forms of Discrimination Against Women (UN 1979)</a:t>
            </a:r>
          </a:p>
          <a:p>
            <a:pPr lvl="1"/>
            <a:r>
              <a:rPr lang="en-AU" dirty="0">
                <a:latin typeface="Arial" panose="020B0604020202020204" pitchFamily="34" charset="0"/>
                <a:cs typeface="Arial" panose="020B0604020202020204" pitchFamily="34" charset="0"/>
              </a:rPr>
              <a:t>Right to free moment (article 15)</a:t>
            </a:r>
          </a:p>
          <a:p>
            <a:pPr lvl="1"/>
            <a:r>
              <a:rPr lang="en-AU" dirty="0">
                <a:latin typeface="Arial" panose="020B0604020202020204" pitchFamily="34" charset="0"/>
                <a:cs typeface="Arial" panose="020B0604020202020204" pitchFamily="34" charset="0"/>
              </a:rPr>
              <a:t>Right to work and free choice of employment (Article 11)</a:t>
            </a:r>
          </a:p>
          <a:p>
            <a:pPr lvl="1"/>
            <a:r>
              <a:rPr lang="en-AU" dirty="0">
                <a:latin typeface="Arial" panose="020B0604020202020204" pitchFamily="34" charset="0"/>
                <a:cs typeface="Arial" panose="020B0604020202020204" pitchFamily="34" charset="0"/>
              </a:rPr>
              <a:t>Equality in management of family resources (Article 16)</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Governments to embed the principle of equality in national constitutions, legal codes, laws (Article 2)</a:t>
            </a:r>
          </a:p>
        </p:txBody>
      </p:sp>
    </p:spTree>
    <p:extLst>
      <p:ext uri="{BB962C8B-B14F-4D97-AF65-F5344CB8AC3E}">
        <p14:creationId xmlns:p14="http://schemas.microsoft.com/office/powerpoint/2010/main" val="335997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3" y="893869"/>
            <a:ext cx="11516264" cy="1143000"/>
          </a:xfrm>
        </p:spPr>
        <p:txBody>
          <a:bodyPr>
            <a:noAutofit/>
          </a:bodyPr>
          <a:lstStyle/>
          <a:p>
            <a:pPr algn="ctr"/>
            <a:r>
              <a:rPr lang="en-AU" sz="4000" dirty="0">
                <a:latin typeface="Arial" panose="020B0604020202020204" pitchFamily="34" charset="0"/>
                <a:cs typeface="Arial" panose="020B0604020202020204" pitchFamily="34" charset="0"/>
              </a:rPr>
              <a:t>Placing women’s and children’s needs and voices at the centre of MBCPs: Partner support </a:t>
            </a:r>
          </a:p>
        </p:txBody>
      </p:sp>
      <p:sp>
        <p:nvSpPr>
          <p:cNvPr id="3" name="Content Placeholder 2"/>
          <p:cNvSpPr>
            <a:spLocks noGrp="1"/>
          </p:cNvSpPr>
          <p:nvPr>
            <p:ph idx="1"/>
          </p:nvPr>
        </p:nvSpPr>
        <p:spPr>
          <a:xfrm>
            <a:off x="353683" y="2185646"/>
            <a:ext cx="11516264" cy="4389120"/>
          </a:xfrm>
        </p:spPr>
        <p:txBody>
          <a:bodyPr>
            <a:normAutofit lnSpcReduction="10000"/>
          </a:bodyPr>
          <a:lstStyle/>
          <a:p>
            <a:pPr>
              <a:buFont typeface="Arial" panose="020B0604020202020204" pitchFamily="34" charset="0"/>
              <a:buChar char="•"/>
            </a:pPr>
            <a:r>
              <a:rPr lang="en-AU" sz="2800" dirty="0">
                <a:latin typeface="Arial" panose="020B0604020202020204" pitchFamily="34" charset="0"/>
                <a:cs typeface="Arial" panose="020B0604020202020204" pitchFamily="34" charset="0"/>
              </a:rPr>
              <a:t>Partner support is initiated upon a man’s assessment for an MBCP</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Primarily by telephone, at least initially </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Not all partners are able to be contacted</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Not all partners want support (from the MBCP provider)</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Support can be long-term </a:t>
            </a: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92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Personal choice and responsibility</a:t>
            </a:r>
          </a:p>
        </p:txBody>
      </p:sp>
      <p:sp>
        <p:nvSpPr>
          <p:cNvPr id="3" name="Content Placeholder 2"/>
          <p:cNvSpPr>
            <a:spLocks noGrp="1"/>
          </p:cNvSpPr>
          <p:nvPr>
            <p:ph idx="1"/>
          </p:nvPr>
        </p:nvSpPr>
        <p:spPr/>
        <p:txBody>
          <a:bodyPr/>
          <a:lstStyle/>
          <a:p>
            <a:endParaRPr lang="en-AU" dirty="0"/>
          </a:p>
          <a:p>
            <a:r>
              <a:rPr lang="en-AU" dirty="0">
                <a:latin typeface="Arial" panose="020B0604020202020204" pitchFamily="34" charset="0"/>
                <a:cs typeface="Arial" panose="020B0604020202020204" pitchFamily="34" charset="0"/>
              </a:rPr>
              <a:t>Each individual is responsible for his/her behaviour towards others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We have choices and alternatives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Use of abusive behaviours involves a </a:t>
            </a:r>
            <a:r>
              <a:rPr lang="en-AU" i="1" dirty="0">
                <a:latin typeface="Arial" panose="020B0604020202020204" pitchFamily="34" charset="0"/>
                <a:cs typeface="Arial" panose="020B0604020202020204" pitchFamily="34" charset="0"/>
              </a:rPr>
              <a:t>choice</a:t>
            </a:r>
            <a:r>
              <a:rPr lang="en-AU" dirty="0">
                <a:latin typeface="Arial" panose="020B0604020202020204" pitchFamily="34" charset="0"/>
                <a:cs typeface="Arial" panose="020B0604020202020204" pitchFamily="34" charset="0"/>
              </a:rPr>
              <a:t> to use them over other, non-violent and more respectful behaviours</a:t>
            </a:r>
          </a:p>
        </p:txBody>
      </p:sp>
    </p:spTree>
    <p:extLst>
      <p:ext uri="{BB962C8B-B14F-4D97-AF65-F5344CB8AC3E}">
        <p14:creationId xmlns:p14="http://schemas.microsoft.com/office/powerpoint/2010/main" val="124112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Accountability</a:t>
            </a:r>
          </a:p>
        </p:txBody>
      </p:sp>
      <p:sp>
        <p:nvSpPr>
          <p:cNvPr id="3" name="Content Placeholder 2"/>
          <p:cNvSpPr>
            <a:spLocks noGrp="1"/>
          </p:cNvSpPr>
          <p:nvPr>
            <p:ph idx="1"/>
          </p:nvPr>
        </p:nvSpPr>
        <p:spPr/>
        <p:txBody>
          <a:bodyPr>
            <a:normAutofit lnSpcReduction="10000"/>
          </a:bodyPr>
          <a:lstStyle/>
          <a:p>
            <a:pPr marL="0" indent="0">
              <a:buNone/>
            </a:pPr>
            <a:r>
              <a:rPr lang="en-AU" sz="2800" dirty="0">
                <a:latin typeface="Arial" panose="020B0604020202020204" pitchFamily="34" charset="0"/>
                <a:cs typeface="Arial" panose="020B0604020202020204" pitchFamily="34" charset="0"/>
              </a:rPr>
              <a:t>Grounded upon:</a:t>
            </a:r>
          </a:p>
          <a:p>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The safety, well-being, human rights of women and children</a:t>
            </a:r>
          </a:p>
          <a:p>
            <a:pPr marL="0" indent="0">
              <a:buNone/>
            </a:pPr>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Placing women’s and children’s needs and voices at the centre</a:t>
            </a:r>
          </a:p>
          <a:p>
            <a:pPr lvl="1"/>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Include women/children in the process and progress of interventions – as they experience the consequences of successful or unsuccessful intervention</a:t>
            </a:r>
          </a:p>
        </p:txBody>
      </p:sp>
    </p:spTree>
    <p:extLst>
      <p:ext uri="{BB962C8B-B14F-4D97-AF65-F5344CB8AC3E}">
        <p14:creationId xmlns:p14="http://schemas.microsoft.com/office/powerpoint/2010/main" val="97692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Accountability </a:t>
            </a:r>
          </a:p>
        </p:txBody>
      </p:sp>
      <p:sp>
        <p:nvSpPr>
          <p:cNvPr id="3" name="Content Placeholder 2"/>
          <p:cNvSpPr>
            <a:spLocks noGrp="1"/>
          </p:cNvSpPr>
          <p:nvPr>
            <p:ph idx="1"/>
          </p:nvPr>
        </p:nvSpPr>
        <p:spPr/>
        <p:txBody>
          <a:bodyPr>
            <a:normAutofit fontScale="92500" lnSpcReduction="10000"/>
          </a:bodyPr>
          <a:lstStyle/>
          <a:p>
            <a:r>
              <a:rPr lang="en-AU" dirty="0">
                <a:latin typeface="Arial" panose="020B0604020202020204" pitchFamily="34" charset="0"/>
                <a:cs typeface="Arial" panose="020B0604020202020204" pitchFamily="34" charset="0"/>
              </a:rPr>
              <a:t>Is the ability to recognise, end and take responsibility for violence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We usually think of the person doing harm as the one to be accountable for violence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Society and communities must also recognise, end and take responsibility for violence by:</a:t>
            </a:r>
          </a:p>
          <a:p>
            <a:pPr lvl="1"/>
            <a:r>
              <a:rPr lang="en-AU" dirty="0">
                <a:latin typeface="Arial" panose="020B0604020202020204" pitchFamily="34" charset="0"/>
                <a:cs typeface="Arial" panose="020B0604020202020204" pitchFamily="34" charset="0"/>
              </a:rPr>
              <a:t>becoming more knowledgeable and skilful </a:t>
            </a:r>
          </a:p>
          <a:p>
            <a:pPr lvl="1"/>
            <a:r>
              <a:rPr lang="en-AU" dirty="0">
                <a:latin typeface="Arial" panose="020B0604020202020204" pitchFamily="34" charset="0"/>
                <a:cs typeface="Arial" panose="020B0604020202020204" pitchFamily="34" charset="0"/>
              </a:rPr>
              <a:t>willing to take action to intervene </a:t>
            </a:r>
          </a:p>
          <a:p>
            <a:pPr lvl="1"/>
            <a:r>
              <a:rPr lang="en-AU" dirty="0">
                <a:latin typeface="Arial" panose="020B0604020202020204" pitchFamily="34" charset="0"/>
                <a:cs typeface="Arial" panose="020B0604020202020204" pitchFamily="34" charset="0"/>
              </a:rPr>
              <a:t>supporting social norms and conditions that prevent violence from happening in the first place</a:t>
            </a:r>
          </a:p>
        </p:txBody>
      </p:sp>
    </p:spTree>
    <p:extLst>
      <p:ext uri="{BB962C8B-B14F-4D97-AF65-F5344CB8AC3E}">
        <p14:creationId xmlns:p14="http://schemas.microsoft.com/office/powerpoint/2010/main" val="214519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Whose responsibility?</a:t>
            </a:r>
          </a:p>
        </p:txBody>
      </p:sp>
      <p:sp>
        <p:nvSpPr>
          <p:cNvPr id="3" name="Content Placeholder 2"/>
          <p:cNvSpPr>
            <a:spLocks noGrp="1"/>
          </p:cNvSpPr>
          <p:nvPr>
            <p:ph idx="1"/>
          </p:nvPr>
        </p:nvSpPr>
        <p:spPr/>
        <p:txBody>
          <a:bodyPr>
            <a:normAutofit fontScale="92500" lnSpcReduction="20000"/>
          </a:bodyPr>
          <a:lstStyle/>
          <a:p>
            <a:r>
              <a:rPr lang="en-AU" sz="3200" dirty="0">
                <a:latin typeface="Arial" panose="020B0604020202020204" pitchFamily="34" charset="0"/>
                <a:cs typeface="Arial" panose="020B0604020202020204" pitchFamily="34" charset="0"/>
              </a:rPr>
              <a:t>Perpetrator – the person using the violence</a:t>
            </a:r>
          </a:p>
          <a:p>
            <a:r>
              <a:rPr lang="en-AU" sz="3200" dirty="0">
                <a:latin typeface="Arial" panose="020B0604020202020204" pitchFamily="34" charset="0"/>
                <a:cs typeface="Arial" panose="020B0604020202020204" pitchFamily="34" charset="0"/>
              </a:rPr>
              <a:t>Service providers</a:t>
            </a:r>
          </a:p>
          <a:p>
            <a:r>
              <a:rPr lang="en-AU" sz="3200" dirty="0">
                <a:latin typeface="Arial" panose="020B0604020202020204" pitchFamily="34" charset="0"/>
                <a:cs typeface="Arial" panose="020B0604020202020204" pitchFamily="34" charset="0"/>
              </a:rPr>
              <a:t>Hospitals</a:t>
            </a:r>
          </a:p>
          <a:p>
            <a:r>
              <a:rPr lang="en-AU" sz="3200" dirty="0">
                <a:latin typeface="Arial" panose="020B0604020202020204" pitchFamily="34" charset="0"/>
                <a:cs typeface="Arial" panose="020B0604020202020204" pitchFamily="34" charset="0"/>
              </a:rPr>
              <a:t>Churches</a:t>
            </a:r>
          </a:p>
          <a:p>
            <a:r>
              <a:rPr lang="en-AU" sz="3200" dirty="0">
                <a:latin typeface="Arial" panose="020B0604020202020204" pitchFamily="34" charset="0"/>
                <a:cs typeface="Arial" panose="020B0604020202020204" pitchFamily="34" charset="0"/>
              </a:rPr>
              <a:t>Community</a:t>
            </a:r>
          </a:p>
          <a:p>
            <a:r>
              <a:rPr lang="en-AU" sz="3200" dirty="0">
                <a:latin typeface="Arial" panose="020B0604020202020204" pitchFamily="34" charset="0"/>
                <a:cs typeface="Arial" panose="020B0604020202020204" pitchFamily="34" charset="0"/>
              </a:rPr>
              <a:t>Criminal justice system</a:t>
            </a:r>
          </a:p>
          <a:p>
            <a:r>
              <a:rPr lang="en-AU" sz="3200" dirty="0">
                <a:latin typeface="Arial" panose="020B0604020202020204" pitchFamily="34" charset="0"/>
                <a:cs typeface="Arial" panose="020B0604020202020204" pitchFamily="34" charset="0"/>
              </a:rPr>
              <a:t>Police</a:t>
            </a:r>
          </a:p>
          <a:p>
            <a:r>
              <a:rPr lang="en-AU" sz="3200" dirty="0">
                <a:latin typeface="Arial" panose="020B0604020202020204" pitchFamily="34" charset="0"/>
                <a:cs typeface="Arial" panose="020B0604020202020204" pitchFamily="34" charset="0"/>
              </a:rPr>
              <a:t>Judiciary</a:t>
            </a:r>
          </a:p>
          <a:p>
            <a:r>
              <a:rPr lang="en-AU" sz="3200" dirty="0">
                <a:latin typeface="Arial" panose="020B0604020202020204" pitchFamily="34" charset="0"/>
                <a:cs typeface="Arial" panose="020B0604020202020204" pitchFamily="34" charset="0"/>
              </a:rPr>
              <a:t>Government</a:t>
            </a:r>
          </a:p>
          <a:p>
            <a:endParaRPr lang="en-AU" dirty="0"/>
          </a:p>
        </p:txBody>
      </p:sp>
    </p:spTree>
    <p:extLst>
      <p:ext uri="{BB962C8B-B14F-4D97-AF65-F5344CB8AC3E}">
        <p14:creationId xmlns:p14="http://schemas.microsoft.com/office/powerpoint/2010/main" val="177857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190" y="1935479"/>
            <a:ext cx="11110210" cy="4540271"/>
          </a:xfrm>
        </p:spPr>
        <p:txBody>
          <a:bodyPr>
            <a:normAutofit/>
          </a:bodyPr>
          <a:lstStyle/>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endParaRPr lang="en-AU" sz="1050" dirty="0"/>
          </a:p>
          <a:p>
            <a:r>
              <a:rPr lang="en-AU" sz="1050" dirty="0"/>
              <a:t>Marianne Hester, The British Journal of Social Work, Volume 41, Issue 5, 1 July 2011, Pages 837–853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173" y="816963"/>
            <a:ext cx="7449289" cy="5246557"/>
          </a:xfrm>
          <a:prstGeom prst="rect">
            <a:avLst/>
          </a:prstGeom>
        </p:spPr>
      </p:pic>
    </p:spTree>
    <p:extLst>
      <p:ext uri="{BB962C8B-B14F-4D97-AF65-F5344CB8AC3E}">
        <p14:creationId xmlns:p14="http://schemas.microsoft.com/office/powerpoint/2010/main" val="21295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anose="020B0604020202020204" pitchFamily="34" charset="0"/>
                <a:cs typeface="Arial" panose="020B0604020202020204" pitchFamily="34" charset="0"/>
              </a:rPr>
              <a:t>Accountability</a:t>
            </a:r>
          </a:p>
        </p:txBody>
      </p:sp>
      <p:sp>
        <p:nvSpPr>
          <p:cNvPr id="3" name="Content Placeholder 2"/>
          <p:cNvSpPr>
            <a:spLocks noGrp="1"/>
          </p:cNvSpPr>
          <p:nvPr>
            <p:ph idx="1"/>
          </p:nvPr>
        </p:nvSpPr>
        <p:spPr>
          <a:xfrm>
            <a:off x="609599" y="1935480"/>
            <a:ext cx="11174361" cy="4389120"/>
          </a:xfrm>
        </p:spPr>
        <p:txBody>
          <a:bodyPr>
            <a:normAutofit fontScale="92500" lnSpcReduction="20000"/>
          </a:bodyPr>
          <a:lstStyle/>
          <a:p>
            <a:pPr marL="0" indent="0">
              <a:buNone/>
            </a:pPr>
            <a:r>
              <a:rPr lang="en-AU" sz="2800" dirty="0">
                <a:latin typeface="Arial" panose="020B0604020202020204" pitchFamily="34" charset="0"/>
                <a:cs typeface="Arial" panose="020B0604020202020204" pitchFamily="34" charset="0"/>
              </a:rPr>
              <a:t>A strong integrated family and domestic violence (FDV) service system involving:</a:t>
            </a:r>
          </a:p>
          <a:p>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Whole-of-government leadership and approach</a:t>
            </a:r>
          </a:p>
          <a:p>
            <a:pPr lvl="1"/>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Shared understanding of FDV among systems/agencies</a:t>
            </a:r>
          </a:p>
          <a:p>
            <a:pPr lvl="1"/>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Co-ordinated community responses to risk assessment and risk management</a:t>
            </a:r>
          </a:p>
          <a:p>
            <a:pPr lvl="1"/>
            <a:endParaRPr lang="en-AU" sz="2800" dirty="0">
              <a:latin typeface="Arial" panose="020B0604020202020204" pitchFamily="34" charset="0"/>
              <a:cs typeface="Arial" panose="020B0604020202020204" pitchFamily="34" charset="0"/>
            </a:endParaRPr>
          </a:p>
          <a:p>
            <a:pPr lvl="1"/>
            <a:r>
              <a:rPr lang="en-AU" sz="2800" dirty="0">
                <a:latin typeface="Arial" panose="020B0604020202020204" pitchFamily="34" charset="0"/>
                <a:cs typeface="Arial" panose="020B0604020202020204" pitchFamily="34" charset="0"/>
              </a:rPr>
              <a:t>Information and data sharing </a:t>
            </a:r>
          </a:p>
          <a:p>
            <a:endParaRPr lang="en-AU" dirty="0"/>
          </a:p>
        </p:txBody>
      </p:sp>
    </p:spTree>
    <p:extLst>
      <p:ext uri="{BB962C8B-B14F-4D97-AF65-F5344CB8AC3E}">
        <p14:creationId xmlns:p14="http://schemas.microsoft.com/office/powerpoint/2010/main" val="3028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RAWA DV Accountability" id="{78AFB022-FFDB-4274-8807-3E38AA720F40}" vid="{D53CE123-730F-4623-B0AC-03A8BC323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RAWA DV Accountability</Template>
  <TotalTime>1341</TotalTime>
  <Words>3284</Words>
  <Application>Microsoft Macintosh PowerPoint</Application>
  <PresentationFormat>Widescreen</PresentationFormat>
  <Paragraphs>332</Paragraphs>
  <Slides>30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Palatino Linotype</vt:lpstr>
      <vt:lpstr>Wingdings 2</vt:lpstr>
      <vt:lpstr>Presentation on brainstorming</vt:lpstr>
      <vt:lpstr>Accountability and MBCPs</vt:lpstr>
      <vt:lpstr>Basic Assumptions</vt:lpstr>
      <vt:lpstr>Human Right: Violence-free</vt:lpstr>
      <vt:lpstr>Personal choice and responsibility</vt:lpstr>
      <vt:lpstr>Accountability</vt:lpstr>
      <vt:lpstr>Accountability </vt:lpstr>
      <vt:lpstr>Whose responsibility?</vt:lpstr>
      <vt:lpstr>PowerPoint Presentation</vt:lpstr>
      <vt:lpstr>Accountability</vt:lpstr>
      <vt:lpstr>Integrated FDV system </vt:lpstr>
      <vt:lpstr>Integrated FDV system: Perpetrators </vt:lpstr>
      <vt:lpstr>Integrated FDV system: Victims </vt:lpstr>
      <vt:lpstr>Accountability fails when</vt:lpstr>
      <vt:lpstr>Engaging men: Principles and practices </vt:lpstr>
      <vt:lpstr>Engaging men: Principles and practices </vt:lpstr>
      <vt:lpstr> Accountability of men as fathers</vt:lpstr>
      <vt:lpstr>MBCPs: Measures of change</vt:lpstr>
      <vt:lpstr> Process of change:</vt:lpstr>
      <vt:lpstr>Group vs counselling</vt:lpstr>
      <vt:lpstr>Conclusion: Accountability</vt:lpstr>
      <vt:lpstr>PowerPoint Presentation</vt:lpstr>
      <vt:lpstr>Accountability: Placing women’s and children’s needs and voices at the centre </vt:lpstr>
      <vt:lpstr>Accountability: Placing women’s and children’s needs and voices at the centre </vt:lpstr>
      <vt:lpstr>Accountability: Placing women’s and children’s needs and voices at the centre </vt:lpstr>
      <vt:lpstr>Accountability: Placing women’s and children’s needs and voices at the centre </vt:lpstr>
      <vt:lpstr>Accountability: Placing women’s and children’s needs and voices at the centre </vt:lpstr>
      <vt:lpstr>Placing women’s and children’s needs and voices at the centre of MBCPs: Partner support </vt:lpstr>
      <vt:lpstr>Placing women’s and children’s needs and voices at the centre of MBCPs: Partner support </vt:lpstr>
      <vt:lpstr>Placing women’s and children’s needs and voices at the centre of MBCPs: Partner support </vt:lpstr>
      <vt:lpstr>Placing women’s and children’s needs and voices at the centre of MBCPs: Partner support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MBCPs</dc:title>
  <dc:creator>Michael Sheehan</dc:creator>
  <cp:lastModifiedBy>Microsoft Office User</cp:lastModifiedBy>
  <cp:revision>80</cp:revision>
  <dcterms:created xsi:type="dcterms:W3CDTF">2018-09-07T01:50:35Z</dcterms:created>
  <dcterms:modified xsi:type="dcterms:W3CDTF">2018-09-09T12:08:04Z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