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72" r:id="rId2"/>
    <p:sldId id="273" r:id="rId3"/>
    <p:sldId id="274" r:id="rId4"/>
    <p:sldId id="275" r:id="rId5"/>
    <p:sldId id="276" r:id="rId6"/>
    <p:sldId id="277" r:id="rId7"/>
    <p:sldId id="278" r:id="rId8"/>
    <p:sldId id="27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ADD"/>
    <a:srgbClr val="242365"/>
    <a:srgbClr val="F3AB54"/>
    <a:srgbClr val="A8CF3A"/>
    <a:srgbClr val="189C48"/>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27" autoAdjust="0"/>
    <p:restoredTop sz="94660"/>
  </p:normalViewPr>
  <p:slideViewPr>
    <p:cSldViewPr snapToGrid="0">
      <p:cViewPr varScale="1">
        <p:scale>
          <a:sx n="129" d="100"/>
          <a:sy n="129" d="100"/>
        </p:scale>
        <p:origin x="224" y="2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cxnSp>
        <p:nvCxnSpPr>
          <p:cNvPr id="4" name="Straight Connector 3">
            <a:extLst>
              <a:ext uri="{FF2B5EF4-FFF2-40B4-BE49-F238E27FC236}">
                <a16:creationId xmlns:a16="http://schemas.microsoft.com/office/drawing/2014/main" id="{232051B1-A774-4D3F-AE3B-41D7CBBDD325}"/>
              </a:ext>
            </a:extLst>
          </p:cNvPr>
          <p:cNvCxnSpPr>
            <a:cxnSpLocks/>
          </p:cNvCxnSpPr>
          <p:nvPr userDrawn="1"/>
        </p:nvCxnSpPr>
        <p:spPr>
          <a:xfrm>
            <a:off x="-68366" y="5937956"/>
            <a:ext cx="12260366" cy="0"/>
          </a:xfrm>
          <a:prstGeom prst="line">
            <a:avLst/>
          </a:prstGeom>
          <a:ln w="38100">
            <a:solidFill>
              <a:srgbClr val="63AAD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69915A-F11B-4395-A4A9-F019CBE983F8}"/>
              </a:ext>
            </a:extLst>
          </p:cNvPr>
          <p:cNvCxnSpPr>
            <a:cxnSpLocks/>
          </p:cNvCxnSpPr>
          <p:nvPr userDrawn="1"/>
        </p:nvCxnSpPr>
        <p:spPr>
          <a:xfrm>
            <a:off x="-68366" y="5987806"/>
            <a:ext cx="12260366" cy="0"/>
          </a:xfrm>
          <a:prstGeom prst="line">
            <a:avLst/>
          </a:prstGeom>
          <a:ln w="38100">
            <a:solidFill>
              <a:srgbClr val="A8CF3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B89746-73A1-4945-AF41-86414C1515F0}"/>
              </a:ext>
            </a:extLst>
          </p:cNvPr>
          <p:cNvCxnSpPr>
            <a:cxnSpLocks/>
          </p:cNvCxnSpPr>
          <p:nvPr userDrawn="1"/>
        </p:nvCxnSpPr>
        <p:spPr>
          <a:xfrm>
            <a:off x="-68366" y="6039080"/>
            <a:ext cx="12260366" cy="0"/>
          </a:xfrm>
          <a:prstGeom prst="line">
            <a:avLst/>
          </a:prstGeom>
          <a:ln w="38100">
            <a:solidFill>
              <a:srgbClr val="F3AB54"/>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7E49C30-7649-4D83-BAD7-1A54744A22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5348" y="6100330"/>
            <a:ext cx="981544" cy="653198"/>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id="{6578042D-1DF4-4E03-BFDD-13C2818D0B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5632" y="6153032"/>
            <a:ext cx="1781264" cy="443513"/>
          </a:xfrm>
          <a:prstGeom prst="rect">
            <a:avLst/>
          </a:prstGeom>
        </p:spPr>
      </p:pic>
      <p:pic>
        <p:nvPicPr>
          <p:cNvPr id="29" name="Picture 28">
            <a:extLst>
              <a:ext uri="{FF2B5EF4-FFF2-40B4-BE49-F238E27FC236}">
                <a16:creationId xmlns:a16="http://schemas.microsoft.com/office/drawing/2014/main" id="{8D1EC874-842F-4C80-BD85-EFF9E25F429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82" b="22401"/>
          <a:stretch/>
        </p:blipFill>
        <p:spPr>
          <a:xfrm>
            <a:off x="8013160" y="6151488"/>
            <a:ext cx="1781263" cy="588964"/>
          </a:xfrm>
          <a:prstGeom prst="rect">
            <a:avLst/>
          </a:prstGeom>
        </p:spPr>
      </p:pic>
      <p:pic>
        <p:nvPicPr>
          <p:cNvPr id="32" name="Picture 31">
            <a:extLst>
              <a:ext uri="{FF2B5EF4-FFF2-40B4-BE49-F238E27FC236}">
                <a16:creationId xmlns:a16="http://schemas.microsoft.com/office/drawing/2014/main" id="{F9285A6D-EAA4-4331-8CD0-1237B22D1C9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6128" b="18479"/>
          <a:stretch/>
        </p:blipFill>
        <p:spPr>
          <a:xfrm>
            <a:off x="10080687" y="6112434"/>
            <a:ext cx="1798067" cy="524708"/>
          </a:xfrm>
          <a:prstGeom prst="rect">
            <a:avLst/>
          </a:prstGeom>
        </p:spPr>
      </p:pic>
      <p:pic>
        <p:nvPicPr>
          <p:cNvPr id="3" name="Picture 2" descr="A picture containing clipart&#10;&#10;Description generated with very high confidence">
            <a:extLst>
              <a:ext uri="{FF2B5EF4-FFF2-40B4-BE49-F238E27FC236}">
                <a16:creationId xmlns:a16="http://schemas.microsoft.com/office/drawing/2014/main" id="{1DC2C44B-78C9-4CE7-9FA9-81A3C51CE0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52394" y="6295395"/>
            <a:ext cx="2129180" cy="301150"/>
          </a:xfrm>
          <a:prstGeom prst="rect">
            <a:avLst/>
          </a:prstGeom>
        </p:spPr>
      </p:pic>
      <p:pic>
        <p:nvPicPr>
          <p:cNvPr id="8" name="Picture 7">
            <a:extLst>
              <a:ext uri="{FF2B5EF4-FFF2-40B4-BE49-F238E27FC236}">
                <a16:creationId xmlns:a16="http://schemas.microsoft.com/office/drawing/2014/main" id="{868DFA3A-678E-4BFE-A0DF-E5E88260B4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1779" y="6153032"/>
            <a:ext cx="1798067" cy="514118"/>
          </a:xfrm>
          <a:prstGeom prst="rect">
            <a:avLst/>
          </a:prstGeom>
        </p:spPr>
      </p:pic>
    </p:spTree>
    <p:extLst>
      <p:ext uri="{BB962C8B-B14F-4D97-AF65-F5344CB8AC3E}">
        <p14:creationId xmlns:p14="http://schemas.microsoft.com/office/powerpoint/2010/main" val="2980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9/9/18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9/9/18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55660E0-FA77-4473-A859-74127B089143}" type="datetime1">
              <a:rPr lang="en-US" smtClean="0"/>
              <a:t>9/9/18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9/9/18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9/9/18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rgbClr val="63AADD"/>
                </a:solidFill>
              </a:defRPr>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9/9/18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pic>
        <p:nvPicPr>
          <p:cNvPr id="13" name="Picture 12">
            <a:extLst>
              <a:ext uri="{FF2B5EF4-FFF2-40B4-BE49-F238E27FC236}">
                <a16:creationId xmlns:a16="http://schemas.microsoft.com/office/drawing/2014/main" id="{B3F78204-32AF-47DF-8DD1-466EAECE2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4851"/>
            <a:ext cx="12192000" cy="1143000"/>
          </a:xfrm>
          <a:prstGeom prst="rect">
            <a:avLst/>
          </a:prstGeom>
        </p:spPr>
      </p:pic>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9/9/18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pic>
        <p:nvPicPr>
          <p:cNvPr id="3" name="Picture 2">
            <a:extLst>
              <a:ext uri="{FF2B5EF4-FFF2-40B4-BE49-F238E27FC236}">
                <a16:creationId xmlns:a16="http://schemas.microsoft.com/office/drawing/2014/main" id="{D679F3B6-D735-4E99-8678-3922FE7D23D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6375"/>
            <a:ext cx="12192000" cy="1143000"/>
          </a:xfrm>
          <a:prstGeom prst="rect">
            <a:avLst/>
          </a:prstGeom>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rgbClr val="63AADD"/>
          </a:solidFill>
          <a:effectLst/>
          <a:latin typeface="+mj-lt"/>
          <a:ea typeface="+mj-ea"/>
          <a:cs typeface="+mj-cs"/>
        </a:defRPr>
      </a:lvl1pPr>
    </p:titleStyle>
    <p:bodyStyle>
      <a:lvl1pPr marL="274320" indent="-274320" algn="l" rtl="0" eaLnBrk="1" latinLnBrk="0" hangingPunct="1">
        <a:spcBef>
          <a:spcPct val="20000"/>
        </a:spcBef>
        <a:buClr>
          <a:srgbClr val="63AADD"/>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63AADD"/>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63AADD"/>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MBCP Case Study</a:t>
            </a:r>
          </a:p>
        </p:txBody>
      </p:sp>
      <p:sp>
        <p:nvSpPr>
          <p:cNvPr id="5" name="Subtitle 4"/>
          <p:cNvSpPr>
            <a:spLocks noGrp="1"/>
          </p:cNvSpPr>
          <p:nvPr>
            <p:ph type="subTitle" idx="1"/>
          </p:nvPr>
        </p:nvSpPr>
        <p:spPr/>
        <p:txBody>
          <a:bodyPr/>
          <a:lstStyle/>
          <a:p>
            <a:r>
              <a:rPr lang="en-US" dirty="0"/>
              <a:t>Mary-Rose </a:t>
            </a:r>
            <a:r>
              <a:rPr lang="en-US" dirty="0" err="1"/>
              <a:t>Tomeo</a:t>
            </a:r>
            <a:br>
              <a:rPr lang="en-US" dirty="0"/>
            </a:br>
            <a:r>
              <a:rPr lang="en-US" dirty="0" err="1"/>
              <a:t>Communicare</a:t>
            </a:r>
            <a:endParaRPr lang="en-US" dirty="0"/>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80px-australian_aboriginal_flag-svg_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084" y="1969423"/>
            <a:ext cx="4521325" cy="2786250"/>
          </a:xfrm>
          <a:prstGeom prst="rect">
            <a:avLst/>
          </a:prstGeom>
        </p:spPr>
      </p:pic>
      <p:sp>
        <p:nvSpPr>
          <p:cNvPr id="3" name="TextBox 2"/>
          <p:cNvSpPr txBox="1"/>
          <p:nvPr/>
        </p:nvSpPr>
        <p:spPr>
          <a:xfrm>
            <a:off x="829880" y="4929335"/>
            <a:ext cx="10461512" cy="1200329"/>
          </a:xfrm>
          <a:prstGeom prst="rect">
            <a:avLst/>
          </a:prstGeom>
          <a:noFill/>
          <a:ln>
            <a:solidFill>
              <a:schemeClr val="bg2"/>
            </a:solidFill>
          </a:ln>
        </p:spPr>
        <p:txBody>
          <a:bodyPr wrap="square" rtlCol="0">
            <a:spAutoFit/>
          </a:bodyPr>
          <a:lstStyle/>
          <a:p>
            <a:pPr algn="ctr"/>
            <a:r>
              <a:rPr lang="en-US" dirty="0"/>
              <a:t>On behalf of </a:t>
            </a:r>
            <a:r>
              <a:rPr lang="en-US" dirty="0" err="1"/>
              <a:t>Communicare</a:t>
            </a:r>
            <a:r>
              <a:rPr lang="en-US" dirty="0"/>
              <a:t> we acknowledge the traditional custodians of this land and pay our respects to their Elders both past and present. We extend our respect to any Aboriginal people present today and affirm our commitment to reconciliation with the Aboriginal and Torres Strait Islander people</a:t>
            </a:r>
          </a:p>
        </p:txBody>
      </p:sp>
      <p:sp>
        <p:nvSpPr>
          <p:cNvPr id="4" name="Title 3"/>
          <p:cNvSpPr>
            <a:spLocks noGrp="1"/>
          </p:cNvSpPr>
          <p:nvPr>
            <p:ph type="title"/>
          </p:nvPr>
        </p:nvSpPr>
        <p:spPr>
          <a:xfrm>
            <a:off x="609600" y="666363"/>
            <a:ext cx="10972800" cy="1143000"/>
          </a:xfrm>
        </p:spPr>
        <p:txBody>
          <a:bodyPr/>
          <a:lstStyle/>
          <a:p>
            <a:pPr algn="ctr"/>
            <a:r>
              <a:rPr lang="en-US" dirty="0"/>
              <a:t>Acknowledgement</a:t>
            </a:r>
          </a:p>
        </p:txBody>
      </p:sp>
    </p:spTree>
    <p:extLst>
      <p:ext uri="{BB962C8B-B14F-4D97-AF65-F5344CB8AC3E}">
        <p14:creationId xmlns:p14="http://schemas.microsoft.com/office/powerpoint/2010/main" val="21531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 Study	</a:t>
            </a:r>
          </a:p>
        </p:txBody>
      </p:sp>
      <p:sp>
        <p:nvSpPr>
          <p:cNvPr id="3" name="Content Placeholder 2"/>
          <p:cNvSpPr>
            <a:spLocks noGrp="1"/>
          </p:cNvSpPr>
          <p:nvPr>
            <p:ph idx="1"/>
          </p:nvPr>
        </p:nvSpPr>
        <p:spPr/>
        <p:txBody>
          <a:bodyPr>
            <a:normAutofit lnSpcReduction="10000"/>
          </a:bodyPr>
          <a:lstStyle/>
          <a:p>
            <a:r>
              <a:rPr lang="en-US" dirty="0"/>
              <a:t>Hypothetical case study </a:t>
            </a:r>
          </a:p>
          <a:p>
            <a:endParaRPr lang="en-US" dirty="0"/>
          </a:p>
          <a:p>
            <a:r>
              <a:rPr lang="en-US" dirty="0"/>
              <a:t>Initial contact; Assessment; Victim Contact and Group Engagement</a:t>
            </a:r>
          </a:p>
          <a:p>
            <a:endParaRPr lang="en-US" dirty="0"/>
          </a:p>
          <a:p>
            <a:r>
              <a:rPr lang="en-US" dirty="0"/>
              <a:t>Interactive – with opportunities to pull together some of todays themes</a:t>
            </a:r>
          </a:p>
          <a:p>
            <a:endParaRPr lang="en-US" dirty="0"/>
          </a:p>
          <a:p>
            <a:r>
              <a:rPr lang="en-US" dirty="0"/>
              <a:t>Not representative of every client and does not fully capture the MBC journey</a:t>
            </a:r>
          </a:p>
          <a:p>
            <a:endParaRPr lang="en-US" dirty="0"/>
          </a:p>
          <a:p>
            <a:r>
              <a:rPr lang="en-US" dirty="0"/>
              <a:t>MBC </a:t>
            </a:r>
            <a:r>
              <a:rPr lang="en-US" dirty="0" err="1"/>
              <a:t>practioners</a:t>
            </a:r>
            <a:r>
              <a:rPr lang="en-US" dirty="0"/>
              <a:t> and specialists – one at each table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54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Contact</a:t>
            </a:r>
          </a:p>
        </p:txBody>
      </p:sp>
      <p:sp>
        <p:nvSpPr>
          <p:cNvPr id="3" name="Content Placeholder 2"/>
          <p:cNvSpPr>
            <a:spLocks noGrp="1"/>
          </p:cNvSpPr>
          <p:nvPr>
            <p:ph idx="1"/>
          </p:nvPr>
        </p:nvSpPr>
        <p:spPr/>
        <p:txBody>
          <a:bodyPr/>
          <a:lstStyle/>
          <a:p>
            <a:r>
              <a:rPr lang="en-US" dirty="0"/>
              <a:t>What have you noticed about Eric’s narrative so far?</a:t>
            </a:r>
          </a:p>
          <a:p>
            <a:endParaRPr lang="en-US" dirty="0"/>
          </a:p>
          <a:p>
            <a:r>
              <a:rPr lang="en-US" dirty="0"/>
              <a:t>What early thoughts do you have about whether Eric might be suitable for a MBCP?</a:t>
            </a:r>
          </a:p>
          <a:p>
            <a:endParaRPr lang="en-US" dirty="0"/>
          </a:p>
          <a:p>
            <a:r>
              <a:rPr lang="en-US" dirty="0"/>
              <a:t>What further information might you seek to find out during his assessment?</a:t>
            </a:r>
          </a:p>
        </p:txBody>
      </p:sp>
    </p:spTree>
    <p:extLst>
      <p:ext uri="{BB962C8B-B14F-4D97-AF65-F5344CB8AC3E}">
        <p14:creationId xmlns:p14="http://schemas.microsoft.com/office/powerpoint/2010/main" val="14465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a:t>
            </a:r>
          </a:p>
        </p:txBody>
      </p:sp>
      <p:sp>
        <p:nvSpPr>
          <p:cNvPr id="3" name="Content Placeholder 2"/>
          <p:cNvSpPr>
            <a:spLocks noGrp="1"/>
          </p:cNvSpPr>
          <p:nvPr>
            <p:ph idx="1"/>
          </p:nvPr>
        </p:nvSpPr>
        <p:spPr/>
        <p:txBody>
          <a:bodyPr/>
          <a:lstStyle/>
          <a:p>
            <a:endParaRPr lang="en-US" dirty="0"/>
          </a:p>
          <a:p>
            <a:r>
              <a:rPr lang="en-US" dirty="0"/>
              <a:t>Can you identify the ways in which Eric avoids taking responsibility?</a:t>
            </a:r>
          </a:p>
          <a:p>
            <a:endParaRPr lang="en-US" dirty="0"/>
          </a:p>
          <a:p>
            <a:r>
              <a:rPr lang="en-US" dirty="0"/>
              <a:t>How would you assess Eric’s capacity for empathy or perspective taking?</a:t>
            </a:r>
          </a:p>
          <a:p>
            <a:endParaRPr lang="en-US" dirty="0"/>
          </a:p>
          <a:p>
            <a:r>
              <a:rPr lang="en-US" dirty="0"/>
              <a:t>How does Eric’s narrative help inform our assessment?</a:t>
            </a:r>
          </a:p>
        </p:txBody>
      </p:sp>
    </p:spTree>
    <p:extLst>
      <p:ext uri="{BB962C8B-B14F-4D97-AF65-F5344CB8AC3E}">
        <p14:creationId xmlns:p14="http://schemas.microsoft.com/office/powerpoint/2010/main" val="19235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Victim Support		</a:t>
            </a:r>
          </a:p>
        </p:txBody>
      </p:sp>
      <p:sp>
        <p:nvSpPr>
          <p:cNvPr id="3" name="Content Placeholder 2"/>
          <p:cNvSpPr>
            <a:spLocks noGrp="1"/>
          </p:cNvSpPr>
          <p:nvPr>
            <p:ph idx="1"/>
          </p:nvPr>
        </p:nvSpPr>
        <p:spPr/>
        <p:txBody>
          <a:bodyPr>
            <a:normAutofit fontScale="85000" lnSpcReduction="10000"/>
          </a:bodyPr>
          <a:lstStyle/>
          <a:p>
            <a:r>
              <a:rPr lang="en-US" dirty="0"/>
              <a:t>What new information did we learn as a result of speaking with Julie? How does this information add to the risk assessment?</a:t>
            </a:r>
          </a:p>
          <a:p>
            <a:endParaRPr lang="en-US" dirty="0"/>
          </a:p>
          <a:p>
            <a:r>
              <a:rPr lang="en-US" dirty="0"/>
              <a:t>Does our case </a:t>
            </a:r>
            <a:r>
              <a:rPr lang="en-US" dirty="0" err="1"/>
              <a:t>conceptualisation</a:t>
            </a:r>
            <a:r>
              <a:rPr lang="en-US" dirty="0"/>
              <a:t> of Eric change?</a:t>
            </a:r>
          </a:p>
          <a:p>
            <a:endParaRPr lang="en-US" dirty="0"/>
          </a:p>
          <a:p>
            <a:r>
              <a:rPr lang="en-US" dirty="0"/>
              <a:t>What ways does Julie already keep her and her children safe? And how has hearing her voice supported us to keep her and her children’s safety in the forefront of our work with Eric?</a:t>
            </a:r>
          </a:p>
          <a:p>
            <a:endParaRPr lang="en-US" dirty="0"/>
          </a:p>
          <a:p>
            <a:r>
              <a:rPr lang="en-US" dirty="0"/>
              <a:t>What opportunities do we have for an integrated or coordinated response, if any?</a:t>
            </a:r>
          </a:p>
          <a:p>
            <a:pPr marL="0" indent="0">
              <a:buNone/>
            </a:pPr>
            <a:endParaRPr lang="en-US" dirty="0"/>
          </a:p>
          <a:p>
            <a:r>
              <a:rPr lang="en-US" dirty="0"/>
              <a:t>How has Eric’s </a:t>
            </a:r>
            <a:r>
              <a:rPr lang="en-US" dirty="0" err="1"/>
              <a:t>behaviour</a:t>
            </a:r>
            <a:r>
              <a:rPr lang="en-US" dirty="0"/>
              <a:t> impacted on child and family functioning?</a:t>
            </a:r>
          </a:p>
        </p:txBody>
      </p:sp>
    </p:spTree>
    <p:extLst>
      <p:ext uri="{BB962C8B-B14F-4D97-AF65-F5344CB8AC3E}">
        <p14:creationId xmlns:p14="http://schemas.microsoft.com/office/powerpoint/2010/main" val="325934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Group Engagement</a:t>
            </a:r>
          </a:p>
        </p:txBody>
      </p:sp>
      <p:sp>
        <p:nvSpPr>
          <p:cNvPr id="3" name="Content Placeholder 2"/>
          <p:cNvSpPr>
            <a:spLocks noGrp="1"/>
          </p:cNvSpPr>
          <p:nvPr>
            <p:ph idx="1"/>
          </p:nvPr>
        </p:nvSpPr>
        <p:spPr/>
        <p:txBody>
          <a:bodyPr/>
          <a:lstStyle/>
          <a:p>
            <a:r>
              <a:rPr lang="en-US" dirty="0"/>
              <a:t>Collusion is something MBCP workers must always be mindful of. Can you identify the situations where facilitators were at risk of collusion? What are some of the ways that the workers could have responded to Eric to avoid collusion?</a:t>
            </a:r>
          </a:p>
          <a:p>
            <a:endParaRPr lang="en-US" dirty="0"/>
          </a:p>
          <a:p>
            <a:r>
              <a:rPr lang="en-US" dirty="0"/>
              <a:t>Why do you think that moment in group was pivotal for Eric?</a:t>
            </a:r>
          </a:p>
          <a:p>
            <a:endParaRPr lang="en-US" dirty="0"/>
          </a:p>
          <a:p>
            <a:r>
              <a:rPr lang="en-US" dirty="0"/>
              <a:t>What were the differences between the first time Eric contacted the service and the second time?</a:t>
            </a:r>
          </a:p>
        </p:txBody>
      </p:sp>
    </p:spTree>
    <p:extLst>
      <p:ext uri="{BB962C8B-B14F-4D97-AF65-F5344CB8AC3E}">
        <p14:creationId xmlns:p14="http://schemas.microsoft.com/office/powerpoint/2010/main" val="31767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There are many MBCP </a:t>
            </a:r>
            <a:r>
              <a:rPr lang="en-US" dirty="0" err="1"/>
              <a:t>practioners</a:t>
            </a:r>
            <a:r>
              <a:rPr lang="en-US" dirty="0"/>
              <a:t> and specialists in the room at the moment. </a:t>
            </a:r>
          </a:p>
          <a:p>
            <a:pPr marL="0" indent="0">
              <a:buNone/>
            </a:pPr>
            <a:endParaRPr lang="en-US" dirty="0"/>
          </a:p>
          <a:p>
            <a:pPr marL="0" indent="0" algn="ctr">
              <a:buNone/>
            </a:pPr>
            <a:r>
              <a:rPr lang="en-US" dirty="0"/>
              <a:t>Do you have any questions for MBCP workers regarding the themes from todays presentations?</a:t>
            </a:r>
          </a:p>
        </p:txBody>
      </p:sp>
    </p:spTree>
    <p:extLst>
      <p:ext uri="{BB962C8B-B14F-4D97-AF65-F5344CB8AC3E}">
        <p14:creationId xmlns:p14="http://schemas.microsoft.com/office/powerpoint/2010/main" val="19000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work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01F2D7EB-DE9B-457F-8333-8DE6F8289BFD}" vid="{B0F9E839-7F74-4A57-AD83-578B255FB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 template.potx</Template>
  <TotalTime>1201</TotalTime>
  <Words>378</Words>
  <Application>Microsoft Macintosh PowerPoint</Application>
  <PresentationFormat>Widescreen</PresentationFormat>
  <Paragraphs>53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Century Gothic</vt:lpstr>
      <vt:lpstr>Palatino Linotype</vt:lpstr>
      <vt:lpstr>Wingdings 2</vt:lpstr>
      <vt:lpstr>Network template</vt:lpstr>
      <vt:lpstr>MBCP Case Study</vt:lpstr>
      <vt:lpstr>Acknowledgement</vt:lpstr>
      <vt:lpstr>Case Study </vt:lpstr>
      <vt:lpstr>Initial Contact</vt:lpstr>
      <vt:lpstr>Assessment</vt:lpstr>
      <vt:lpstr>Victim Support  </vt:lpstr>
      <vt:lpstr>Group Engagement</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Aimee O'Hare</dc:creator>
  <cp:lastModifiedBy>Microsoft Office User</cp:lastModifiedBy>
  <cp:revision>9</cp:revision>
  <dcterms:created xsi:type="dcterms:W3CDTF">2018-08-29T13:08:57Z</dcterms:created>
  <dcterms:modified xsi:type="dcterms:W3CDTF">2018-09-10T09:07:33Z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