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7" r:id="rId2"/>
    <p:sldId id="256" r:id="rId3"/>
    <p:sldId id="261" r:id="rId4"/>
    <p:sldId id="262" r:id="rId5"/>
    <p:sldId id="266" r:id="rId6"/>
    <p:sldId id="270" r:id="rId7"/>
    <p:sldId id="282" r:id="rId8"/>
    <p:sldId id="274" r:id="rId9"/>
    <p:sldId id="275" r:id="rId10"/>
    <p:sldId id="277" r:id="rId11"/>
    <p:sldId id="276" r:id="rId12"/>
    <p:sldId id="279" r:id="rId13"/>
    <p:sldId id="278" r:id="rId14"/>
    <p:sldId id="280" r:id="rId15"/>
    <p:sldId id="281" r:id="rId16"/>
    <p:sldId id="28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66"/>
    <a:srgbClr val="FF6600"/>
    <a:srgbClr val="A86ED4"/>
    <a:srgbClr val="893BC3"/>
    <a:srgbClr val="00B2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1" autoAdjust="0"/>
    <p:restoredTop sz="88363" autoAdjust="0"/>
  </p:normalViewPr>
  <p:slideViewPr>
    <p:cSldViewPr snapToGrid="0">
      <p:cViewPr varScale="1">
        <p:scale>
          <a:sx n="56" d="100"/>
          <a:sy n="56" d="100"/>
        </p:scale>
        <p:origin x="1080" y="176"/>
      </p:cViewPr>
      <p:guideLst>
        <p:guide orient="horz" pos="2160"/>
        <p:guide pos="3840"/>
      </p:guideLst>
    </p:cSldViewPr>
  </p:slideViewPr>
  <p:notesTextViewPr>
    <p:cViewPr>
      <p:scale>
        <a:sx n="65" d="100"/>
        <a:sy n="65"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9D95DF-A0D6-46C1-B56D-131B333B9BB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9E8438E9-E72C-4090-9075-53FD4439AB8C}">
      <dgm:prSet phldrT="[Text]"/>
      <dgm:spPr/>
      <dgm:t>
        <a:bodyPr/>
        <a:lstStyle/>
        <a:p>
          <a:r>
            <a:rPr lang="en-GB" dirty="0"/>
            <a:t>Future considerations</a:t>
          </a:r>
        </a:p>
      </dgm:t>
    </dgm:pt>
    <dgm:pt modelId="{D765C203-9F67-479F-AD91-D89414E95E89}" type="parTrans" cxnId="{038556DF-C0D7-4314-A296-EA4BA6D24BEC}">
      <dgm:prSet/>
      <dgm:spPr/>
      <dgm:t>
        <a:bodyPr/>
        <a:lstStyle/>
        <a:p>
          <a:endParaRPr lang="en-GB"/>
        </a:p>
      </dgm:t>
    </dgm:pt>
    <dgm:pt modelId="{20C1C124-1E38-4D1F-8FB2-80DF6A2B8675}" type="sibTrans" cxnId="{038556DF-C0D7-4314-A296-EA4BA6D24BEC}">
      <dgm:prSet/>
      <dgm:spPr/>
      <dgm:t>
        <a:bodyPr/>
        <a:lstStyle/>
        <a:p>
          <a:endParaRPr lang="en-GB"/>
        </a:p>
      </dgm:t>
    </dgm:pt>
    <dgm:pt modelId="{E1B4949C-FC11-49B1-AA64-0B159726DD42}">
      <dgm:prSet phldrT="[Text]" custT="1"/>
      <dgm:spPr>
        <a:solidFill>
          <a:srgbClr val="FF6600"/>
        </a:solidFill>
      </dgm:spPr>
      <dgm:t>
        <a:bodyPr/>
        <a:lstStyle/>
        <a:p>
          <a:r>
            <a:rPr lang="en-GB" sz="2400" dirty="0">
              <a:solidFill>
                <a:schemeClr val="tx1"/>
              </a:solidFill>
            </a:rPr>
            <a:t>Tailor interventions to perpetrator needs and risks</a:t>
          </a:r>
        </a:p>
      </dgm:t>
    </dgm:pt>
    <dgm:pt modelId="{316C82CF-F022-45F6-966D-C79CAA7CBB02}" type="parTrans" cxnId="{3D866C90-CCDA-4D9B-8226-4107A403F4B3}">
      <dgm:prSet/>
      <dgm:spPr/>
      <dgm:t>
        <a:bodyPr/>
        <a:lstStyle/>
        <a:p>
          <a:endParaRPr lang="en-GB"/>
        </a:p>
      </dgm:t>
    </dgm:pt>
    <dgm:pt modelId="{7C85818A-4E3F-416E-B6DE-2DBBB8017802}" type="sibTrans" cxnId="{3D866C90-CCDA-4D9B-8226-4107A403F4B3}">
      <dgm:prSet/>
      <dgm:spPr/>
      <dgm:t>
        <a:bodyPr/>
        <a:lstStyle/>
        <a:p>
          <a:endParaRPr lang="en-GB"/>
        </a:p>
      </dgm:t>
    </dgm:pt>
    <dgm:pt modelId="{53FDE84C-A339-499E-BDA2-4C1A71F996FE}">
      <dgm:prSet phldrT="[Text]" custT="1"/>
      <dgm:spPr>
        <a:solidFill>
          <a:srgbClr val="FFFF66"/>
        </a:solidFill>
      </dgm:spPr>
      <dgm:t>
        <a:bodyPr/>
        <a:lstStyle/>
        <a:p>
          <a:endParaRPr lang="en-GB" sz="2400" dirty="0">
            <a:solidFill>
              <a:schemeClr val="tx1"/>
            </a:solidFill>
          </a:endParaRPr>
        </a:p>
        <a:p>
          <a:r>
            <a:rPr lang="en-GB" sz="2400" dirty="0">
              <a:solidFill>
                <a:schemeClr val="tx1"/>
              </a:solidFill>
            </a:rPr>
            <a:t>Alternative/complimentary interventions that focus on motivation and readiness to change</a:t>
          </a:r>
        </a:p>
      </dgm:t>
    </dgm:pt>
    <dgm:pt modelId="{AF510512-F575-4DFA-AF78-FCE835943639}" type="parTrans" cxnId="{8D9A3AD0-3F0B-42C3-B7E2-25496F026BE6}">
      <dgm:prSet/>
      <dgm:spPr/>
      <dgm:t>
        <a:bodyPr/>
        <a:lstStyle/>
        <a:p>
          <a:endParaRPr lang="en-GB"/>
        </a:p>
      </dgm:t>
    </dgm:pt>
    <dgm:pt modelId="{616BBB38-459B-4D59-B1F9-6EE9B0F5C9B8}" type="sibTrans" cxnId="{8D9A3AD0-3F0B-42C3-B7E2-25496F026BE6}">
      <dgm:prSet/>
      <dgm:spPr/>
      <dgm:t>
        <a:bodyPr/>
        <a:lstStyle/>
        <a:p>
          <a:endParaRPr lang="en-GB"/>
        </a:p>
      </dgm:t>
    </dgm:pt>
    <dgm:pt modelId="{1D2407B2-DAA8-43C0-8F4B-B90B2398F78F}">
      <dgm:prSet phldrT="[Text]" custT="1"/>
      <dgm:spPr>
        <a:solidFill>
          <a:srgbClr val="0070C0"/>
        </a:solidFill>
      </dgm:spPr>
      <dgm:t>
        <a:bodyPr/>
        <a:lstStyle/>
        <a:p>
          <a:r>
            <a:rPr lang="en-GB" sz="2400" dirty="0">
              <a:solidFill>
                <a:schemeClr val="tx1"/>
              </a:solidFill>
            </a:rPr>
            <a:t>Examine other intersectional factors related to the perpetrator e.g. SES, AOD abuse, and trauma</a:t>
          </a:r>
        </a:p>
      </dgm:t>
    </dgm:pt>
    <dgm:pt modelId="{D8036E84-4E87-4152-BDCF-AA7D92F30941}" type="parTrans" cxnId="{AFD79403-78FC-4EC7-B802-E43F3DEC9B22}">
      <dgm:prSet/>
      <dgm:spPr/>
      <dgm:t>
        <a:bodyPr/>
        <a:lstStyle/>
        <a:p>
          <a:endParaRPr lang="en-GB"/>
        </a:p>
      </dgm:t>
    </dgm:pt>
    <dgm:pt modelId="{69D96C86-4C25-4313-9A7B-76DA253CBE0A}" type="sibTrans" cxnId="{AFD79403-78FC-4EC7-B802-E43F3DEC9B22}">
      <dgm:prSet/>
      <dgm:spPr/>
      <dgm:t>
        <a:bodyPr/>
        <a:lstStyle/>
        <a:p>
          <a:endParaRPr lang="en-GB"/>
        </a:p>
      </dgm:t>
    </dgm:pt>
    <dgm:pt modelId="{E379D537-1C3B-4847-A744-4143EE1BF5EE}">
      <dgm:prSet phldrT="[Text]" custT="1"/>
      <dgm:spPr>
        <a:solidFill>
          <a:schemeClr val="accent5"/>
        </a:solidFill>
      </dgm:spPr>
      <dgm:t>
        <a:bodyPr/>
        <a:lstStyle/>
        <a:p>
          <a:r>
            <a:rPr lang="en-GB" sz="2400" dirty="0">
              <a:solidFill>
                <a:schemeClr val="tx1"/>
              </a:solidFill>
            </a:rPr>
            <a:t>Examine the influence of the intervention system and it’s effect on outcomes</a:t>
          </a:r>
        </a:p>
      </dgm:t>
    </dgm:pt>
    <dgm:pt modelId="{589337E2-1789-460C-8F24-3EE45A57E1AC}" type="parTrans" cxnId="{A19C05EE-DE20-408E-BD84-51788C5FDE6F}">
      <dgm:prSet/>
      <dgm:spPr/>
      <dgm:t>
        <a:bodyPr/>
        <a:lstStyle/>
        <a:p>
          <a:endParaRPr lang="en-GB"/>
        </a:p>
      </dgm:t>
    </dgm:pt>
    <dgm:pt modelId="{6A0871B4-8D37-4F1F-B29B-B30B60834E45}" type="sibTrans" cxnId="{A19C05EE-DE20-408E-BD84-51788C5FDE6F}">
      <dgm:prSet/>
      <dgm:spPr/>
      <dgm:t>
        <a:bodyPr/>
        <a:lstStyle/>
        <a:p>
          <a:endParaRPr lang="en-GB"/>
        </a:p>
      </dgm:t>
    </dgm:pt>
    <dgm:pt modelId="{C16F78EA-E571-4212-8135-7226BD077F68}" type="pres">
      <dgm:prSet presAssocID="{CD9D95DF-A0D6-46C1-B56D-131B333B9BBA}" presName="diagram" presStyleCnt="0">
        <dgm:presLayoutVars>
          <dgm:chMax val="1"/>
          <dgm:dir/>
          <dgm:animLvl val="ctr"/>
          <dgm:resizeHandles val="exact"/>
        </dgm:presLayoutVars>
      </dgm:prSet>
      <dgm:spPr/>
    </dgm:pt>
    <dgm:pt modelId="{D7166ECF-AF44-4613-9403-06F546BC9978}" type="pres">
      <dgm:prSet presAssocID="{CD9D95DF-A0D6-46C1-B56D-131B333B9BBA}" presName="matrix" presStyleCnt="0"/>
      <dgm:spPr/>
    </dgm:pt>
    <dgm:pt modelId="{D6FD9574-3B39-4A54-8BDC-DDA2B8AD862D}" type="pres">
      <dgm:prSet presAssocID="{CD9D95DF-A0D6-46C1-B56D-131B333B9BBA}" presName="tile1" presStyleLbl="node1" presStyleIdx="0" presStyleCnt="4"/>
      <dgm:spPr/>
    </dgm:pt>
    <dgm:pt modelId="{42E0C9F9-5C2A-400D-B8BA-0311AAA35FAA}" type="pres">
      <dgm:prSet presAssocID="{CD9D95DF-A0D6-46C1-B56D-131B333B9BBA}" presName="tile1text" presStyleLbl="node1" presStyleIdx="0" presStyleCnt="4">
        <dgm:presLayoutVars>
          <dgm:chMax val="0"/>
          <dgm:chPref val="0"/>
          <dgm:bulletEnabled val="1"/>
        </dgm:presLayoutVars>
      </dgm:prSet>
      <dgm:spPr/>
    </dgm:pt>
    <dgm:pt modelId="{C4F0DD63-2EC5-449D-8B61-504B689084B6}" type="pres">
      <dgm:prSet presAssocID="{CD9D95DF-A0D6-46C1-B56D-131B333B9BBA}" presName="tile2" presStyleLbl="node1" presStyleIdx="1" presStyleCnt="4"/>
      <dgm:spPr/>
    </dgm:pt>
    <dgm:pt modelId="{51B9B494-1A06-475F-AA6A-F6BBFE6F8F3F}" type="pres">
      <dgm:prSet presAssocID="{CD9D95DF-A0D6-46C1-B56D-131B333B9BBA}" presName="tile2text" presStyleLbl="node1" presStyleIdx="1" presStyleCnt="4">
        <dgm:presLayoutVars>
          <dgm:chMax val="0"/>
          <dgm:chPref val="0"/>
          <dgm:bulletEnabled val="1"/>
        </dgm:presLayoutVars>
      </dgm:prSet>
      <dgm:spPr/>
    </dgm:pt>
    <dgm:pt modelId="{51E4A211-392A-414D-9776-6785C90B0692}" type="pres">
      <dgm:prSet presAssocID="{CD9D95DF-A0D6-46C1-B56D-131B333B9BBA}" presName="tile3" presStyleLbl="node1" presStyleIdx="2" presStyleCnt="4"/>
      <dgm:spPr/>
    </dgm:pt>
    <dgm:pt modelId="{8ABF2D59-7290-4DCF-9B14-0CBCF4F2EE10}" type="pres">
      <dgm:prSet presAssocID="{CD9D95DF-A0D6-46C1-B56D-131B333B9BBA}" presName="tile3text" presStyleLbl="node1" presStyleIdx="2" presStyleCnt="4">
        <dgm:presLayoutVars>
          <dgm:chMax val="0"/>
          <dgm:chPref val="0"/>
          <dgm:bulletEnabled val="1"/>
        </dgm:presLayoutVars>
      </dgm:prSet>
      <dgm:spPr/>
    </dgm:pt>
    <dgm:pt modelId="{BC5105D9-0231-4156-91A2-9D5C86B4B151}" type="pres">
      <dgm:prSet presAssocID="{CD9D95DF-A0D6-46C1-B56D-131B333B9BBA}" presName="tile4" presStyleLbl="node1" presStyleIdx="3" presStyleCnt="4"/>
      <dgm:spPr/>
    </dgm:pt>
    <dgm:pt modelId="{6D9E2938-8A7A-42D1-8584-13695BD37CFD}" type="pres">
      <dgm:prSet presAssocID="{CD9D95DF-A0D6-46C1-B56D-131B333B9BBA}" presName="tile4text" presStyleLbl="node1" presStyleIdx="3" presStyleCnt="4">
        <dgm:presLayoutVars>
          <dgm:chMax val="0"/>
          <dgm:chPref val="0"/>
          <dgm:bulletEnabled val="1"/>
        </dgm:presLayoutVars>
      </dgm:prSet>
      <dgm:spPr/>
    </dgm:pt>
    <dgm:pt modelId="{CF49424C-860B-436B-8792-78F1CB941B4E}" type="pres">
      <dgm:prSet presAssocID="{CD9D95DF-A0D6-46C1-B56D-131B333B9BBA}" presName="centerTile" presStyleLbl="fgShp" presStyleIdx="0" presStyleCnt="1">
        <dgm:presLayoutVars>
          <dgm:chMax val="0"/>
          <dgm:chPref val="0"/>
        </dgm:presLayoutVars>
      </dgm:prSet>
      <dgm:spPr/>
    </dgm:pt>
  </dgm:ptLst>
  <dgm:cxnLst>
    <dgm:cxn modelId="{AFD79403-78FC-4EC7-B802-E43F3DEC9B22}" srcId="{9E8438E9-E72C-4090-9075-53FD4439AB8C}" destId="{1D2407B2-DAA8-43C0-8F4B-B90B2398F78F}" srcOrd="2" destOrd="0" parTransId="{D8036E84-4E87-4152-BDCF-AA7D92F30941}" sibTransId="{69D96C86-4C25-4313-9A7B-76DA253CBE0A}"/>
    <dgm:cxn modelId="{AC290611-5CD8-43C3-B86A-7CFC7D61E600}" type="presOf" srcId="{9E8438E9-E72C-4090-9075-53FD4439AB8C}" destId="{CF49424C-860B-436B-8792-78F1CB941B4E}" srcOrd="0" destOrd="0" presId="urn:microsoft.com/office/officeart/2005/8/layout/matrix1"/>
    <dgm:cxn modelId="{91634F19-44D6-4D92-AEF2-84354958F2E6}" type="presOf" srcId="{CD9D95DF-A0D6-46C1-B56D-131B333B9BBA}" destId="{C16F78EA-E571-4212-8135-7226BD077F68}" srcOrd="0" destOrd="0" presId="urn:microsoft.com/office/officeart/2005/8/layout/matrix1"/>
    <dgm:cxn modelId="{AD945136-8ED0-4515-9867-A67EEA273B20}" type="presOf" srcId="{53FDE84C-A339-499E-BDA2-4C1A71F996FE}" destId="{C4F0DD63-2EC5-449D-8B61-504B689084B6}" srcOrd="0" destOrd="0" presId="urn:microsoft.com/office/officeart/2005/8/layout/matrix1"/>
    <dgm:cxn modelId="{B5B77137-B908-47E5-90A5-0068BB87DE6A}" type="presOf" srcId="{E379D537-1C3B-4847-A744-4143EE1BF5EE}" destId="{6D9E2938-8A7A-42D1-8584-13695BD37CFD}" srcOrd="1" destOrd="0" presId="urn:microsoft.com/office/officeart/2005/8/layout/matrix1"/>
    <dgm:cxn modelId="{D3D7CE3D-3819-48D0-A8E2-CBE136CC6697}" type="presOf" srcId="{53FDE84C-A339-499E-BDA2-4C1A71F996FE}" destId="{51B9B494-1A06-475F-AA6A-F6BBFE6F8F3F}" srcOrd="1" destOrd="0" presId="urn:microsoft.com/office/officeart/2005/8/layout/matrix1"/>
    <dgm:cxn modelId="{B31C643F-332A-4C1A-8B49-F4615A3BD58B}" type="presOf" srcId="{E1B4949C-FC11-49B1-AA64-0B159726DD42}" destId="{42E0C9F9-5C2A-400D-B8BA-0311AAA35FAA}" srcOrd="1" destOrd="0" presId="urn:microsoft.com/office/officeart/2005/8/layout/matrix1"/>
    <dgm:cxn modelId="{E0C09645-703F-476A-AF6F-792B756E0D6D}" type="presOf" srcId="{E1B4949C-FC11-49B1-AA64-0B159726DD42}" destId="{D6FD9574-3B39-4A54-8BDC-DDA2B8AD862D}" srcOrd="0" destOrd="0" presId="urn:microsoft.com/office/officeart/2005/8/layout/matrix1"/>
    <dgm:cxn modelId="{BB918748-41D7-4DEC-B04C-FC76C05F48CA}" type="presOf" srcId="{1D2407B2-DAA8-43C0-8F4B-B90B2398F78F}" destId="{51E4A211-392A-414D-9776-6785C90B0692}" srcOrd="0" destOrd="0" presId="urn:microsoft.com/office/officeart/2005/8/layout/matrix1"/>
    <dgm:cxn modelId="{3B943F90-27F1-4F92-859C-0E01891132BD}" type="presOf" srcId="{E379D537-1C3B-4847-A744-4143EE1BF5EE}" destId="{BC5105D9-0231-4156-91A2-9D5C86B4B151}" srcOrd="0" destOrd="0" presId="urn:microsoft.com/office/officeart/2005/8/layout/matrix1"/>
    <dgm:cxn modelId="{3D866C90-CCDA-4D9B-8226-4107A403F4B3}" srcId="{9E8438E9-E72C-4090-9075-53FD4439AB8C}" destId="{E1B4949C-FC11-49B1-AA64-0B159726DD42}" srcOrd="0" destOrd="0" parTransId="{316C82CF-F022-45F6-966D-C79CAA7CBB02}" sibTransId="{7C85818A-4E3F-416E-B6DE-2DBBB8017802}"/>
    <dgm:cxn modelId="{8D9A3AD0-3F0B-42C3-B7E2-25496F026BE6}" srcId="{9E8438E9-E72C-4090-9075-53FD4439AB8C}" destId="{53FDE84C-A339-499E-BDA2-4C1A71F996FE}" srcOrd="1" destOrd="0" parTransId="{AF510512-F575-4DFA-AF78-FCE835943639}" sibTransId="{616BBB38-459B-4D59-B1F9-6EE9B0F5C9B8}"/>
    <dgm:cxn modelId="{D6DC21D3-3272-4F50-AC78-DC2536002FD4}" type="presOf" srcId="{1D2407B2-DAA8-43C0-8F4B-B90B2398F78F}" destId="{8ABF2D59-7290-4DCF-9B14-0CBCF4F2EE10}" srcOrd="1" destOrd="0" presId="urn:microsoft.com/office/officeart/2005/8/layout/matrix1"/>
    <dgm:cxn modelId="{038556DF-C0D7-4314-A296-EA4BA6D24BEC}" srcId="{CD9D95DF-A0D6-46C1-B56D-131B333B9BBA}" destId="{9E8438E9-E72C-4090-9075-53FD4439AB8C}" srcOrd="0" destOrd="0" parTransId="{D765C203-9F67-479F-AD91-D89414E95E89}" sibTransId="{20C1C124-1E38-4D1F-8FB2-80DF6A2B8675}"/>
    <dgm:cxn modelId="{A19C05EE-DE20-408E-BD84-51788C5FDE6F}" srcId="{9E8438E9-E72C-4090-9075-53FD4439AB8C}" destId="{E379D537-1C3B-4847-A744-4143EE1BF5EE}" srcOrd="3" destOrd="0" parTransId="{589337E2-1789-460C-8F24-3EE45A57E1AC}" sibTransId="{6A0871B4-8D37-4F1F-B29B-B30B60834E45}"/>
    <dgm:cxn modelId="{3840E883-F010-4FB6-9C7F-44DB46FEA464}" type="presParOf" srcId="{C16F78EA-E571-4212-8135-7226BD077F68}" destId="{D7166ECF-AF44-4613-9403-06F546BC9978}" srcOrd="0" destOrd="0" presId="urn:microsoft.com/office/officeart/2005/8/layout/matrix1"/>
    <dgm:cxn modelId="{84DB925F-A2D0-4901-B931-E8A0B3B60A91}" type="presParOf" srcId="{D7166ECF-AF44-4613-9403-06F546BC9978}" destId="{D6FD9574-3B39-4A54-8BDC-DDA2B8AD862D}" srcOrd="0" destOrd="0" presId="urn:microsoft.com/office/officeart/2005/8/layout/matrix1"/>
    <dgm:cxn modelId="{F9A02BA9-8D9B-4FCC-887C-99A6ACFC0241}" type="presParOf" srcId="{D7166ECF-AF44-4613-9403-06F546BC9978}" destId="{42E0C9F9-5C2A-400D-B8BA-0311AAA35FAA}" srcOrd="1" destOrd="0" presId="urn:microsoft.com/office/officeart/2005/8/layout/matrix1"/>
    <dgm:cxn modelId="{DF3033E4-0EAD-4521-8CFD-411A67CBA396}" type="presParOf" srcId="{D7166ECF-AF44-4613-9403-06F546BC9978}" destId="{C4F0DD63-2EC5-449D-8B61-504B689084B6}" srcOrd="2" destOrd="0" presId="urn:microsoft.com/office/officeart/2005/8/layout/matrix1"/>
    <dgm:cxn modelId="{4F8D5E8E-4C95-44FE-B054-A3E5D78E2C32}" type="presParOf" srcId="{D7166ECF-AF44-4613-9403-06F546BC9978}" destId="{51B9B494-1A06-475F-AA6A-F6BBFE6F8F3F}" srcOrd="3" destOrd="0" presId="urn:microsoft.com/office/officeart/2005/8/layout/matrix1"/>
    <dgm:cxn modelId="{E9499BB4-F102-4C8A-9741-0B620F73D1C0}" type="presParOf" srcId="{D7166ECF-AF44-4613-9403-06F546BC9978}" destId="{51E4A211-392A-414D-9776-6785C90B0692}" srcOrd="4" destOrd="0" presId="urn:microsoft.com/office/officeart/2005/8/layout/matrix1"/>
    <dgm:cxn modelId="{43CAC281-EC92-4A40-B92A-3F7DDDF7496D}" type="presParOf" srcId="{D7166ECF-AF44-4613-9403-06F546BC9978}" destId="{8ABF2D59-7290-4DCF-9B14-0CBCF4F2EE10}" srcOrd="5" destOrd="0" presId="urn:microsoft.com/office/officeart/2005/8/layout/matrix1"/>
    <dgm:cxn modelId="{98DC91BD-FF63-4D23-822D-4F515D6C6C48}" type="presParOf" srcId="{D7166ECF-AF44-4613-9403-06F546BC9978}" destId="{BC5105D9-0231-4156-91A2-9D5C86B4B151}" srcOrd="6" destOrd="0" presId="urn:microsoft.com/office/officeart/2005/8/layout/matrix1"/>
    <dgm:cxn modelId="{5A4147FB-BCE0-4553-9107-6CAF9B07E08A}" type="presParOf" srcId="{D7166ECF-AF44-4613-9403-06F546BC9978}" destId="{6D9E2938-8A7A-42D1-8584-13695BD37CFD}" srcOrd="7" destOrd="0" presId="urn:microsoft.com/office/officeart/2005/8/layout/matrix1"/>
    <dgm:cxn modelId="{6E48DCEB-C96B-4CEE-A0CC-F9D8CB00A42D}" type="presParOf" srcId="{C16F78EA-E571-4212-8135-7226BD077F68}" destId="{CF49424C-860B-436B-8792-78F1CB941B4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9CE864-7E81-4C2C-9215-6781B74470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0509771E-5DFB-4898-A86D-C559F560D93A}">
      <dgm:prSet phldrT="[Text]"/>
      <dgm:spPr>
        <a:solidFill>
          <a:srgbClr val="A86ED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a:solidFill>
                <a:schemeClr val="tx1"/>
              </a:solidFill>
            </a:rPr>
            <a:t>QLD – reviewing practice guidelines for MBCPs and developing a quality program framework</a:t>
          </a:r>
        </a:p>
        <a:p>
          <a:pPr defTabSz="711200">
            <a:lnSpc>
              <a:spcPct val="90000"/>
            </a:lnSpc>
            <a:spcBef>
              <a:spcPct val="0"/>
            </a:spcBef>
            <a:spcAft>
              <a:spcPct val="35000"/>
            </a:spcAft>
          </a:pPr>
          <a:endParaRPr lang="en-GB" dirty="0"/>
        </a:p>
      </dgm:t>
    </dgm:pt>
    <dgm:pt modelId="{48DD7530-27AC-43EB-8F09-3653FC2074D5}" type="parTrans" cxnId="{ABBFA9A1-0969-4167-9F6B-6FE9243B2F2A}">
      <dgm:prSet/>
      <dgm:spPr/>
      <dgm:t>
        <a:bodyPr/>
        <a:lstStyle/>
        <a:p>
          <a:endParaRPr lang="en-GB"/>
        </a:p>
      </dgm:t>
    </dgm:pt>
    <dgm:pt modelId="{932EAC4B-6EDB-4ED0-9CB8-10904EF133F3}" type="sibTrans" cxnId="{ABBFA9A1-0969-4167-9F6B-6FE9243B2F2A}">
      <dgm:prSet/>
      <dgm:spPr/>
      <dgm:t>
        <a:bodyPr/>
        <a:lstStyle/>
        <a:p>
          <a:endParaRPr lang="en-GB"/>
        </a:p>
      </dgm:t>
    </dgm:pt>
    <dgm:pt modelId="{9BB23462-A96E-4333-8BD6-660E04D95DD3}">
      <dgm:prSet phldrT="[Text]"/>
      <dgm:spPr/>
      <dgm:t>
        <a:bodyPr/>
        <a:lstStyle/>
        <a:p>
          <a:r>
            <a:rPr lang="en-GB" dirty="0">
              <a:solidFill>
                <a:schemeClr val="tx1"/>
              </a:solidFill>
            </a:rPr>
            <a:t>Alice Springs – Specialist Family Violence Court to commence this Spring</a:t>
          </a:r>
        </a:p>
      </dgm:t>
    </dgm:pt>
    <dgm:pt modelId="{F7641F52-FE9A-4C4F-9293-4037ACC28F2A}" type="parTrans" cxnId="{A6330856-374D-4008-825E-9BDECB24F57C}">
      <dgm:prSet/>
      <dgm:spPr/>
      <dgm:t>
        <a:bodyPr/>
        <a:lstStyle/>
        <a:p>
          <a:endParaRPr lang="en-GB"/>
        </a:p>
      </dgm:t>
    </dgm:pt>
    <dgm:pt modelId="{8F3C7AC1-6B3A-4470-ACB4-55C42E1D2763}" type="sibTrans" cxnId="{A6330856-374D-4008-825E-9BDECB24F57C}">
      <dgm:prSet/>
      <dgm:spPr/>
      <dgm:t>
        <a:bodyPr/>
        <a:lstStyle/>
        <a:p>
          <a:endParaRPr lang="en-GB"/>
        </a:p>
      </dgm:t>
    </dgm:pt>
    <dgm:pt modelId="{09BFC04A-066E-4DAB-A560-BFD2D7F12FF3}">
      <dgm:prSet phldrT="[Text]"/>
      <dgm:spPr>
        <a:solidFill>
          <a:srgbClr val="FF66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a:solidFill>
                <a:schemeClr val="tx1"/>
              </a:solidFill>
            </a:rPr>
            <a:t>NSW – updated Minimum Standards and updating registration process. NTV leading industry panel on program logics, assessment &amp; evaluation</a:t>
          </a:r>
        </a:p>
      </dgm:t>
    </dgm:pt>
    <dgm:pt modelId="{BB5BC102-B0D7-499D-BBCD-468C08DDE3A7}" type="parTrans" cxnId="{B6E9BD6A-4477-481D-B05F-1DEAA8E8E685}">
      <dgm:prSet/>
      <dgm:spPr/>
      <dgm:t>
        <a:bodyPr/>
        <a:lstStyle/>
        <a:p>
          <a:endParaRPr lang="en-GB"/>
        </a:p>
      </dgm:t>
    </dgm:pt>
    <dgm:pt modelId="{6458F342-271B-4E2A-8737-1E912C05A1EC}" type="sibTrans" cxnId="{B6E9BD6A-4477-481D-B05F-1DEAA8E8E685}">
      <dgm:prSet/>
      <dgm:spPr/>
      <dgm:t>
        <a:bodyPr/>
        <a:lstStyle/>
        <a:p>
          <a:endParaRPr lang="en-GB"/>
        </a:p>
      </dgm:t>
    </dgm:pt>
    <dgm:pt modelId="{95E17F51-4EBC-471D-BD33-418053E671FB}">
      <dgm:prSet phldrT="[Text]"/>
      <dgm:spPr>
        <a:solidFill>
          <a:srgbClr val="FFFF66"/>
        </a:solidFill>
      </dgm:spPr>
      <dgm:t>
        <a:bodyPr/>
        <a:lstStyle/>
        <a:p>
          <a:pPr marL="0" marR="0" indent="0" defTabSz="711200" eaLnBrk="1" fontAlgn="auto" latinLnBrk="0" hangingPunct="1">
            <a:lnSpc>
              <a:spcPct val="90000"/>
            </a:lnSpc>
            <a:spcBef>
              <a:spcPct val="0"/>
            </a:spcBef>
            <a:spcAft>
              <a:spcPct val="35000"/>
            </a:spcAft>
            <a:buClrTx/>
            <a:buSzTx/>
            <a:buFontTx/>
            <a:buNone/>
            <a:tabLst/>
            <a:defRPr/>
          </a:pPr>
          <a:r>
            <a:rPr lang="en-GB" dirty="0">
              <a:solidFill>
                <a:schemeClr val="tx1"/>
              </a:solidFill>
            </a:rPr>
            <a:t>ACT – Govt. funding the territory’s first community-based MBCP program</a:t>
          </a:r>
        </a:p>
        <a:p>
          <a:pPr defTabSz="711200">
            <a:lnSpc>
              <a:spcPct val="90000"/>
            </a:lnSpc>
            <a:spcBef>
              <a:spcPct val="0"/>
            </a:spcBef>
            <a:spcAft>
              <a:spcPct val="35000"/>
            </a:spcAft>
          </a:pPr>
          <a:endParaRPr lang="en-GB" dirty="0"/>
        </a:p>
      </dgm:t>
    </dgm:pt>
    <dgm:pt modelId="{A49B44E8-8F37-4FD8-8B5C-0511D651D44E}" type="parTrans" cxnId="{C6DB2E79-B390-4F92-901C-E340F60CA81A}">
      <dgm:prSet/>
      <dgm:spPr/>
      <dgm:t>
        <a:bodyPr/>
        <a:lstStyle/>
        <a:p>
          <a:endParaRPr lang="en-GB"/>
        </a:p>
      </dgm:t>
    </dgm:pt>
    <dgm:pt modelId="{802CB17A-32B7-4C6A-952C-0CCF58DEF940}" type="sibTrans" cxnId="{C6DB2E79-B390-4F92-901C-E340F60CA81A}">
      <dgm:prSet/>
      <dgm:spPr/>
      <dgm:t>
        <a:bodyPr/>
        <a:lstStyle/>
        <a:p>
          <a:endParaRPr lang="en-GB"/>
        </a:p>
      </dgm:t>
    </dgm:pt>
    <dgm:pt modelId="{BB6D0155-6E58-4A6F-B872-A7481B16F636}">
      <dgm:prSet phldrT="[Text]"/>
      <dgm:spPr>
        <a:solidFill>
          <a:srgbClr val="92D050"/>
        </a:solidFill>
      </dgm:spPr>
      <dgm:t>
        <a:bodyPr/>
        <a:lstStyle/>
        <a:p>
          <a:r>
            <a:rPr lang="en-GB" dirty="0">
              <a:solidFill>
                <a:schemeClr val="tx1"/>
              </a:solidFill>
            </a:rPr>
            <a:t>VIC – updated Minimum Standards, developing compliance monitoring and accreditation process, increased funding for MBCPs</a:t>
          </a:r>
        </a:p>
      </dgm:t>
    </dgm:pt>
    <dgm:pt modelId="{FA5D813B-0CEF-44F6-A63C-DF17ECE98761}" type="parTrans" cxnId="{D29730E6-8826-4B0D-80B7-F7F05BB51D21}">
      <dgm:prSet/>
      <dgm:spPr/>
      <dgm:t>
        <a:bodyPr/>
        <a:lstStyle/>
        <a:p>
          <a:endParaRPr lang="en-GB"/>
        </a:p>
      </dgm:t>
    </dgm:pt>
    <dgm:pt modelId="{498A6B8C-9A07-40E7-A32D-32EFE6B5ACA9}" type="sibTrans" cxnId="{D29730E6-8826-4B0D-80B7-F7F05BB51D21}">
      <dgm:prSet/>
      <dgm:spPr/>
      <dgm:t>
        <a:bodyPr/>
        <a:lstStyle/>
        <a:p>
          <a:endParaRPr lang="en-GB"/>
        </a:p>
      </dgm:t>
    </dgm:pt>
    <dgm:pt modelId="{95BB6AAC-A8FE-4622-874C-69D714CA746E}">
      <dgm:prSet/>
      <dgm:spPr>
        <a:solidFill>
          <a:srgbClr val="FFC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a:solidFill>
                <a:schemeClr val="tx1"/>
              </a:solidFill>
            </a:rPr>
            <a:t>SA – finalising first Minimum Standards and compliance monitoring tools</a:t>
          </a:r>
        </a:p>
        <a:p>
          <a:endParaRPr lang="en-GB" dirty="0"/>
        </a:p>
      </dgm:t>
    </dgm:pt>
    <dgm:pt modelId="{EF98B552-0264-4E5F-A161-935C2C93EFE0}" type="parTrans" cxnId="{D1A38DDE-BA04-4AA2-90A9-7FAFD6C10A1C}">
      <dgm:prSet/>
      <dgm:spPr/>
      <dgm:t>
        <a:bodyPr/>
        <a:lstStyle/>
        <a:p>
          <a:endParaRPr lang="en-GB"/>
        </a:p>
      </dgm:t>
    </dgm:pt>
    <dgm:pt modelId="{573107A7-284B-4522-B222-F22C5AEB05C3}" type="sibTrans" cxnId="{D1A38DDE-BA04-4AA2-90A9-7FAFD6C10A1C}">
      <dgm:prSet/>
      <dgm:spPr/>
      <dgm:t>
        <a:bodyPr/>
        <a:lstStyle/>
        <a:p>
          <a:endParaRPr lang="en-GB"/>
        </a:p>
      </dgm:t>
    </dgm:pt>
    <dgm:pt modelId="{634958BB-15C4-4683-ACB0-2B5BDD09DE4F}">
      <dgm:prSet/>
      <dgm:spPr>
        <a:solidFill>
          <a:srgbClr val="0070C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a:solidFill>
                <a:schemeClr val="tx1"/>
              </a:solidFill>
            </a:rPr>
            <a:t>TAS – investing in evaluations of Corrections and community-based MBCPs</a:t>
          </a:r>
        </a:p>
        <a:p>
          <a:pPr defTabSz="666750">
            <a:lnSpc>
              <a:spcPct val="90000"/>
            </a:lnSpc>
            <a:spcBef>
              <a:spcPct val="0"/>
            </a:spcBef>
            <a:spcAft>
              <a:spcPct val="35000"/>
            </a:spcAft>
          </a:pPr>
          <a:endParaRPr lang="en-GB" dirty="0"/>
        </a:p>
      </dgm:t>
    </dgm:pt>
    <dgm:pt modelId="{B35C33D8-9995-47F2-B0AA-A3B6778B5729}" type="parTrans" cxnId="{936E9229-7D95-44B6-A5E2-CC8EAE82F67F}">
      <dgm:prSet/>
      <dgm:spPr/>
      <dgm:t>
        <a:bodyPr/>
        <a:lstStyle/>
        <a:p>
          <a:endParaRPr lang="en-GB"/>
        </a:p>
      </dgm:t>
    </dgm:pt>
    <dgm:pt modelId="{92A1B527-A04C-456A-9CC8-74D5E721E07F}" type="sibTrans" cxnId="{936E9229-7D95-44B6-A5E2-CC8EAE82F67F}">
      <dgm:prSet/>
      <dgm:spPr/>
      <dgm:t>
        <a:bodyPr/>
        <a:lstStyle/>
        <a:p>
          <a:endParaRPr lang="en-GB"/>
        </a:p>
      </dgm:t>
    </dgm:pt>
    <dgm:pt modelId="{8727A52C-CEDA-43DE-88CF-43A7CD40E303}">
      <dgm:prSet/>
      <dgm:spPr>
        <a:solidFill>
          <a:srgbClr val="FF99FF"/>
        </a:solidFill>
      </dgm:spPr>
      <dgm:t>
        <a:bodyPr/>
        <a:lstStyle/>
        <a:p>
          <a:r>
            <a:rPr lang="en-GB" dirty="0">
              <a:solidFill>
                <a:schemeClr val="tx1"/>
              </a:solidFill>
            </a:rPr>
            <a:t>WA – MBCP Provider Network established, implementation plan for the practice standards</a:t>
          </a:r>
        </a:p>
      </dgm:t>
    </dgm:pt>
    <dgm:pt modelId="{AA4040AD-1D87-451B-8CC2-E385A299200D}" type="parTrans" cxnId="{A9932C62-B318-4DBD-ABD0-B2E7DACE7E0A}">
      <dgm:prSet/>
      <dgm:spPr/>
      <dgm:t>
        <a:bodyPr/>
        <a:lstStyle/>
        <a:p>
          <a:endParaRPr lang="en-GB"/>
        </a:p>
      </dgm:t>
    </dgm:pt>
    <dgm:pt modelId="{8C6D9EFE-A98C-4693-80C4-5BDA60A0B0BF}" type="sibTrans" cxnId="{A9932C62-B318-4DBD-ABD0-B2E7DACE7E0A}">
      <dgm:prSet/>
      <dgm:spPr/>
      <dgm:t>
        <a:bodyPr/>
        <a:lstStyle/>
        <a:p>
          <a:endParaRPr lang="en-GB"/>
        </a:p>
      </dgm:t>
    </dgm:pt>
    <dgm:pt modelId="{065DCBAF-6ADE-4A6E-8DC0-EE01557774D5}" type="pres">
      <dgm:prSet presAssocID="{149CE864-7E81-4C2C-9215-6781B744700D}" presName="diagram" presStyleCnt="0">
        <dgm:presLayoutVars>
          <dgm:dir/>
          <dgm:resizeHandles val="exact"/>
        </dgm:presLayoutVars>
      </dgm:prSet>
      <dgm:spPr/>
    </dgm:pt>
    <dgm:pt modelId="{BE9A4BF0-488E-4CDE-8033-BFA83E381C9C}" type="pres">
      <dgm:prSet presAssocID="{0509771E-5DFB-4898-A86D-C559F560D93A}" presName="node" presStyleLbl="node1" presStyleIdx="0" presStyleCnt="8">
        <dgm:presLayoutVars>
          <dgm:bulletEnabled val="1"/>
        </dgm:presLayoutVars>
      </dgm:prSet>
      <dgm:spPr/>
    </dgm:pt>
    <dgm:pt modelId="{63284A65-CB92-45CF-BB81-1DEB61256605}" type="pres">
      <dgm:prSet presAssocID="{932EAC4B-6EDB-4ED0-9CB8-10904EF133F3}" presName="sibTrans" presStyleCnt="0"/>
      <dgm:spPr/>
    </dgm:pt>
    <dgm:pt modelId="{5E13C491-1943-4FB4-8D93-940D9BB65E40}" type="pres">
      <dgm:prSet presAssocID="{09BFC04A-066E-4DAB-A560-BFD2D7F12FF3}" presName="node" presStyleLbl="node1" presStyleIdx="1" presStyleCnt="8">
        <dgm:presLayoutVars>
          <dgm:bulletEnabled val="1"/>
        </dgm:presLayoutVars>
      </dgm:prSet>
      <dgm:spPr/>
    </dgm:pt>
    <dgm:pt modelId="{5B241775-3512-4FA5-B97E-3A2EBCA2AE7A}" type="pres">
      <dgm:prSet presAssocID="{6458F342-271B-4E2A-8737-1E912C05A1EC}" presName="sibTrans" presStyleCnt="0"/>
      <dgm:spPr/>
    </dgm:pt>
    <dgm:pt modelId="{41597F7C-DE7F-4388-AFAF-70C30E10135B}" type="pres">
      <dgm:prSet presAssocID="{95E17F51-4EBC-471D-BD33-418053E671FB}" presName="node" presStyleLbl="node1" presStyleIdx="2" presStyleCnt="8">
        <dgm:presLayoutVars>
          <dgm:bulletEnabled val="1"/>
        </dgm:presLayoutVars>
      </dgm:prSet>
      <dgm:spPr/>
    </dgm:pt>
    <dgm:pt modelId="{EC5E0988-80D8-4E39-8C25-845C92934D6E}" type="pres">
      <dgm:prSet presAssocID="{802CB17A-32B7-4C6A-952C-0CCF58DEF940}" presName="sibTrans" presStyleCnt="0"/>
      <dgm:spPr/>
    </dgm:pt>
    <dgm:pt modelId="{91988366-EE3E-4B4F-A14C-063B8F974999}" type="pres">
      <dgm:prSet presAssocID="{BB6D0155-6E58-4A6F-B872-A7481B16F636}" presName="node" presStyleLbl="node1" presStyleIdx="3" presStyleCnt="8">
        <dgm:presLayoutVars>
          <dgm:bulletEnabled val="1"/>
        </dgm:presLayoutVars>
      </dgm:prSet>
      <dgm:spPr/>
    </dgm:pt>
    <dgm:pt modelId="{EA9CFD76-775E-4D9C-B9C8-6CBCB170E54E}" type="pres">
      <dgm:prSet presAssocID="{498A6B8C-9A07-40E7-A32D-32EFE6B5ACA9}" presName="sibTrans" presStyleCnt="0"/>
      <dgm:spPr/>
    </dgm:pt>
    <dgm:pt modelId="{E6CBE9E9-F128-4FDD-8266-504C659913B4}" type="pres">
      <dgm:prSet presAssocID="{634958BB-15C4-4683-ACB0-2B5BDD09DE4F}" presName="node" presStyleLbl="node1" presStyleIdx="4" presStyleCnt="8">
        <dgm:presLayoutVars>
          <dgm:bulletEnabled val="1"/>
        </dgm:presLayoutVars>
      </dgm:prSet>
      <dgm:spPr/>
    </dgm:pt>
    <dgm:pt modelId="{B2ABC6D6-C93A-413D-9B80-91ABE39F283F}" type="pres">
      <dgm:prSet presAssocID="{92A1B527-A04C-456A-9CC8-74D5E721E07F}" presName="sibTrans" presStyleCnt="0"/>
      <dgm:spPr/>
    </dgm:pt>
    <dgm:pt modelId="{2BF0C8EB-FA56-4F15-BCF9-A8328B9B7072}" type="pres">
      <dgm:prSet presAssocID="{95BB6AAC-A8FE-4622-874C-69D714CA746E}" presName="node" presStyleLbl="node1" presStyleIdx="5" presStyleCnt="8">
        <dgm:presLayoutVars>
          <dgm:bulletEnabled val="1"/>
        </dgm:presLayoutVars>
      </dgm:prSet>
      <dgm:spPr/>
    </dgm:pt>
    <dgm:pt modelId="{E6E8A0EB-9CA3-4652-8940-FE05AC0CBEC0}" type="pres">
      <dgm:prSet presAssocID="{573107A7-284B-4522-B222-F22C5AEB05C3}" presName="sibTrans" presStyleCnt="0"/>
      <dgm:spPr/>
    </dgm:pt>
    <dgm:pt modelId="{35D4A09C-3419-45EB-8CD4-64C97EABB225}" type="pres">
      <dgm:prSet presAssocID="{8727A52C-CEDA-43DE-88CF-43A7CD40E303}" presName="node" presStyleLbl="node1" presStyleIdx="6" presStyleCnt="8">
        <dgm:presLayoutVars>
          <dgm:bulletEnabled val="1"/>
        </dgm:presLayoutVars>
      </dgm:prSet>
      <dgm:spPr/>
    </dgm:pt>
    <dgm:pt modelId="{1D509857-D8A7-4BA7-9F57-9AB630003679}" type="pres">
      <dgm:prSet presAssocID="{8C6D9EFE-A98C-4693-80C4-5BDA60A0B0BF}" presName="sibTrans" presStyleCnt="0"/>
      <dgm:spPr/>
    </dgm:pt>
    <dgm:pt modelId="{F41210D9-9055-4536-B29D-30E8FFE2FFEB}" type="pres">
      <dgm:prSet presAssocID="{9BB23462-A96E-4333-8BD6-660E04D95DD3}" presName="node" presStyleLbl="node1" presStyleIdx="7" presStyleCnt="8">
        <dgm:presLayoutVars>
          <dgm:bulletEnabled val="1"/>
        </dgm:presLayoutVars>
      </dgm:prSet>
      <dgm:spPr/>
    </dgm:pt>
  </dgm:ptLst>
  <dgm:cxnLst>
    <dgm:cxn modelId="{40D24020-859B-4E7A-8CE6-63360C739640}" type="presOf" srcId="{0509771E-5DFB-4898-A86D-C559F560D93A}" destId="{BE9A4BF0-488E-4CDE-8033-BFA83E381C9C}" srcOrd="0" destOrd="0" presId="urn:microsoft.com/office/officeart/2005/8/layout/default"/>
    <dgm:cxn modelId="{9ACEB728-C4AF-49DF-BF6E-6E8B503C804E}" type="presOf" srcId="{09BFC04A-066E-4DAB-A560-BFD2D7F12FF3}" destId="{5E13C491-1943-4FB4-8D93-940D9BB65E40}" srcOrd="0" destOrd="0" presId="urn:microsoft.com/office/officeart/2005/8/layout/default"/>
    <dgm:cxn modelId="{936E9229-7D95-44B6-A5E2-CC8EAE82F67F}" srcId="{149CE864-7E81-4C2C-9215-6781B744700D}" destId="{634958BB-15C4-4683-ACB0-2B5BDD09DE4F}" srcOrd="4" destOrd="0" parTransId="{B35C33D8-9995-47F2-B0AA-A3B6778B5729}" sibTransId="{92A1B527-A04C-456A-9CC8-74D5E721E07F}"/>
    <dgm:cxn modelId="{87AC6E35-FCB2-4155-9573-E6AB33F66F0D}" type="presOf" srcId="{8727A52C-CEDA-43DE-88CF-43A7CD40E303}" destId="{35D4A09C-3419-45EB-8CD4-64C97EABB225}" srcOrd="0" destOrd="0" presId="urn:microsoft.com/office/officeart/2005/8/layout/default"/>
    <dgm:cxn modelId="{CEAD593B-D54D-4674-B174-00CBCDD36D3C}" type="presOf" srcId="{634958BB-15C4-4683-ACB0-2B5BDD09DE4F}" destId="{E6CBE9E9-F128-4FDD-8266-504C659913B4}" srcOrd="0" destOrd="0" presId="urn:microsoft.com/office/officeart/2005/8/layout/default"/>
    <dgm:cxn modelId="{A6330856-374D-4008-825E-9BDECB24F57C}" srcId="{149CE864-7E81-4C2C-9215-6781B744700D}" destId="{9BB23462-A96E-4333-8BD6-660E04D95DD3}" srcOrd="7" destOrd="0" parTransId="{F7641F52-FE9A-4C4F-9293-4037ACC28F2A}" sibTransId="{8F3C7AC1-6B3A-4470-ACB4-55C42E1D2763}"/>
    <dgm:cxn modelId="{A9932C62-B318-4DBD-ABD0-B2E7DACE7E0A}" srcId="{149CE864-7E81-4C2C-9215-6781B744700D}" destId="{8727A52C-CEDA-43DE-88CF-43A7CD40E303}" srcOrd="6" destOrd="0" parTransId="{AA4040AD-1D87-451B-8CC2-E385A299200D}" sibTransId="{8C6D9EFE-A98C-4693-80C4-5BDA60A0B0BF}"/>
    <dgm:cxn modelId="{B6E9BD6A-4477-481D-B05F-1DEAA8E8E685}" srcId="{149CE864-7E81-4C2C-9215-6781B744700D}" destId="{09BFC04A-066E-4DAB-A560-BFD2D7F12FF3}" srcOrd="1" destOrd="0" parTransId="{BB5BC102-B0D7-499D-BBCD-468C08DDE3A7}" sibTransId="{6458F342-271B-4E2A-8737-1E912C05A1EC}"/>
    <dgm:cxn modelId="{C6DB2E79-B390-4F92-901C-E340F60CA81A}" srcId="{149CE864-7E81-4C2C-9215-6781B744700D}" destId="{95E17F51-4EBC-471D-BD33-418053E671FB}" srcOrd="2" destOrd="0" parTransId="{A49B44E8-8F37-4FD8-8B5C-0511D651D44E}" sibTransId="{802CB17A-32B7-4C6A-952C-0CCF58DEF940}"/>
    <dgm:cxn modelId="{F5A13485-DB95-4734-9278-137A8B7F8235}" type="presOf" srcId="{9BB23462-A96E-4333-8BD6-660E04D95DD3}" destId="{F41210D9-9055-4536-B29D-30E8FFE2FFEB}" srcOrd="0" destOrd="0" presId="urn:microsoft.com/office/officeart/2005/8/layout/default"/>
    <dgm:cxn modelId="{ABBFA9A1-0969-4167-9F6B-6FE9243B2F2A}" srcId="{149CE864-7E81-4C2C-9215-6781B744700D}" destId="{0509771E-5DFB-4898-A86D-C559F560D93A}" srcOrd="0" destOrd="0" parTransId="{48DD7530-27AC-43EB-8F09-3653FC2074D5}" sibTransId="{932EAC4B-6EDB-4ED0-9CB8-10904EF133F3}"/>
    <dgm:cxn modelId="{D51D37B4-1C63-4373-A163-A28544F9A862}" type="presOf" srcId="{95BB6AAC-A8FE-4622-874C-69D714CA746E}" destId="{2BF0C8EB-FA56-4F15-BCF9-A8328B9B7072}" srcOrd="0" destOrd="0" presId="urn:microsoft.com/office/officeart/2005/8/layout/default"/>
    <dgm:cxn modelId="{BE97A7C0-A36D-4729-858F-783E04D48C9D}" type="presOf" srcId="{149CE864-7E81-4C2C-9215-6781B744700D}" destId="{065DCBAF-6ADE-4A6E-8DC0-EE01557774D5}" srcOrd="0" destOrd="0" presId="urn:microsoft.com/office/officeart/2005/8/layout/default"/>
    <dgm:cxn modelId="{D1A38DDE-BA04-4AA2-90A9-7FAFD6C10A1C}" srcId="{149CE864-7E81-4C2C-9215-6781B744700D}" destId="{95BB6AAC-A8FE-4622-874C-69D714CA746E}" srcOrd="5" destOrd="0" parTransId="{EF98B552-0264-4E5F-A161-935C2C93EFE0}" sibTransId="{573107A7-284B-4522-B222-F22C5AEB05C3}"/>
    <dgm:cxn modelId="{24E65BE4-D71C-441D-AA3E-9C42BB464D52}" type="presOf" srcId="{95E17F51-4EBC-471D-BD33-418053E671FB}" destId="{41597F7C-DE7F-4388-AFAF-70C30E10135B}" srcOrd="0" destOrd="0" presId="urn:microsoft.com/office/officeart/2005/8/layout/default"/>
    <dgm:cxn modelId="{D29730E6-8826-4B0D-80B7-F7F05BB51D21}" srcId="{149CE864-7E81-4C2C-9215-6781B744700D}" destId="{BB6D0155-6E58-4A6F-B872-A7481B16F636}" srcOrd="3" destOrd="0" parTransId="{FA5D813B-0CEF-44F6-A63C-DF17ECE98761}" sibTransId="{498A6B8C-9A07-40E7-A32D-32EFE6B5ACA9}"/>
    <dgm:cxn modelId="{41573DEF-B6BB-42C7-9F3F-3F1079FA7CD6}" type="presOf" srcId="{BB6D0155-6E58-4A6F-B872-A7481B16F636}" destId="{91988366-EE3E-4B4F-A14C-063B8F974999}" srcOrd="0" destOrd="0" presId="urn:microsoft.com/office/officeart/2005/8/layout/default"/>
    <dgm:cxn modelId="{606D92A2-D2DB-49D6-83EE-DFBA397C983F}" type="presParOf" srcId="{065DCBAF-6ADE-4A6E-8DC0-EE01557774D5}" destId="{BE9A4BF0-488E-4CDE-8033-BFA83E381C9C}" srcOrd="0" destOrd="0" presId="urn:microsoft.com/office/officeart/2005/8/layout/default"/>
    <dgm:cxn modelId="{B8F2A4B3-4ADD-4321-9EEF-EBA541A6DE8E}" type="presParOf" srcId="{065DCBAF-6ADE-4A6E-8DC0-EE01557774D5}" destId="{63284A65-CB92-45CF-BB81-1DEB61256605}" srcOrd="1" destOrd="0" presId="urn:microsoft.com/office/officeart/2005/8/layout/default"/>
    <dgm:cxn modelId="{464CA641-3537-4828-A7CF-F8C7CFDF3970}" type="presParOf" srcId="{065DCBAF-6ADE-4A6E-8DC0-EE01557774D5}" destId="{5E13C491-1943-4FB4-8D93-940D9BB65E40}" srcOrd="2" destOrd="0" presId="urn:microsoft.com/office/officeart/2005/8/layout/default"/>
    <dgm:cxn modelId="{4C754DA1-5D38-4017-9EF1-2A858D6A0509}" type="presParOf" srcId="{065DCBAF-6ADE-4A6E-8DC0-EE01557774D5}" destId="{5B241775-3512-4FA5-B97E-3A2EBCA2AE7A}" srcOrd="3" destOrd="0" presId="urn:microsoft.com/office/officeart/2005/8/layout/default"/>
    <dgm:cxn modelId="{503EA1BE-409C-4491-A3A6-20835FCA76A6}" type="presParOf" srcId="{065DCBAF-6ADE-4A6E-8DC0-EE01557774D5}" destId="{41597F7C-DE7F-4388-AFAF-70C30E10135B}" srcOrd="4" destOrd="0" presId="urn:microsoft.com/office/officeart/2005/8/layout/default"/>
    <dgm:cxn modelId="{4B1183EA-CB81-468C-A771-5512CEA9BA05}" type="presParOf" srcId="{065DCBAF-6ADE-4A6E-8DC0-EE01557774D5}" destId="{EC5E0988-80D8-4E39-8C25-845C92934D6E}" srcOrd="5" destOrd="0" presId="urn:microsoft.com/office/officeart/2005/8/layout/default"/>
    <dgm:cxn modelId="{A547E648-6FE7-413A-93D2-52D6003BD3A1}" type="presParOf" srcId="{065DCBAF-6ADE-4A6E-8DC0-EE01557774D5}" destId="{91988366-EE3E-4B4F-A14C-063B8F974999}" srcOrd="6" destOrd="0" presId="urn:microsoft.com/office/officeart/2005/8/layout/default"/>
    <dgm:cxn modelId="{437C0EB8-0D69-4649-8517-35F7D6D0096A}" type="presParOf" srcId="{065DCBAF-6ADE-4A6E-8DC0-EE01557774D5}" destId="{EA9CFD76-775E-4D9C-B9C8-6CBCB170E54E}" srcOrd="7" destOrd="0" presId="urn:microsoft.com/office/officeart/2005/8/layout/default"/>
    <dgm:cxn modelId="{8F98455E-D197-4FF8-B294-5146F68BDE13}" type="presParOf" srcId="{065DCBAF-6ADE-4A6E-8DC0-EE01557774D5}" destId="{E6CBE9E9-F128-4FDD-8266-504C659913B4}" srcOrd="8" destOrd="0" presId="urn:microsoft.com/office/officeart/2005/8/layout/default"/>
    <dgm:cxn modelId="{3DFA410A-0435-456E-A467-B385219F838D}" type="presParOf" srcId="{065DCBAF-6ADE-4A6E-8DC0-EE01557774D5}" destId="{B2ABC6D6-C93A-413D-9B80-91ABE39F283F}" srcOrd="9" destOrd="0" presId="urn:microsoft.com/office/officeart/2005/8/layout/default"/>
    <dgm:cxn modelId="{5AA727A8-438F-4777-8DF6-9B01903C3C00}" type="presParOf" srcId="{065DCBAF-6ADE-4A6E-8DC0-EE01557774D5}" destId="{2BF0C8EB-FA56-4F15-BCF9-A8328B9B7072}" srcOrd="10" destOrd="0" presId="urn:microsoft.com/office/officeart/2005/8/layout/default"/>
    <dgm:cxn modelId="{D9B4A3AD-A8CF-4A75-8C38-4116FA737E5B}" type="presParOf" srcId="{065DCBAF-6ADE-4A6E-8DC0-EE01557774D5}" destId="{E6E8A0EB-9CA3-4652-8940-FE05AC0CBEC0}" srcOrd="11" destOrd="0" presId="urn:microsoft.com/office/officeart/2005/8/layout/default"/>
    <dgm:cxn modelId="{2963FABF-134F-4752-BD34-C975CC2AB405}" type="presParOf" srcId="{065DCBAF-6ADE-4A6E-8DC0-EE01557774D5}" destId="{35D4A09C-3419-45EB-8CD4-64C97EABB225}" srcOrd="12" destOrd="0" presId="urn:microsoft.com/office/officeart/2005/8/layout/default"/>
    <dgm:cxn modelId="{DA054CD3-75DB-4120-806C-596A68001E2F}" type="presParOf" srcId="{065DCBAF-6ADE-4A6E-8DC0-EE01557774D5}" destId="{1D509857-D8A7-4BA7-9F57-9AB630003679}" srcOrd="13" destOrd="0" presId="urn:microsoft.com/office/officeart/2005/8/layout/default"/>
    <dgm:cxn modelId="{7830CB8E-A226-4280-8636-722FD4F9F2B8}" type="presParOf" srcId="{065DCBAF-6ADE-4A6E-8DC0-EE01557774D5}" destId="{F41210D9-9055-4536-B29D-30E8FFE2FFEB}"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D9574-3B39-4A54-8BDC-DDA2B8AD862D}">
      <dsp:nvSpPr>
        <dsp:cNvPr id="0" name=""/>
        <dsp:cNvSpPr/>
      </dsp:nvSpPr>
      <dsp:spPr>
        <a:xfrm rot="16200000">
          <a:off x="1178718" y="-1178718"/>
          <a:ext cx="1940718" cy="4298156"/>
        </a:xfrm>
        <a:prstGeom prst="round1Rect">
          <a:avLst/>
        </a:prstGeom>
        <a:solidFill>
          <a:srgbClr val="FF66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rPr>
            <a:t>Tailor interventions to perpetrator needs and risks</a:t>
          </a:r>
        </a:p>
      </dsp:txBody>
      <dsp:txXfrm rot="5400000">
        <a:off x="-1" y="1"/>
        <a:ext cx="4298156" cy="1455538"/>
      </dsp:txXfrm>
    </dsp:sp>
    <dsp:sp modelId="{C4F0DD63-2EC5-449D-8B61-504B689084B6}">
      <dsp:nvSpPr>
        <dsp:cNvPr id="0" name=""/>
        <dsp:cNvSpPr/>
      </dsp:nvSpPr>
      <dsp:spPr>
        <a:xfrm>
          <a:off x="4298156" y="0"/>
          <a:ext cx="4298156" cy="1940718"/>
        </a:xfrm>
        <a:prstGeom prst="round1Rect">
          <a:avLst/>
        </a:prstGeom>
        <a:solidFill>
          <a:srgbClr val="FFFF6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en-GB" sz="2400" kern="1200" dirty="0">
            <a:solidFill>
              <a:schemeClr val="tx1"/>
            </a:solidFill>
          </a:endParaRPr>
        </a:p>
        <a:p>
          <a:pPr marL="0" lvl="0" indent="0" algn="ctr" defTabSz="1066800">
            <a:lnSpc>
              <a:spcPct val="90000"/>
            </a:lnSpc>
            <a:spcBef>
              <a:spcPct val="0"/>
            </a:spcBef>
            <a:spcAft>
              <a:spcPct val="35000"/>
            </a:spcAft>
            <a:buNone/>
          </a:pPr>
          <a:r>
            <a:rPr lang="en-GB" sz="2400" kern="1200" dirty="0">
              <a:solidFill>
                <a:schemeClr val="tx1"/>
              </a:solidFill>
            </a:rPr>
            <a:t>Alternative/complimentary interventions that focus on motivation and readiness to change</a:t>
          </a:r>
        </a:p>
      </dsp:txBody>
      <dsp:txXfrm>
        <a:off x="4298156" y="0"/>
        <a:ext cx="4298156" cy="1455538"/>
      </dsp:txXfrm>
    </dsp:sp>
    <dsp:sp modelId="{51E4A211-392A-414D-9776-6785C90B0692}">
      <dsp:nvSpPr>
        <dsp:cNvPr id="0" name=""/>
        <dsp:cNvSpPr/>
      </dsp:nvSpPr>
      <dsp:spPr>
        <a:xfrm rot="10800000">
          <a:off x="0" y="1940718"/>
          <a:ext cx="4298156" cy="1940718"/>
        </a:xfrm>
        <a:prstGeom prst="round1Rect">
          <a:avLst/>
        </a:prstGeom>
        <a:solidFill>
          <a:srgbClr val="0070C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rPr>
            <a:t>Examine other intersectional factors related to the perpetrator e.g. SES, AOD abuse, and trauma</a:t>
          </a:r>
        </a:p>
      </dsp:txBody>
      <dsp:txXfrm rot="10800000">
        <a:off x="0" y="2425898"/>
        <a:ext cx="4298156" cy="1455538"/>
      </dsp:txXfrm>
    </dsp:sp>
    <dsp:sp modelId="{BC5105D9-0231-4156-91A2-9D5C86B4B151}">
      <dsp:nvSpPr>
        <dsp:cNvPr id="0" name=""/>
        <dsp:cNvSpPr/>
      </dsp:nvSpPr>
      <dsp:spPr>
        <a:xfrm rot="5400000">
          <a:off x="5476874" y="761999"/>
          <a:ext cx="1940718" cy="4298156"/>
        </a:xfrm>
        <a:prstGeom prst="round1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1"/>
              </a:solidFill>
            </a:rPr>
            <a:t>Examine the influence of the intervention system and it’s effect on outcomes</a:t>
          </a:r>
        </a:p>
      </dsp:txBody>
      <dsp:txXfrm rot="-5400000">
        <a:off x="4298155" y="2425898"/>
        <a:ext cx="4298156" cy="1455538"/>
      </dsp:txXfrm>
    </dsp:sp>
    <dsp:sp modelId="{CF49424C-860B-436B-8792-78F1CB941B4E}">
      <dsp:nvSpPr>
        <dsp:cNvPr id="0" name=""/>
        <dsp:cNvSpPr/>
      </dsp:nvSpPr>
      <dsp:spPr>
        <a:xfrm>
          <a:off x="3008709" y="1455538"/>
          <a:ext cx="2578893" cy="970359"/>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Future considerations</a:t>
          </a:r>
        </a:p>
      </dsp:txBody>
      <dsp:txXfrm>
        <a:off x="3056078" y="1502907"/>
        <a:ext cx="2484155" cy="8756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A4BF0-488E-4CDE-8033-BFA83E381C9C}">
      <dsp:nvSpPr>
        <dsp:cNvPr id="0" name=""/>
        <dsp:cNvSpPr/>
      </dsp:nvSpPr>
      <dsp:spPr>
        <a:xfrm>
          <a:off x="449963" y="1529"/>
          <a:ext cx="2405120" cy="1443072"/>
        </a:xfrm>
        <a:prstGeom prst="rect">
          <a:avLst/>
        </a:prstGeom>
        <a:solidFill>
          <a:srgbClr val="A86ED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500" kern="1200" dirty="0">
              <a:solidFill>
                <a:schemeClr val="tx1"/>
              </a:solidFill>
            </a:rPr>
            <a:t>QLD – reviewing practice guidelines for MBCPs and developing a quality program framework</a:t>
          </a:r>
        </a:p>
        <a:p>
          <a:pPr lvl="0" algn="ctr" defTabSz="711200">
            <a:lnSpc>
              <a:spcPct val="90000"/>
            </a:lnSpc>
            <a:spcBef>
              <a:spcPct val="0"/>
            </a:spcBef>
            <a:spcAft>
              <a:spcPct val="35000"/>
            </a:spcAft>
            <a:buNone/>
          </a:pPr>
          <a:endParaRPr lang="en-GB" sz="1500" kern="1200" dirty="0"/>
        </a:p>
      </dsp:txBody>
      <dsp:txXfrm>
        <a:off x="449963" y="1529"/>
        <a:ext cx="2405120" cy="1443072"/>
      </dsp:txXfrm>
    </dsp:sp>
    <dsp:sp modelId="{5E13C491-1943-4FB4-8D93-940D9BB65E40}">
      <dsp:nvSpPr>
        <dsp:cNvPr id="0" name=""/>
        <dsp:cNvSpPr/>
      </dsp:nvSpPr>
      <dsp:spPr>
        <a:xfrm>
          <a:off x="3095595" y="1529"/>
          <a:ext cx="2405120" cy="1443072"/>
        </a:xfrm>
        <a:prstGeom prst="rect">
          <a:avLst/>
        </a:prstGeom>
        <a:solidFill>
          <a:srgbClr val="FF66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500" kern="1200" dirty="0">
              <a:solidFill>
                <a:schemeClr val="tx1"/>
              </a:solidFill>
            </a:rPr>
            <a:t>NSW – updated Minimum Standards and updating registration process. NTV leading industry panel on program logics, assessment &amp; evaluation</a:t>
          </a:r>
        </a:p>
      </dsp:txBody>
      <dsp:txXfrm>
        <a:off x="3095595" y="1529"/>
        <a:ext cx="2405120" cy="1443072"/>
      </dsp:txXfrm>
    </dsp:sp>
    <dsp:sp modelId="{41597F7C-DE7F-4388-AFAF-70C30E10135B}">
      <dsp:nvSpPr>
        <dsp:cNvPr id="0" name=""/>
        <dsp:cNvSpPr/>
      </dsp:nvSpPr>
      <dsp:spPr>
        <a:xfrm>
          <a:off x="5741228" y="1529"/>
          <a:ext cx="2405120" cy="1443072"/>
        </a:xfrm>
        <a:prstGeom prst="rect">
          <a:avLst/>
        </a:prstGeom>
        <a:solidFill>
          <a:srgbClr val="FFFF6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lang="en-GB" sz="1500" kern="1200" dirty="0">
              <a:solidFill>
                <a:schemeClr val="tx1"/>
              </a:solidFill>
            </a:rPr>
            <a:t>ACT – Govt. funding the territory’s first community-based MBCP program</a:t>
          </a:r>
        </a:p>
        <a:p>
          <a:pPr lvl="0" algn="ctr" defTabSz="711200">
            <a:lnSpc>
              <a:spcPct val="90000"/>
            </a:lnSpc>
            <a:spcBef>
              <a:spcPct val="0"/>
            </a:spcBef>
            <a:spcAft>
              <a:spcPct val="35000"/>
            </a:spcAft>
            <a:buNone/>
          </a:pPr>
          <a:endParaRPr lang="en-GB" sz="1500" kern="1200" dirty="0"/>
        </a:p>
      </dsp:txBody>
      <dsp:txXfrm>
        <a:off x="5741228" y="1529"/>
        <a:ext cx="2405120" cy="1443072"/>
      </dsp:txXfrm>
    </dsp:sp>
    <dsp:sp modelId="{91988366-EE3E-4B4F-A14C-063B8F974999}">
      <dsp:nvSpPr>
        <dsp:cNvPr id="0" name=""/>
        <dsp:cNvSpPr/>
      </dsp:nvSpPr>
      <dsp:spPr>
        <a:xfrm>
          <a:off x="449963" y="1685113"/>
          <a:ext cx="2405120" cy="1443072"/>
        </a:xfrm>
        <a:prstGeom prst="rec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rPr>
            <a:t>VIC – updated Minimum Standards, developing compliance monitoring and accreditation process, increased funding for MBCPs</a:t>
          </a:r>
        </a:p>
      </dsp:txBody>
      <dsp:txXfrm>
        <a:off x="449963" y="1685113"/>
        <a:ext cx="2405120" cy="1443072"/>
      </dsp:txXfrm>
    </dsp:sp>
    <dsp:sp modelId="{E6CBE9E9-F128-4FDD-8266-504C659913B4}">
      <dsp:nvSpPr>
        <dsp:cNvPr id="0" name=""/>
        <dsp:cNvSpPr/>
      </dsp:nvSpPr>
      <dsp:spPr>
        <a:xfrm>
          <a:off x="3095595" y="1685113"/>
          <a:ext cx="2405120" cy="1443072"/>
        </a:xfrm>
        <a:prstGeom prst="rect">
          <a:avLst/>
        </a:prstGeom>
        <a:solidFill>
          <a:srgbClr val="0070C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500" kern="1200" dirty="0">
              <a:solidFill>
                <a:schemeClr val="tx1"/>
              </a:solidFill>
            </a:rPr>
            <a:t>TAS – investing in evaluations of Corrections and community-based MBCPs</a:t>
          </a:r>
        </a:p>
        <a:p>
          <a:pPr lvl="0" algn="ctr" defTabSz="666750">
            <a:lnSpc>
              <a:spcPct val="90000"/>
            </a:lnSpc>
            <a:spcBef>
              <a:spcPct val="0"/>
            </a:spcBef>
            <a:spcAft>
              <a:spcPct val="35000"/>
            </a:spcAft>
            <a:buNone/>
          </a:pPr>
          <a:endParaRPr lang="en-GB" sz="1500" kern="1200" dirty="0"/>
        </a:p>
      </dsp:txBody>
      <dsp:txXfrm>
        <a:off x="3095595" y="1685113"/>
        <a:ext cx="2405120" cy="1443072"/>
      </dsp:txXfrm>
    </dsp:sp>
    <dsp:sp modelId="{2BF0C8EB-FA56-4F15-BCF9-A8328B9B7072}">
      <dsp:nvSpPr>
        <dsp:cNvPr id="0" name=""/>
        <dsp:cNvSpPr/>
      </dsp:nvSpPr>
      <dsp:spPr>
        <a:xfrm>
          <a:off x="5741228" y="1685113"/>
          <a:ext cx="2405120" cy="1443072"/>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500" kern="1200" dirty="0">
              <a:solidFill>
                <a:schemeClr val="tx1"/>
              </a:solidFill>
            </a:rPr>
            <a:t>SA – finalising first Minimum Standards and compliance monitoring tools</a:t>
          </a:r>
        </a:p>
        <a:p>
          <a:pPr lvl="0" algn="ctr">
            <a:spcBef>
              <a:spcPct val="0"/>
            </a:spcBef>
            <a:buNone/>
          </a:pPr>
          <a:endParaRPr lang="en-GB" sz="1500" kern="1200" dirty="0"/>
        </a:p>
      </dsp:txBody>
      <dsp:txXfrm>
        <a:off x="5741228" y="1685113"/>
        <a:ext cx="2405120" cy="1443072"/>
      </dsp:txXfrm>
    </dsp:sp>
    <dsp:sp modelId="{35D4A09C-3419-45EB-8CD4-64C97EABB225}">
      <dsp:nvSpPr>
        <dsp:cNvPr id="0" name=""/>
        <dsp:cNvSpPr/>
      </dsp:nvSpPr>
      <dsp:spPr>
        <a:xfrm>
          <a:off x="1772779" y="3368698"/>
          <a:ext cx="2405120" cy="1443072"/>
        </a:xfrm>
        <a:prstGeom prst="rect">
          <a:avLst/>
        </a:prstGeom>
        <a:solidFill>
          <a:srgbClr val="FF99FF"/>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rPr>
            <a:t>WA – MBCP Provider Network established, implementation plan for the practice standards</a:t>
          </a:r>
        </a:p>
      </dsp:txBody>
      <dsp:txXfrm>
        <a:off x="1772779" y="3368698"/>
        <a:ext cx="2405120" cy="1443072"/>
      </dsp:txXfrm>
    </dsp:sp>
    <dsp:sp modelId="{F41210D9-9055-4536-B29D-30E8FFE2FFEB}">
      <dsp:nvSpPr>
        <dsp:cNvPr id="0" name=""/>
        <dsp:cNvSpPr/>
      </dsp:nvSpPr>
      <dsp:spPr>
        <a:xfrm>
          <a:off x="4418412" y="3368698"/>
          <a:ext cx="2405120" cy="144307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rPr>
            <a:t>Alice Springs – Specialist Family Violence Court to commence this Spring</a:t>
          </a:r>
        </a:p>
      </dsp:txBody>
      <dsp:txXfrm>
        <a:off x="4418412" y="3368698"/>
        <a:ext cx="2405120" cy="144307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E9A01-E241-4B11-AD9A-7CF2B2B30B12}" type="datetimeFigureOut">
              <a:rPr lang="en-AU" smtClean="0"/>
              <a:pPr/>
              <a:t>9/9/18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63D24-A5EF-4C53-87FB-A70247606C2E}" type="slidenum">
              <a:rPr lang="en-AU" smtClean="0"/>
              <a:pPr/>
              <a:t>‹#›</a:t>
            </a:fld>
            <a:endParaRPr lang="en-AU"/>
          </a:p>
        </p:txBody>
      </p:sp>
    </p:spTree>
    <p:extLst>
      <p:ext uri="{BB962C8B-B14F-4D97-AF65-F5344CB8AC3E}">
        <p14:creationId xmlns:p14="http://schemas.microsoft.com/office/powerpoint/2010/main" val="824250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A63D24-A5EF-4C53-87FB-A70247606C2E}" type="slidenum">
              <a:rPr lang="en-AU" smtClean="0"/>
              <a:pPr/>
              <a:t>1</a:t>
            </a:fld>
            <a:endParaRPr lang="en-AU"/>
          </a:p>
        </p:txBody>
      </p:sp>
    </p:spTree>
    <p:extLst>
      <p:ext uri="{BB962C8B-B14F-4D97-AF65-F5344CB8AC3E}">
        <p14:creationId xmlns:p14="http://schemas.microsoft.com/office/powerpoint/2010/main" val="2026600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Its absolutely our intention to looks for partners to develop a National Outcomes Framework for the MBCP field in Australia </a:t>
            </a:r>
          </a:p>
        </p:txBody>
      </p:sp>
      <p:sp>
        <p:nvSpPr>
          <p:cNvPr id="4" name="Slide Number Placeholder 3"/>
          <p:cNvSpPr>
            <a:spLocks noGrp="1"/>
          </p:cNvSpPr>
          <p:nvPr>
            <p:ph type="sldNum" sz="quarter" idx="5"/>
          </p:nvPr>
        </p:nvSpPr>
        <p:spPr/>
        <p:txBody>
          <a:bodyPr/>
          <a:lstStyle/>
          <a:p>
            <a:fld id="{87A63D24-A5EF-4C53-87FB-A70247606C2E}" type="slidenum">
              <a:rPr lang="en-AU" smtClean="0"/>
              <a:pPr/>
              <a:t>13</a:t>
            </a:fld>
            <a:endParaRPr lang="en-AU"/>
          </a:p>
        </p:txBody>
      </p:sp>
    </p:spTree>
    <p:extLst>
      <p:ext uri="{BB962C8B-B14F-4D97-AF65-F5344CB8AC3E}">
        <p14:creationId xmlns:p14="http://schemas.microsoft.com/office/powerpoint/2010/main" val="172541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However in the meantime we are looking to make a start here in WA so SFV in partnership with the MBCP provider network will look to develop a foundational project which will…</a:t>
            </a:r>
          </a:p>
        </p:txBody>
      </p:sp>
      <p:sp>
        <p:nvSpPr>
          <p:cNvPr id="4" name="Slide Number Placeholder 3"/>
          <p:cNvSpPr>
            <a:spLocks noGrp="1"/>
          </p:cNvSpPr>
          <p:nvPr>
            <p:ph type="sldNum" sz="quarter" idx="5"/>
          </p:nvPr>
        </p:nvSpPr>
        <p:spPr/>
        <p:txBody>
          <a:bodyPr/>
          <a:lstStyle/>
          <a:p>
            <a:fld id="{87A63D24-A5EF-4C53-87FB-A70247606C2E}" type="slidenum">
              <a:rPr lang="en-AU" smtClean="0"/>
              <a:pPr/>
              <a:t>14</a:t>
            </a:fld>
            <a:endParaRPr lang="en-AU"/>
          </a:p>
        </p:txBody>
      </p:sp>
    </p:spTree>
    <p:extLst>
      <p:ext uri="{BB962C8B-B14F-4D97-AF65-F5344CB8AC3E}">
        <p14:creationId xmlns:p14="http://schemas.microsoft.com/office/powerpoint/2010/main" val="3860948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I don’t want to spend too long going through the document as you can read it at your own leisure but we have picked out a few key elements just to give a brief overview of the work and importantly to let you know our plans from this point forward. </a:t>
            </a:r>
          </a:p>
        </p:txBody>
      </p:sp>
      <p:sp>
        <p:nvSpPr>
          <p:cNvPr id="4" name="Slide Number Placeholder 3"/>
          <p:cNvSpPr>
            <a:spLocks noGrp="1"/>
          </p:cNvSpPr>
          <p:nvPr>
            <p:ph type="sldNum" sz="quarter" idx="5"/>
          </p:nvPr>
        </p:nvSpPr>
        <p:spPr/>
        <p:txBody>
          <a:bodyPr/>
          <a:lstStyle/>
          <a:p>
            <a:fld id="{87A63D24-A5EF-4C53-87FB-A70247606C2E}" type="slidenum">
              <a:rPr lang="en-AU" smtClean="0"/>
              <a:pPr/>
              <a:t>2</a:t>
            </a:fld>
            <a:endParaRPr lang="en-AU"/>
          </a:p>
        </p:txBody>
      </p:sp>
    </p:spTree>
    <p:extLst>
      <p:ext uri="{BB962C8B-B14F-4D97-AF65-F5344CB8AC3E}">
        <p14:creationId xmlns:p14="http://schemas.microsoft.com/office/powerpoint/2010/main" val="85254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SAY first – SO why are we doing this and why does it matter?</a:t>
            </a:r>
          </a:p>
        </p:txBody>
      </p:sp>
      <p:sp>
        <p:nvSpPr>
          <p:cNvPr id="4" name="Slide Number Placeholder 3"/>
          <p:cNvSpPr>
            <a:spLocks noGrp="1"/>
          </p:cNvSpPr>
          <p:nvPr>
            <p:ph type="sldNum" sz="quarter" idx="10"/>
          </p:nvPr>
        </p:nvSpPr>
        <p:spPr/>
        <p:txBody>
          <a:bodyPr/>
          <a:lstStyle/>
          <a:p>
            <a:fld id="{87A63D24-A5EF-4C53-87FB-A70247606C2E}"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a:t>Perpetrator Accountability is one of the most common term used in FDV but is rarely conceptualised or defined despite the fact that it is paramount to perpetrator interventions and often defines the purpose of perpetrator responses.</a:t>
            </a:r>
          </a:p>
          <a:p>
            <a:endParaRPr lang="en-GB" dirty="0"/>
          </a:p>
          <a:p>
            <a:r>
              <a:rPr lang="en-GB" dirty="0"/>
              <a:t>Compared with other disciplines that undertake behaviour change (AOD, Mental Health etc.) the expectations of MBCPs are realistically high. MBCP practitioners often feel pressured to ‘fix’ men rather than making reductions in risk despite the low likelihood of significant and sustained behaviour change resulting from a single intervention.</a:t>
            </a:r>
          </a:p>
          <a:p>
            <a:endParaRPr lang="en-GB" dirty="0"/>
          </a:p>
          <a:p>
            <a:r>
              <a:rPr lang="en-GB" dirty="0"/>
              <a:t>Historically MBCP programs have largely received funding for basic program delivery and have rarely had capacity to develop complex and detailed program logics.  While this has begun to change in recent years there is still a long way to go in developing the theory of the work.</a:t>
            </a:r>
          </a:p>
          <a:p>
            <a:endParaRPr lang="en-GB" dirty="0"/>
          </a:p>
          <a:p>
            <a:r>
              <a:rPr lang="en-GB" dirty="0"/>
              <a:t>Program evaluations are limited by a number of factors but most significantly there is a lack of consensus on what constitutes success which makes it difficult to measure.</a:t>
            </a:r>
          </a:p>
          <a:p>
            <a:endParaRPr lang="en-GB" dirty="0"/>
          </a:p>
          <a:p>
            <a:r>
              <a:rPr lang="en-GB" dirty="0"/>
              <a:t>So what happens when we struggles to identify, conceptualise and articulate the complexity of outcomes in this work is we fall back on blunt indicators such as recidivism and program participation data.</a:t>
            </a:r>
          </a:p>
          <a:p>
            <a:endParaRPr lang="en-GB" dirty="0"/>
          </a:p>
          <a:p>
            <a:endParaRPr lang="en-GB" dirty="0"/>
          </a:p>
        </p:txBody>
      </p:sp>
      <p:sp>
        <p:nvSpPr>
          <p:cNvPr id="4" name="Slide Number Placeholder 3"/>
          <p:cNvSpPr>
            <a:spLocks noGrp="1"/>
          </p:cNvSpPr>
          <p:nvPr>
            <p:ph type="sldNum" sz="quarter" idx="10"/>
          </p:nvPr>
        </p:nvSpPr>
        <p:spPr/>
        <p:txBody>
          <a:bodyPr/>
          <a:lstStyle/>
          <a:p>
            <a:fld id="{87A63D24-A5EF-4C53-87FB-A70247606C2E}"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We need to consider more nuanced approaches to assessing participant needs and requirements with more diverse program offerings tailed to a range of needs as apposed to one specific approach.</a:t>
            </a:r>
          </a:p>
          <a:p>
            <a:endParaRPr lang="en-US" dirty="0"/>
          </a:p>
          <a:p>
            <a:r>
              <a:rPr lang="en-US" dirty="0"/>
              <a:t>Perpetrator programs are an essential part of behavior change but they are expensive interventions so we want to get the best possible return for that investment.  Therefore, an area of further development includes programs to improve readiness for change and to maintain change following participation in an MBCP.</a:t>
            </a:r>
          </a:p>
          <a:p>
            <a:endParaRPr lang="en-US" dirty="0"/>
          </a:p>
          <a:p>
            <a:r>
              <a:rPr lang="en-US" dirty="0"/>
              <a:t>Outcomes are complex and while intersectional factors don’t cause the abuse they are a significant consideration in unpacking the complexity of outcomes and as such need to be better incorporated into program logics and evaluations.</a:t>
            </a:r>
          </a:p>
          <a:p>
            <a:endParaRPr lang="en-US" dirty="0"/>
          </a:p>
          <a:p>
            <a:r>
              <a:rPr lang="en-US" dirty="0"/>
              <a:t>As with intersections, the influence of the broader system (or web as its sometimes know) is a critical element in understanding outcomes but something that is as yet poorly understood.   </a:t>
            </a:r>
          </a:p>
        </p:txBody>
      </p:sp>
      <p:sp>
        <p:nvSpPr>
          <p:cNvPr id="4" name="Slide Number Placeholder 3"/>
          <p:cNvSpPr>
            <a:spLocks noGrp="1"/>
          </p:cNvSpPr>
          <p:nvPr>
            <p:ph type="sldNum" sz="quarter" idx="5"/>
          </p:nvPr>
        </p:nvSpPr>
        <p:spPr/>
        <p:txBody>
          <a:bodyPr/>
          <a:lstStyle/>
          <a:p>
            <a:fld id="{87A63D24-A5EF-4C53-87FB-A70247606C2E}" type="slidenum">
              <a:rPr lang="en-AU" smtClean="0"/>
              <a:pPr/>
              <a:t>5</a:t>
            </a:fld>
            <a:endParaRPr lang="en-AU"/>
          </a:p>
        </p:txBody>
      </p:sp>
    </p:spTree>
    <p:extLst>
      <p:ext uri="{BB962C8B-B14F-4D97-AF65-F5344CB8AC3E}">
        <p14:creationId xmlns:p14="http://schemas.microsoft.com/office/powerpoint/2010/main" val="52754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There is a range of developments happening throughout Australia and across the world but these are all relatively new or under development.</a:t>
            </a:r>
          </a:p>
        </p:txBody>
      </p:sp>
      <p:sp>
        <p:nvSpPr>
          <p:cNvPr id="4" name="Slide Number Placeholder 3"/>
          <p:cNvSpPr>
            <a:spLocks noGrp="1"/>
          </p:cNvSpPr>
          <p:nvPr>
            <p:ph type="sldNum" sz="quarter" idx="5"/>
          </p:nvPr>
        </p:nvSpPr>
        <p:spPr/>
        <p:txBody>
          <a:bodyPr/>
          <a:lstStyle/>
          <a:p>
            <a:fld id="{87A63D24-A5EF-4C53-87FB-A70247606C2E}" type="slidenum">
              <a:rPr lang="en-AU" smtClean="0"/>
              <a:pPr/>
              <a:t>6</a:t>
            </a:fld>
            <a:endParaRPr lang="en-AU"/>
          </a:p>
        </p:txBody>
      </p:sp>
    </p:spTree>
    <p:extLst>
      <p:ext uri="{BB962C8B-B14F-4D97-AF65-F5344CB8AC3E}">
        <p14:creationId xmlns:p14="http://schemas.microsoft.com/office/powerpoint/2010/main" val="312282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SAY FIRST It also important to consider the broader outcomes of program involvement and a couple of notable areas of development are around SORI which focuses on…</a:t>
            </a:r>
          </a:p>
          <a:p>
            <a:endParaRPr lang="en-US" dirty="0"/>
          </a:p>
        </p:txBody>
      </p:sp>
      <p:sp>
        <p:nvSpPr>
          <p:cNvPr id="4" name="Slide Number Placeholder 3"/>
          <p:cNvSpPr>
            <a:spLocks noGrp="1"/>
          </p:cNvSpPr>
          <p:nvPr>
            <p:ph type="sldNum" sz="quarter" idx="5"/>
          </p:nvPr>
        </p:nvSpPr>
        <p:spPr/>
        <p:txBody>
          <a:bodyPr/>
          <a:lstStyle/>
          <a:p>
            <a:fld id="{87A63D24-A5EF-4C53-87FB-A70247606C2E}" type="slidenum">
              <a:rPr lang="en-AU" smtClean="0"/>
              <a:pPr/>
              <a:t>7</a:t>
            </a:fld>
            <a:endParaRPr lang="en-AU"/>
          </a:p>
        </p:txBody>
      </p:sp>
    </p:spTree>
    <p:extLst>
      <p:ext uri="{BB962C8B-B14F-4D97-AF65-F5344CB8AC3E}">
        <p14:creationId xmlns:p14="http://schemas.microsoft.com/office/powerpoint/2010/main" val="959646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LAST - Some elements of this work are already underway in Australia.  The current Curtin ANROWS project is currently developing and trialing a minimum data set for MBCP programs and the JCU ANROWS project is exploring outcomes as they relate to the work so we are certainly beginning to fill in some of these gaps in Australia.</a:t>
            </a:r>
          </a:p>
        </p:txBody>
      </p:sp>
      <p:sp>
        <p:nvSpPr>
          <p:cNvPr id="4" name="Slide Number Placeholder 3"/>
          <p:cNvSpPr>
            <a:spLocks noGrp="1"/>
          </p:cNvSpPr>
          <p:nvPr>
            <p:ph type="sldNum" sz="quarter" idx="5"/>
          </p:nvPr>
        </p:nvSpPr>
        <p:spPr/>
        <p:txBody>
          <a:bodyPr/>
          <a:lstStyle/>
          <a:p>
            <a:fld id="{87A63D24-A5EF-4C53-87FB-A70247606C2E}" type="slidenum">
              <a:rPr lang="en-AU" smtClean="0"/>
              <a:pPr/>
              <a:t>8</a:t>
            </a:fld>
            <a:endParaRPr lang="en-AU"/>
          </a:p>
        </p:txBody>
      </p:sp>
    </p:spTree>
    <p:extLst>
      <p:ext uri="{BB962C8B-B14F-4D97-AF65-F5344CB8AC3E}">
        <p14:creationId xmlns:p14="http://schemas.microsoft.com/office/powerpoint/2010/main" val="2027686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FIRST - I will leave you read the detail as I talk but essentially there are a range of activities happening across Australia and as you can see many of these activities emphasizes the increasing focus on MBCP quality so this is certainly consistent with the direction of the flail in Australia, </a:t>
            </a:r>
          </a:p>
        </p:txBody>
      </p:sp>
      <p:sp>
        <p:nvSpPr>
          <p:cNvPr id="4" name="Slide Number Placeholder 3"/>
          <p:cNvSpPr>
            <a:spLocks noGrp="1"/>
          </p:cNvSpPr>
          <p:nvPr>
            <p:ph type="sldNum" sz="quarter" idx="5"/>
          </p:nvPr>
        </p:nvSpPr>
        <p:spPr/>
        <p:txBody>
          <a:bodyPr/>
          <a:lstStyle/>
          <a:p>
            <a:fld id="{87A63D24-A5EF-4C53-87FB-A70247606C2E}" type="slidenum">
              <a:rPr lang="en-AU" smtClean="0"/>
              <a:pPr/>
              <a:t>12</a:t>
            </a:fld>
            <a:endParaRPr lang="en-AU"/>
          </a:p>
        </p:txBody>
      </p:sp>
    </p:spTree>
    <p:extLst>
      <p:ext uri="{BB962C8B-B14F-4D97-AF65-F5344CB8AC3E}">
        <p14:creationId xmlns:p14="http://schemas.microsoft.com/office/powerpoint/2010/main" val="113059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lang="en-US" sz="3600" kern="1200">
                <a:solidFill>
                  <a:srgbClr val="00B2BA"/>
                </a:solidFill>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25859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203808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7670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81611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05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1870761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281152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25657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127910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344D7D-D610-4E57-A5B2-C81FCFB085D3}" type="datetimeFigureOut">
              <a:rPr lang="en-AU" smtClean="0"/>
              <a:pPr/>
              <a:t>9/9/18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186180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344D7D-D610-4E57-A5B2-C81FCFB085D3}" type="datetimeFigureOut">
              <a:rPr lang="en-AU" smtClean="0"/>
              <a:pPr/>
              <a:t>9/9/18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106504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344D7D-D610-4E57-A5B2-C81FCFB085D3}" type="datetimeFigureOut">
              <a:rPr lang="en-AU" smtClean="0"/>
              <a:pPr/>
              <a:t>9/9/18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401396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344D7D-D610-4E57-A5B2-C81FCFB085D3}" type="datetimeFigureOut">
              <a:rPr lang="en-AU" smtClean="0"/>
              <a:pPr/>
              <a:t>9/9/18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331843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44D7D-D610-4E57-A5B2-C81FCFB085D3}" type="datetimeFigureOut">
              <a:rPr lang="en-AU" smtClean="0"/>
              <a:pPr/>
              <a:t>9/9/18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400621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344D7D-D610-4E57-A5B2-C81FCFB085D3}" type="datetimeFigureOut">
              <a:rPr lang="en-AU" smtClean="0"/>
              <a:pPr/>
              <a:t>9/9/18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83B7D-F3F4-4F1F-A761-057891AE2F7C}" type="slidenum">
              <a:rPr lang="en-AU" smtClean="0"/>
              <a:pPr/>
              <a:t>‹#›</a:t>
            </a:fld>
            <a:endParaRPr lang="en-AU"/>
          </a:p>
        </p:txBody>
      </p:sp>
    </p:spTree>
    <p:extLst>
      <p:ext uri="{BB962C8B-B14F-4D97-AF65-F5344CB8AC3E}">
        <p14:creationId xmlns:p14="http://schemas.microsoft.com/office/powerpoint/2010/main" val="174282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83B7D-F3F4-4F1F-A761-057891AE2F7C}" type="slidenum">
              <a:rPr lang="en-AU" smtClean="0"/>
              <a:pPr/>
              <a:t>‹#›</a:t>
            </a:fld>
            <a:endParaRPr lang="en-AU"/>
          </a:p>
        </p:txBody>
      </p:sp>
      <p:sp>
        <p:nvSpPr>
          <p:cNvPr id="5" name="Date Placeholder 4"/>
          <p:cNvSpPr>
            <a:spLocks noGrp="1"/>
          </p:cNvSpPr>
          <p:nvPr>
            <p:ph type="dt" sz="half" idx="10"/>
          </p:nvPr>
        </p:nvSpPr>
        <p:spPr/>
        <p:txBody>
          <a:bodyPr/>
          <a:lstStyle/>
          <a:p>
            <a:fld id="{96344D7D-D610-4E57-A5B2-C81FCFB085D3}" type="datetimeFigureOut">
              <a:rPr lang="en-AU" smtClean="0"/>
              <a:pPr/>
              <a:t>9/9/18</a:t>
            </a:fld>
            <a:endParaRPr lang="en-AU"/>
          </a:p>
        </p:txBody>
      </p:sp>
    </p:spTree>
    <p:extLst>
      <p:ext uri="{BB962C8B-B14F-4D97-AF65-F5344CB8AC3E}">
        <p14:creationId xmlns:p14="http://schemas.microsoft.com/office/powerpoint/2010/main" val="215212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344D7D-D610-4E57-A5B2-C81FCFB085D3}" type="datetimeFigureOut">
              <a:rPr lang="en-AU" smtClean="0"/>
              <a:pPr/>
              <a:t>9/9/18</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E83B7D-F3F4-4F1F-A761-057891AE2F7C}" type="slidenum">
              <a:rPr lang="en-AU" smtClean="0"/>
              <a:pPr/>
              <a:t>‹#›</a:t>
            </a:fld>
            <a:endParaRPr lang="en-AU"/>
          </a:p>
        </p:txBody>
      </p:sp>
    </p:spTree>
    <p:extLst>
      <p:ext uri="{BB962C8B-B14F-4D97-AF65-F5344CB8AC3E}">
        <p14:creationId xmlns:p14="http://schemas.microsoft.com/office/powerpoint/2010/main" val="7068036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rgbClr val="00B2BA"/>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2605849"/>
            <a:ext cx="7766936" cy="1646302"/>
          </a:xfrm>
        </p:spPr>
        <p:txBody>
          <a:bodyPr/>
          <a:lstStyle/>
          <a:p>
            <a:pPr algn="ctr"/>
            <a:r>
              <a:rPr lang="en-AU" dirty="0"/>
              <a:t>Developing an Outcomes Framework for Men’s Behaviour Change Programs</a:t>
            </a:r>
          </a:p>
        </p:txBody>
      </p:sp>
      <p:sp>
        <p:nvSpPr>
          <p:cNvPr id="3" name="Subtitle 2"/>
          <p:cNvSpPr>
            <a:spLocks noGrp="1"/>
          </p:cNvSpPr>
          <p:nvPr>
            <p:ph type="subTitle" idx="1"/>
          </p:nvPr>
        </p:nvSpPr>
        <p:spPr>
          <a:xfrm>
            <a:off x="2212532" y="4709351"/>
            <a:ext cx="7766936" cy="1096899"/>
          </a:xfrm>
        </p:spPr>
        <p:txBody>
          <a:bodyPr/>
          <a:lstStyle/>
          <a:p>
            <a:pPr algn="ctr"/>
            <a:r>
              <a:rPr lang="en-AU" dirty="0"/>
              <a:t>Rodney </a:t>
            </a:r>
            <a:r>
              <a:rPr lang="en-AU" dirty="0" err="1"/>
              <a:t>Vlais</a:t>
            </a:r>
            <a:r>
              <a:rPr lang="en-AU" dirty="0"/>
              <a:t> and Damian Green</a:t>
            </a:r>
          </a:p>
        </p:txBody>
      </p:sp>
      <p:pic>
        <p:nvPicPr>
          <p:cNvPr id="6" name="Picture 5">
            <a:extLst>
              <a:ext uri="{FF2B5EF4-FFF2-40B4-BE49-F238E27FC236}">
                <a16:creationId xmlns:a16="http://schemas.microsoft.com/office/drawing/2014/main" id="{83B74993-463E-491B-B588-376D1E1531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5720" y="535674"/>
            <a:ext cx="4480560" cy="1999488"/>
          </a:xfrm>
          <a:prstGeom prst="rect">
            <a:avLst/>
          </a:prstGeom>
        </p:spPr>
      </p:pic>
    </p:spTree>
    <p:extLst>
      <p:ext uri="{BB962C8B-B14F-4D97-AF65-F5344CB8AC3E}">
        <p14:creationId xmlns:p14="http://schemas.microsoft.com/office/powerpoint/2010/main" val="76255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0710"/>
          </a:xfrm>
        </p:spPr>
        <p:txBody>
          <a:bodyPr>
            <a:normAutofit/>
          </a:bodyPr>
          <a:lstStyle/>
          <a:p>
            <a:pPr algn="ctr"/>
            <a:r>
              <a:rPr lang="en-GB" sz="4000" dirty="0"/>
              <a:t>Conversations we need to have</a:t>
            </a:r>
          </a:p>
        </p:txBody>
      </p:sp>
      <p:sp>
        <p:nvSpPr>
          <p:cNvPr id="3" name="Content Placeholder 2"/>
          <p:cNvSpPr>
            <a:spLocks noGrp="1"/>
          </p:cNvSpPr>
          <p:nvPr>
            <p:ph idx="1"/>
          </p:nvPr>
        </p:nvSpPr>
        <p:spPr>
          <a:xfrm>
            <a:off x="677334" y="1665027"/>
            <a:ext cx="8596668" cy="4376335"/>
          </a:xfrm>
        </p:spPr>
        <p:txBody>
          <a:bodyPr>
            <a:noAutofit/>
          </a:bodyPr>
          <a:lstStyle/>
          <a:p>
            <a:pPr lvl="1"/>
            <a:r>
              <a:rPr lang="en-GB" sz="2600" dirty="0"/>
              <a:t>Outcomes that matter for victim-survivors</a:t>
            </a:r>
          </a:p>
          <a:p>
            <a:pPr lvl="1"/>
            <a:r>
              <a:rPr lang="en-GB" sz="2600" dirty="0"/>
              <a:t>Outcomes for children </a:t>
            </a:r>
          </a:p>
          <a:p>
            <a:pPr lvl="1"/>
            <a:r>
              <a:rPr lang="en-GB" sz="2600" dirty="0"/>
              <a:t>Collective responsibility and community-level outcomes</a:t>
            </a:r>
          </a:p>
          <a:p>
            <a:pPr lvl="1"/>
            <a:r>
              <a:rPr lang="en-GB" sz="2600" dirty="0"/>
              <a:t>MBCP conceptualisation and implementation</a:t>
            </a:r>
          </a:p>
          <a:p>
            <a:pPr lvl="1"/>
            <a:r>
              <a:rPr lang="en-GB" sz="2600" dirty="0"/>
              <a:t>Perpetrator journeys towards accountability </a:t>
            </a:r>
          </a:p>
          <a:p>
            <a:pPr lvl="1"/>
            <a:r>
              <a:rPr lang="en-GB" sz="2600" dirty="0"/>
              <a:t>Building an evidence base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824"/>
          </a:xfrm>
        </p:spPr>
        <p:txBody>
          <a:bodyPr>
            <a:normAutofit/>
          </a:bodyPr>
          <a:lstStyle/>
          <a:p>
            <a:pPr algn="ctr"/>
            <a:r>
              <a:rPr lang="en-GB" sz="4000" dirty="0"/>
              <a:t>Australian Outcomes Framework</a:t>
            </a:r>
          </a:p>
        </p:txBody>
      </p:sp>
      <p:sp>
        <p:nvSpPr>
          <p:cNvPr id="3" name="Content Placeholder 2"/>
          <p:cNvSpPr>
            <a:spLocks noGrp="1"/>
          </p:cNvSpPr>
          <p:nvPr>
            <p:ph idx="1"/>
          </p:nvPr>
        </p:nvSpPr>
        <p:spPr>
          <a:xfrm>
            <a:off x="677334" y="1555844"/>
            <a:ext cx="8596668" cy="5090615"/>
          </a:xfrm>
        </p:spPr>
        <p:txBody>
          <a:bodyPr>
            <a:normAutofit lnSpcReduction="10000"/>
          </a:bodyPr>
          <a:lstStyle/>
          <a:p>
            <a:pPr>
              <a:buNone/>
            </a:pPr>
            <a:r>
              <a:rPr lang="en-GB" sz="2800" u="sng" dirty="0"/>
              <a:t>What might it help to drive?</a:t>
            </a:r>
          </a:p>
          <a:p>
            <a:r>
              <a:rPr lang="en-GB" dirty="0"/>
              <a:t>Transparent and realistic expectations for programs</a:t>
            </a:r>
          </a:p>
          <a:p>
            <a:r>
              <a:rPr lang="en-GB" dirty="0"/>
              <a:t>To articulate how MBCPs can contribute to integrated responses and benefit partner agencies.  </a:t>
            </a:r>
          </a:p>
          <a:p>
            <a:r>
              <a:rPr lang="en-GB" dirty="0"/>
              <a:t>Help guide funding processes, targets and agreements</a:t>
            </a:r>
          </a:p>
          <a:p>
            <a:r>
              <a:rPr lang="en-GB" dirty="0"/>
              <a:t>Assist in developing program logics, and monitoring the integrity and fidelity of programs and their implementation</a:t>
            </a:r>
          </a:p>
          <a:p>
            <a:r>
              <a:rPr lang="en-GB" dirty="0"/>
              <a:t>Inform future reviews and updates of state-based minimum standards of practice, promoting consistency in minimum standards between states</a:t>
            </a:r>
          </a:p>
          <a:p>
            <a:r>
              <a:rPr lang="en-GB" dirty="0"/>
              <a:t>Compliance monitoring and accreditation processes </a:t>
            </a:r>
          </a:p>
          <a:p>
            <a:r>
              <a:rPr lang="en-GB" dirty="0"/>
              <a:t>Operational reviews and process evaluations of programs</a:t>
            </a:r>
          </a:p>
          <a:p>
            <a:r>
              <a:rPr lang="en-GB" dirty="0"/>
              <a:t>Impact and outcome evaluations of program effectiveness</a:t>
            </a:r>
          </a:p>
          <a:p>
            <a:r>
              <a:rPr lang="en-GB" dirty="0"/>
              <a:t>Consistency in concepts and measures used in MBCP and perpetrator intervention research.</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7881"/>
          </a:xfrm>
        </p:spPr>
        <p:txBody>
          <a:bodyPr/>
          <a:lstStyle/>
          <a:p>
            <a:pPr algn="ctr"/>
            <a:r>
              <a:rPr lang="en-GB" dirty="0"/>
              <a:t>Recent and current developments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9362594"/>
              </p:ext>
            </p:extLst>
          </p:nvPr>
        </p:nvGraphicFramePr>
        <p:xfrm>
          <a:off x="691510" y="1583567"/>
          <a:ext cx="8596312" cy="481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normAutofit/>
          </a:bodyPr>
          <a:lstStyle/>
          <a:p>
            <a:pPr algn="ctr"/>
            <a:r>
              <a:rPr lang="en-GB" sz="4000" dirty="0"/>
              <a:t>Next Steps...</a:t>
            </a:r>
          </a:p>
        </p:txBody>
      </p:sp>
      <p:sp>
        <p:nvSpPr>
          <p:cNvPr id="3" name="Content Placeholder 2"/>
          <p:cNvSpPr>
            <a:spLocks noGrp="1"/>
          </p:cNvSpPr>
          <p:nvPr>
            <p:ph idx="1"/>
          </p:nvPr>
        </p:nvSpPr>
        <p:spPr>
          <a:xfrm>
            <a:off x="677334" y="1473959"/>
            <a:ext cx="8596668" cy="4567404"/>
          </a:xfrm>
        </p:spPr>
        <p:txBody>
          <a:bodyPr>
            <a:normAutofit/>
          </a:bodyPr>
          <a:lstStyle/>
          <a:p>
            <a:pPr>
              <a:buNone/>
            </a:pPr>
            <a:r>
              <a:rPr lang="en-GB" sz="2000" b="1" dirty="0"/>
              <a:t>Development of a National outcomes framework for the MBCP field in Australia</a:t>
            </a:r>
          </a:p>
          <a:p>
            <a:r>
              <a:rPr lang="en-GB" sz="2000" dirty="0"/>
              <a:t>This should support the ongoing developments in the field across the nation</a:t>
            </a:r>
          </a:p>
          <a:p>
            <a:r>
              <a:rPr lang="en-GB" sz="2000" dirty="0"/>
              <a:t>Should be applicable across the broad range of perpetrator inventions</a:t>
            </a:r>
          </a:p>
          <a:p>
            <a:pPr lvl="1"/>
            <a:r>
              <a:rPr lang="en-GB" sz="1800" dirty="0"/>
              <a:t>The perpetrator intervention field in Australia is seeing an expansion of innovations and pilot initiatives focused on particular cohorts, intervention opportunities and contexts</a:t>
            </a:r>
          </a:p>
          <a:p>
            <a:r>
              <a:rPr lang="en-GB" sz="2000" dirty="0"/>
              <a:t>Indigenous community organisations, should decide whether the framework can be adapted for their work and contexts; whether it could be used with a significant cultural overlay; or whether their own outcomes framework is required.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6937"/>
          </a:xfrm>
        </p:spPr>
        <p:txBody>
          <a:bodyPr/>
          <a:lstStyle/>
          <a:p>
            <a:pPr algn="ctr"/>
            <a:r>
              <a:rPr lang="en-GB" dirty="0"/>
              <a:t>Making a start: A focus on WA</a:t>
            </a:r>
          </a:p>
        </p:txBody>
      </p:sp>
      <p:sp>
        <p:nvSpPr>
          <p:cNvPr id="3" name="Content Placeholder 2"/>
          <p:cNvSpPr>
            <a:spLocks noGrp="1"/>
          </p:cNvSpPr>
          <p:nvPr>
            <p:ph idx="1"/>
          </p:nvPr>
        </p:nvSpPr>
        <p:spPr>
          <a:xfrm>
            <a:off x="677333" y="1269243"/>
            <a:ext cx="8630439" cy="5308978"/>
          </a:xfrm>
        </p:spPr>
        <p:txBody>
          <a:bodyPr>
            <a:noAutofit/>
          </a:bodyPr>
          <a:lstStyle/>
          <a:p>
            <a:r>
              <a:rPr lang="en-GB" dirty="0"/>
              <a:t>Stopping Family Violence, in partnership with the MBCP Provider Network plan to have proposed a small scale, state-based foundational project that will</a:t>
            </a:r>
          </a:p>
          <a:p>
            <a:pPr lvl="1"/>
            <a:r>
              <a:rPr lang="en-GB" sz="1800" dirty="0"/>
              <a:t>Refine the philosophical, theoretical and conceptual issues into a set of questions</a:t>
            </a:r>
          </a:p>
          <a:p>
            <a:pPr lvl="1"/>
            <a:r>
              <a:rPr lang="en-GB" sz="1800" dirty="0"/>
              <a:t>Invite WA’s government and non-government providers of MBCPs and other relevant stakeholders to begin to explore these questions through workshops that will </a:t>
            </a:r>
          </a:p>
          <a:p>
            <a:pPr lvl="2"/>
            <a:r>
              <a:rPr lang="en-GB" sz="1600" dirty="0"/>
              <a:t>a. develop a shared understanding of the issues and emerging evidence,</a:t>
            </a:r>
          </a:p>
          <a:p>
            <a:pPr lvl="2"/>
            <a:r>
              <a:rPr lang="en-GB" sz="1600" dirty="0"/>
              <a:t>b. provide a space for initial discussions and consideration</a:t>
            </a:r>
          </a:p>
          <a:p>
            <a:pPr lvl="2"/>
            <a:r>
              <a:rPr lang="en-GB" sz="1600" dirty="0"/>
              <a:t>c. enable providers to identify initial steps that can move the sector as a whole towards more consistent and conceptually informed decisions concerning outcomes data recording and measurement, defining success and conceptualising outcomes.</a:t>
            </a:r>
          </a:p>
          <a:p>
            <a:pPr lvl="1"/>
            <a:r>
              <a:rPr lang="en-GB" sz="1800" dirty="0"/>
              <a:t>Workshops will take place towards the end of 2018 with follow-up work to occur in early 2019.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6937"/>
          </a:xfrm>
        </p:spPr>
        <p:txBody>
          <a:bodyPr/>
          <a:lstStyle/>
          <a:p>
            <a:pPr algn="ctr"/>
            <a:r>
              <a:rPr lang="en-GB" dirty="0"/>
              <a:t>The next step…</a:t>
            </a:r>
          </a:p>
        </p:txBody>
      </p:sp>
      <p:sp>
        <p:nvSpPr>
          <p:cNvPr id="3" name="Content Placeholder 2"/>
          <p:cNvSpPr>
            <a:spLocks noGrp="1"/>
          </p:cNvSpPr>
          <p:nvPr>
            <p:ph idx="1"/>
          </p:nvPr>
        </p:nvSpPr>
        <p:spPr>
          <a:xfrm>
            <a:off x="677333" y="1269243"/>
            <a:ext cx="8630439" cy="5308978"/>
          </a:xfrm>
        </p:spPr>
        <p:txBody>
          <a:bodyPr>
            <a:noAutofit/>
          </a:bodyPr>
          <a:lstStyle/>
          <a:p>
            <a:r>
              <a:rPr lang="en-GB" sz="2000" dirty="0"/>
              <a:t>The first of these workshops will be held on the 17</a:t>
            </a:r>
            <a:r>
              <a:rPr lang="en-GB" sz="2000" baseline="30000" dirty="0"/>
              <a:t>th</a:t>
            </a:r>
            <a:r>
              <a:rPr lang="en-GB" sz="2000" dirty="0"/>
              <a:t> and 18 October.</a:t>
            </a:r>
          </a:p>
          <a:p>
            <a:pPr lvl="1"/>
            <a:r>
              <a:rPr lang="en-GB" sz="1800" dirty="0"/>
              <a:t>The first workshop on the 17</a:t>
            </a:r>
            <a:r>
              <a:rPr lang="en-GB" sz="1800" baseline="30000" dirty="0"/>
              <a:t>th</a:t>
            </a:r>
            <a:r>
              <a:rPr lang="en-GB" sz="1800" dirty="0"/>
              <a:t> October will be an invitation only event for WA MBCP providers and other key stakeholders to begin to explore the philosophical, theoretical and conceptual issues as they relate to WA context. </a:t>
            </a:r>
            <a:endParaRPr lang="en-GB" sz="1800" i="1" dirty="0"/>
          </a:p>
          <a:p>
            <a:pPr lvl="1"/>
            <a:r>
              <a:rPr lang="en-GB" sz="1800" dirty="0"/>
              <a:t>The second workshop on the 18</a:t>
            </a:r>
            <a:r>
              <a:rPr lang="en-GB" sz="1800" baseline="30000" dirty="0"/>
              <a:t>th</a:t>
            </a:r>
            <a:r>
              <a:rPr lang="en-GB" sz="1800" dirty="0"/>
              <a:t> October will be a broader training event associated with the ANROWS research project </a:t>
            </a:r>
            <a:r>
              <a:rPr lang="en-GB" sz="1800" i="1" dirty="0"/>
              <a:t>Evaluation readiness, program quality and outcomes in MBCP work. </a:t>
            </a:r>
            <a:r>
              <a:rPr lang="en-GB" sz="1800" dirty="0"/>
              <a:t>It will be facilitated by project investigator Rodney </a:t>
            </a:r>
            <a:r>
              <a:rPr lang="en-GB" sz="1800" dirty="0" err="1"/>
              <a:t>Vlais</a:t>
            </a:r>
            <a:r>
              <a:rPr lang="en-GB" sz="1800" dirty="0"/>
              <a:t> with a panel by the chief investigator Andrew Day together with investigators Donna Chung and Damian Green and will share the findings and implications of the research project. </a:t>
            </a:r>
          </a:p>
          <a:p>
            <a:r>
              <a:rPr lang="en-GB" sz="2000" dirty="0"/>
              <a:t>Together it is hoped these two events will begin to draw together the various themes and considerations raised in this discussion paper and provide a starting point for the development of an outcomes framework for Western Australia.  </a:t>
            </a:r>
          </a:p>
        </p:txBody>
      </p:sp>
    </p:spTree>
    <p:extLst>
      <p:ext uri="{BB962C8B-B14F-4D97-AF65-F5344CB8AC3E}">
        <p14:creationId xmlns:p14="http://schemas.microsoft.com/office/powerpoint/2010/main" val="109569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6937"/>
          </a:xfrm>
        </p:spPr>
        <p:txBody>
          <a:bodyPr/>
          <a:lstStyle/>
          <a:p>
            <a:pPr algn="ctr"/>
            <a:r>
              <a:rPr lang="en-GB" dirty="0"/>
              <a:t>Thank you!</a:t>
            </a:r>
          </a:p>
        </p:txBody>
      </p:sp>
      <p:sp>
        <p:nvSpPr>
          <p:cNvPr id="3" name="Content Placeholder 2"/>
          <p:cNvSpPr>
            <a:spLocks noGrp="1"/>
          </p:cNvSpPr>
          <p:nvPr>
            <p:ph idx="1"/>
          </p:nvPr>
        </p:nvSpPr>
        <p:spPr>
          <a:xfrm>
            <a:off x="677333" y="1269243"/>
            <a:ext cx="8630439" cy="5308978"/>
          </a:xfrm>
        </p:spPr>
        <p:txBody>
          <a:bodyPr>
            <a:noAutofit/>
          </a:bodyPr>
          <a:lstStyle/>
          <a:p>
            <a:endParaRPr lang="en-GB" sz="2000" dirty="0"/>
          </a:p>
          <a:p>
            <a:endParaRPr lang="en-GB" sz="2000" dirty="0"/>
          </a:p>
          <a:p>
            <a:r>
              <a:rPr lang="en-GB" sz="2000" dirty="0"/>
              <a:t>We hope this has sparked your curiosity to read the paper itself and we look forward to working with many of you as the work progresses!</a:t>
            </a:r>
          </a:p>
          <a:p>
            <a:endParaRPr lang="en-GB" sz="2000" dirty="0"/>
          </a:p>
          <a:p>
            <a:pPr lvl="1"/>
            <a:r>
              <a:rPr lang="en-AU" dirty="0"/>
              <a:t>“Though outcomes can’t always be controlled, if you work the right way, occasionally keep refreshing your methods and habits, then you can have the odds on your side.” </a:t>
            </a:r>
            <a:br>
              <a:rPr lang="en-AU" sz="1800" dirty="0"/>
            </a:br>
            <a:r>
              <a:rPr lang="en-AU" dirty="0"/>
              <a:t>― </a:t>
            </a:r>
            <a:r>
              <a:rPr lang="en-AU" b="1" dirty="0"/>
              <a:t>Vishal </a:t>
            </a:r>
            <a:r>
              <a:rPr lang="en-AU" b="1" dirty="0" err="1"/>
              <a:t>Ostwal</a:t>
            </a:r>
            <a:endParaRPr lang="en-GB" sz="1800" dirty="0"/>
          </a:p>
        </p:txBody>
      </p:sp>
    </p:spTree>
    <p:extLst>
      <p:ext uri="{BB962C8B-B14F-4D97-AF65-F5344CB8AC3E}">
        <p14:creationId xmlns:p14="http://schemas.microsoft.com/office/powerpoint/2010/main" val="259303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82472"/>
          </a:xfrm>
        </p:spPr>
        <p:txBody>
          <a:bodyPr/>
          <a:lstStyle/>
          <a:p>
            <a:pPr algn="ctr"/>
            <a:r>
              <a:rPr lang="en-AU" sz="4000" dirty="0"/>
              <a:t>Introduction</a:t>
            </a:r>
            <a:endParaRPr lang="en-AU" dirty="0"/>
          </a:p>
        </p:txBody>
      </p:sp>
      <p:sp>
        <p:nvSpPr>
          <p:cNvPr id="5" name="Content Placeholder 4"/>
          <p:cNvSpPr>
            <a:spLocks noGrp="1"/>
          </p:cNvSpPr>
          <p:nvPr>
            <p:ph idx="1"/>
          </p:nvPr>
        </p:nvSpPr>
        <p:spPr/>
        <p:txBody>
          <a:bodyPr>
            <a:normAutofit/>
          </a:bodyPr>
          <a:lstStyle/>
          <a:p>
            <a:pPr>
              <a:buNone/>
            </a:pPr>
            <a:r>
              <a:rPr lang="en-GB" sz="2800" dirty="0"/>
              <a:t>This discussion paper outlines</a:t>
            </a:r>
          </a:p>
          <a:p>
            <a:pPr lvl="1"/>
            <a:r>
              <a:rPr lang="en-GB" sz="2400" dirty="0"/>
              <a:t>The current situation in outcomes for MBCP’s</a:t>
            </a:r>
          </a:p>
          <a:p>
            <a:pPr lvl="1"/>
            <a:r>
              <a:rPr lang="en-GB" sz="2400" dirty="0"/>
              <a:t>Existing work relevant to outcomes framework development</a:t>
            </a:r>
          </a:p>
          <a:p>
            <a:pPr lvl="1"/>
            <a:r>
              <a:rPr lang="en-GB" sz="2400" dirty="0"/>
              <a:t>An outcomes framework in the Australian context</a:t>
            </a:r>
          </a:p>
          <a:p>
            <a:pPr lvl="1"/>
            <a:r>
              <a:rPr lang="en-GB" sz="2400" dirty="0"/>
              <a:t>Conversations we need to have </a:t>
            </a:r>
          </a:p>
          <a:p>
            <a:pPr lvl="1"/>
            <a:r>
              <a:rPr lang="en-GB" sz="2400" dirty="0"/>
              <a:t>Next Steps</a:t>
            </a:r>
            <a:endParaRPr lang="en-AU" sz="2400" dirty="0"/>
          </a:p>
        </p:txBody>
      </p:sp>
    </p:spTree>
    <p:extLst>
      <p:ext uri="{BB962C8B-B14F-4D97-AF65-F5344CB8AC3E}">
        <p14:creationId xmlns:p14="http://schemas.microsoft.com/office/powerpoint/2010/main" val="17175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Outcomes in MBCP work: The current situation</a:t>
            </a:r>
            <a:endParaRPr lang="en-AU" sz="4000" dirty="0"/>
          </a:p>
        </p:txBody>
      </p:sp>
      <p:sp>
        <p:nvSpPr>
          <p:cNvPr id="3" name="Content Placeholder 2"/>
          <p:cNvSpPr>
            <a:spLocks noGrp="1"/>
          </p:cNvSpPr>
          <p:nvPr>
            <p:ph idx="1"/>
          </p:nvPr>
        </p:nvSpPr>
        <p:spPr/>
        <p:txBody>
          <a:bodyPr>
            <a:normAutofit lnSpcReduction="10000"/>
          </a:bodyPr>
          <a:lstStyle/>
          <a:p>
            <a:r>
              <a:rPr lang="en-AU" sz="2400" dirty="0"/>
              <a:t>Increasing in focus in Australia for two reasons – </a:t>
            </a:r>
          </a:p>
          <a:p>
            <a:pPr lvl="1"/>
            <a:r>
              <a:rPr lang="en-AU" sz="2000" dirty="0"/>
              <a:t>To find out ‘what works’</a:t>
            </a:r>
          </a:p>
          <a:p>
            <a:pPr lvl="1"/>
            <a:r>
              <a:rPr lang="en-AU" sz="2000" dirty="0"/>
              <a:t>To measure the impacts of funding</a:t>
            </a:r>
          </a:p>
          <a:p>
            <a:r>
              <a:rPr lang="en-AU" sz="2400" dirty="0"/>
              <a:t>Shift from outputs as indicators of success towards outcome measurement</a:t>
            </a:r>
          </a:p>
          <a:p>
            <a:r>
              <a:rPr lang="en-GB" sz="2400" dirty="0"/>
              <a:t>Outcomes remain a largely contentious and poorly understood construct</a:t>
            </a:r>
          </a:p>
          <a:p>
            <a:r>
              <a:rPr lang="en-GB" sz="2400" dirty="0"/>
              <a:t>Lack of consensus on what counts as ‘success’ in MBCP work</a:t>
            </a:r>
            <a:endParaRPr lang="en-AU" sz="2400" dirty="0"/>
          </a:p>
          <a:p>
            <a:endParaRPr lang="en-AU" dirty="0"/>
          </a:p>
          <a:p>
            <a:pPr>
              <a:buNone/>
            </a:pPr>
            <a:endParaRPr lang="en-AU" dirty="0"/>
          </a:p>
        </p:txBody>
      </p:sp>
    </p:spTree>
    <p:extLst>
      <p:ext uri="{BB962C8B-B14F-4D97-AF65-F5344CB8AC3E}">
        <p14:creationId xmlns:p14="http://schemas.microsoft.com/office/powerpoint/2010/main" val="282784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normAutofit/>
          </a:bodyPr>
          <a:lstStyle/>
          <a:p>
            <a:pPr algn="ctr"/>
            <a:r>
              <a:rPr lang="en-GB" sz="4000" dirty="0"/>
              <a:t>Issues in Outcomes</a:t>
            </a:r>
          </a:p>
        </p:txBody>
      </p:sp>
      <p:sp>
        <p:nvSpPr>
          <p:cNvPr id="3" name="Content Placeholder 2"/>
          <p:cNvSpPr>
            <a:spLocks noGrp="1"/>
          </p:cNvSpPr>
          <p:nvPr>
            <p:ph idx="1"/>
          </p:nvPr>
        </p:nvSpPr>
        <p:spPr>
          <a:xfrm>
            <a:off x="677334" y="1654630"/>
            <a:ext cx="8596668" cy="4833256"/>
          </a:xfrm>
        </p:spPr>
        <p:txBody>
          <a:bodyPr>
            <a:noAutofit/>
          </a:bodyPr>
          <a:lstStyle/>
          <a:p>
            <a:r>
              <a:rPr lang="en-GB" sz="2800" dirty="0"/>
              <a:t>Lack of clarity regarding ‘perpetrator accountability’</a:t>
            </a:r>
          </a:p>
          <a:p>
            <a:r>
              <a:rPr lang="en-GB" sz="2800" dirty="0"/>
              <a:t>Impossible Expectations</a:t>
            </a:r>
          </a:p>
          <a:p>
            <a:r>
              <a:rPr lang="en-GB" sz="2800" dirty="0"/>
              <a:t>Lack of program logics and evaluation plans</a:t>
            </a:r>
          </a:p>
          <a:p>
            <a:r>
              <a:rPr lang="en-GB" sz="2800" dirty="0"/>
              <a:t>Limitations of program evaluations</a:t>
            </a:r>
          </a:p>
          <a:p>
            <a:r>
              <a:rPr lang="en-GB" sz="2800" dirty="0"/>
              <a:t>Recidivism as the fall-back outcome measure</a:t>
            </a:r>
          </a:p>
          <a:p>
            <a:r>
              <a:rPr lang="en-GB" sz="2800" dirty="0"/>
              <a:t>Program completion as the fall-back output measure</a:t>
            </a:r>
          </a:p>
          <a:p>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Future considerations for perpetrator programs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7975000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Existing work relevant to outcomes framework development</a:t>
            </a:r>
          </a:p>
        </p:txBody>
      </p:sp>
      <p:sp>
        <p:nvSpPr>
          <p:cNvPr id="3" name="Content Placeholder 2"/>
          <p:cNvSpPr>
            <a:spLocks noGrp="1"/>
          </p:cNvSpPr>
          <p:nvPr>
            <p:ph idx="1"/>
          </p:nvPr>
        </p:nvSpPr>
        <p:spPr>
          <a:xfrm>
            <a:off x="677334" y="1973943"/>
            <a:ext cx="8596668" cy="4688114"/>
          </a:xfrm>
        </p:spPr>
        <p:txBody>
          <a:bodyPr>
            <a:noAutofit/>
          </a:bodyPr>
          <a:lstStyle/>
          <a:p>
            <a:r>
              <a:rPr lang="en-GB" sz="2200" dirty="0"/>
              <a:t>Australia – National Outcome Standards for Perpetrator Interventions</a:t>
            </a:r>
          </a:p>
          <a:p>
            <a:r>
              <a:rPr lang="en-GB" sz="2200" dirty="0"/>
              <a:t>New South Wales – program logic and evaluation consistency</a:t>
            </a:r>
          </a:p>
          <a:p>
            <a:r>
              <a:rPr lang="en-GB" sz="2200" dirty="0"/>
              <a:t>Victoria – principles of interventions and systems </a:t>
            </a:r>
          </a:p>
          <a:p>
            <a:r>
              <a:rPr lang="en-GB" sz="2200" dirty="0"/>
              <a:t>Victoria – Family Violence Outcomes Framework</a:t>
            </a:r>
          </a:p>
          <a:p>
            <a:r>
              <a:rPr lang="en-GB" sz="2200" dirty="0"/>
              <a:t>Scotland – outcomes framework for children</a:t>
            </a:r>
          </a:p>
          <a:p>
            <a:r>
              <a:rPr lang="en-GB" sz="2200" dirty="0"/>
              <a:t>Project </a:t>
            </a:r>
            <a:r>
              <a:rPr lang="en-GB" sz="2200" dirty="0" err="1"/>
              <a:t>Mirabal</a:t>
            </a:r>
            <a:endParaRPr lang="en-GB" sz="2200" dirty="0"/>
          </a:p>
          <a:p>
            <a:r>
              <a:rPr lang="en-GB" sz="2200" b="1" dirty="0"/>
              <a:t>England and Wales – Respect Outcomes Framework</a:t>
            </a:r>
          </a:p>
          <a:p>
            <a:pPr lvl="1"/>
            <a:r>
              <a:rPr lang="en-GB" sz="2200" dirty="0"/>
              <a:t>first outcomes framework focusing specifically on perpetrator intervention programs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Social Return on Investment and systems-level outcomes</a:t>
            </a:r>
          </a:p>
        </p:txBody>
      </p:sp>
      <p:sp>
        <p:nvSpPr>
          <p:cNvPr id="3" name="Content Placeholder 2"/>
          <p:cNvSpPr>
            <a:spLocks noGrp="1"/>
          </p:cNvSpPr>
          <p:nvPr>
            <p:ph idx="1"/>
          </p:nvPr>
        </p:nvSpPr>
        <p:spPr>
          <a:xfrm>
            <a:off x="677333" y="2160589"/>
            <a:ext cx="8766917" cy="4472223"/>
          </a:xfrm>
        </p:spPr>
        <p:txBody>
          <a:bodyPr>
            <a:noAutofit/>
          </a:bodyPr>
          <a:lstStyle/>
          <a:p>
            <a:r>
              <a:rPr lang="en-GB" sz="2000" dirty="0"/>
              <a:t>SORI focuses on how a MBCP contributes towards the work of partner agencies e.g. Cost saving by decreasing – </a:t>
            </a:r>
          </a:p>
          <a:p>
            <a:pPr lvl="1"/>
            <a:r>
              <a:rPr lang="en-GB" sz="1800" dirty="0"/>
              <a:t>police call-outs to FDV incidents </a:t>
            </a:r>
          </a:p>
          <a:p>
            <a:pPr lvl="1"/>
            <a:r>
              <a:rPr lang="en-GB" sz="1800" dirty="0"/>
              <a:t>periods of incarceration </a:t>
            </a:r>
          </a:p>
          <a:p>
            <a:pPr lvl="1"/>
            <a:r>
              <a:rPr lang="en-GB" sz="1800" dirty="0"/>
              <a:t>out-of-home-care responses to children </a:t>
            </a:r>
          </a:p>
          <a:p>
            <a:pPr lvl="1"/>
            <a:r>
              <a:rPr lang="en-GB" sz="1800" dirty="0"/>
              <a:t>emergency department and other hospital responses to victim-survivor injuries</a:t>
            </a:r>
          </a:p>
          <a:p>
            <a:r>
              <a:rPr lang="en-GB" sz="2000" dirty="0"/>
              <a:t>These studies outline the broader systems-level objectives that MBCPs work towards as part of contributing to a coordinated response.</a:t>
            </a:r>
          </a:p>
          <a:p>
            <a:r>
              <a:rPr lang="en-GB" sz="2000" dirty="0"/>
              <a:t>Systems level outcomes are increasingly being considered in MBCP program logic models and as such, are relevant inclusions in a national outcomes framework.</a:t>
            </a:r>
          </a:p>
        </p:txBody>
      </p:sp>
    </p:spTree>
    <p:extLst>
      <p:ext uri="{BB962C8B-B14F-4D97-AF65-F5344CB8AC3E}">
        <p14:creationId xmlns:p14="http://schemas.microsoft.com/office/powerpoint/2010/main" val="99701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4754"/>
            <a:ext cx="8596668" cy="1099204"/>
          </a:xfrm>
        </p:spPr>
        <p:txBody>
          <a:bodyPr>
            <a:normAutofit fontScale="90000"/>
          </a:bodyPr>
          <a:lstStyle/>
          <a:p>
            <a:pPr algn="ctr"/>
            <a:r>
              <a:rPr lang="en-GB" sz="4000" dirty="0"/>
              <a:t>An outcomes framework in the Australian context</a:t>
            </a:r>
          </a:p>
        </p:txBody>
      </p:sp>
      <p:sp>
        <p:nvSpPr>
          <p:cNvPr id="3" name="Content Placeholder 2"/>
          <p:cNvSpPr>
            <a:spLocks noGrp="1"/>
          </p:cNvSpPr>
          <p:nvPr>
            <p:ph idx="1"/>
          </p:nvPr>
        </p:nvSpPr>
        <p:spPr>
          <a:xfrm>
            <a:off x="677333" y="1610436"/>
            <a:ext cx="9517545" cy="4995079"/>
          </a:xfrm>
        </p:spPr>
        <p:txBody>
          <a:bodyPr>
            <a:normAutofit/>
          </a:bodyPr>
          <a:lstStyle/>
          <a:p>
            <a:pPr>
              <a:buNone/>
            </a:pPr>
            <a:r>
              <a:rPr lang="en-GB" sz="2800" u="sng" dirty="0"/>
              <a:t>How might it be structured?</a:t>
            </a:r>
          </a:p>
          <a:p>
            <a:r>
              <a:rPr lang="en-GB" sz="2000" dirty="0"/>
              <a:t>Focus on community based outcomes</a:t>
            </a:r>
          </a:p>
          <a:p>
            <a:r>
              <a:rPr lang="en-GB" sz="2000" dirty="0"/>
              <a:t>High-level outcome statements supported by contextual information</a:t>
            </a:r>
          </a:p>
          <a:p>
            <a:r>
              <a:rPr lang="en-GB" sz="2000" dirty="0"/>
              <a:t>Specific statements for each high level outcome with explanatory information</a:t>
            </a:r>
          </a:p>
          <a:p>
            <a:r>
              <a:rPr lang="en-GB" sz="2000" dirty="0"/>
              <a:t>Examples of evidence indicators</a:t>
            </a:r>
          </a:p>
          <a:p>
            <a:r>
              <a:rPr lang="en-GB" sz="2000" dirty="0"/>
              <a:t>Examples of outcome measures and tools relevant to collecting data towards evidence indicators</a:t>
            </a:r>
          </a:p>
          <a:p>
            <a:r>
              <a:rPr lang="en-GB" sz="2000" dirty="0"/>
              <a:t>Other data sources/evidence indicators or important notes to assist with interpretation</a:t>
            </a:r>
          </a:p>
          <a:p>
            <a:r>
              <a:rPr lang="en-GB" sz="2000" dirty="0"/>
              <a:t>Two supplementary sections to assist evaluation</a:t>
            </a:r>
          </a:p>
          <a:p>
            <a:pPr lvl="1"/>
            <a:r>
              <a:rPr lang="en-GB" sz="1800" dirty="0"/>
              <a:t>Section 1 - data used for process</a:t>
            </a:r>
          </a:p>
          <a:p>
            <a:pPr lvl="1"/>
            <a:r>
              <a:rPr lang="en-GB" sz="1800" dirty="0"/>
              <a:t>Section 2 – Exploration of impact indicators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358"/>
          </a:xfrm>
        </p:spPr>
        <p:txBody>
          <a:bodyPr>
            <a:normAutofit/>
          </a:bodyPr>
          <a:lstStyle/>
          <a:p>
            <a:pPr algn="ctr"/>
            <a:r>
              <a:rPr lang="en-GB" sz="4000" dirty="0"/>
              <a:t>Australian Outcomes Framework</a:t>
            </a:r>
          </a:p>
        </p:txBody>
      </p:sp>
      <p:sp>
        <p:nvSpPr>
          <p:cNvPr id="3" name="Content Placeholder 2"/>
          <p:cNvSpPr>
            <a:spLocks noGrp="1"/>
          </p:cNvSpPr>
          <p:nvPr>
            <p:ph idx="1"/>
          </p:nvPr>
        </p:nvSpPr>
        <p:spPr>
          <a:xfrm>
            <a:off x="650038" y="1628326"/>
            <a:ext cx="8596668" cy="4704235"/>
          </a:xfrm>
        </p:spPr>
        <p:txBody>
          <a:bodyPr>
            <a:normAutofit lnSpcReduction="10000"/>
          </a:bodyPr>
          <a:lstStyle/>
          <a:p>
            <a:r>
              <a:rPr lang="en-GB" sz="3000" u="sng" dirty="0"/>
              <a:t>How might it be developed?</a:t>
            </a:r>
          </a:p>
          <a:p>
            <a:r>
              <a:rPr lang="en-GB" sz="2400" dirty="0"/>
              <a:t>Broad-based and deep consultative processes required to address a range of relevant conceptual issues and questions.</a:t>
            </a:r>
          </a:p>
          <a:p>
            <a:r>
              <a:rPr lang="en-GB" sz="2400" dirty="0"/>
              <a:t>National, State and across State discussions facilitated by State and Territory based MBCP peak bodies and networks.</a:t>
            </a:r>
          </a:p>
          <a:p>
            <a:r>
              <a:rPr lang="en-GB" sz="2400" dirty="0"/>
              <a:t>Qualitative methodologies seeking input from victims, children, perpetrators, providers and funders on their understanding of ‘success’</a:t>
            </a:r>
          </a:p>
          <a:p>
            <a:r>
              <a:rPr lang="en-GB" sz="2400" dirty="0"/>
              <a:t>Consideration of cultural appropriateness and needs of ATSI communities</a:t>
            </a:r>
          </a:p>
        </p:txBody>
      </p:sp>
    </p:spTree>
  </p:cSld>
  <p:clrMapOvr>
    <a:masterClrMapping/>
  </p:clrMapOvr>
</p:sld>
</file>

<file path=ppt/theme/theme1.xml><?xml version="1.0" encoding="utf-8"?>
<a:theme xmlns:a="http://schemas.openxmlformats.org/drawingml/2006/main" name="Facet">
  <a:themeElements>
    <a:clrScheme name="SFV">
      <a:dk1>
        <a:sysClr val="windowText" lastClr="000000"/>
      </a:dk1>
      <a:lt1>
        <a:sysClr val="window" lastClr="FFFFFF"/>
      </a:lt1>
      <a:dk2>
        <a:srgbClr val="2C3C43"/>
      </a:dk2>
      <a:lt2>
        <a:srgbClr val="EBEBEB"/>
      </a:lt2>
      <a:accent1>
        <a:srgbClr val="00D3DE"/>
      </a:accent1>
      <a:accent2>
        <a:srgbClr val="00B2BA"/>
      </a:accent2>
      <a:accent3>
        <a:srgbClr val="42D0A2"/>
      </a:accent3>
      <a:accent4>
        <a:srgbClr val="71A230"/>
      </a:accent4>
      <a:accent5>
        <a:srgbClr val="8DC63F"/>
      </a:accent5>
      <a:accent6>
        <a:srgbClr val="96D141"/>
      </a:accent6>
      <a:hlink>
        <a:srgbClr val="79F9FF"/>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2192</TotalTime>
  <Words>1901</Words>
  <Application>Microsoft Macintosh PowerPoint</Application>
  <PresentationFormat>Widescreen</PresentationFormat>
  <Paragraphs>151</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Developing an Outcomes Framework for Men’s Behaviour Change Programs</vt:lpstr>
      <vt:lpstr>Introduction</vt:lpstr>
      <vt:lpstr>Outcomes in MBCP work: The current situation</vt:lpstr>
      <vt:lpstr>Issues in Outcomes</vt:lpstr>
      <vt:lpstr>Future considerations for perpetrator programs</vt:lpstr>
      <vt:lpstr>Existing work relevant to outcomes framework development</vt:lpstr>
      <vt:lpstr>Social Return on Investment and systems-level outcomes</vt:lpstr>
      <vt:lpstr>An outcomes framework in the Australian context</vt:lpstr>
      <vt:lpstr>Australian Outcomes Framework</vt:lpstr>
      <vt:lpstr>Conversations we need to have</vt:lpstr>
      <vt:lpstr>Australian Outcomes Framework</vt:lpstr>
      <vt:lpstr>Recent and current developments</vt:lpstr>
      <vt:lpstr>Next Steps...</vt:lpstr>
      <vt:lpstr>Making a start: A focus on WA</vt:lpstr>
      <vt:lpstr>The next step…</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Stopping Family Violence Update</dc:title>
  <dc:creator>Aimee O'Hare</dc:creator>
  <cp:lastModifiedBy>Microsoft Office User</cp:lastModifiedBy>
  <cp:revision>126</cp:revision>
  <cp:lastPrinted>2018-09-09T12:54:59Z</cp:lastPrinted>
  <dcterms:created xsi:type="dcterms:W3CDTF">2017-03-21T02:28:21Z</dcterms:created>
  <dcterms:modified xsi:type="dcterms:W3CDTF">2018-09-09T13:52:16Z</dcterms:modified>
</cp:coreProperties>
</file>