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72" r:id="rId2"/>
    <p:sldId id="279" r:id="rId3"/>
    <p:sldId id="280" r:id="rId4"/>
    <p:sldId id="273" r:id="rId5"/>
    <p:sldId id="285" r:id="rId6"/>
    <p:sldId id="274" r:id="rId7"/>
    <p:sldId id="282" r:id="rId8"/>
    <p:sldId id="275" r:id="rId9"/>
    <p:sldId id="284" r:id="rId10"/>
    <p:sldId id="281" r:id="rId11"/>
    <p:sldId id="276" r:id="rId12"/>
    <p:sldId id="278" r:id="rId13"/>
    <p:sldId id="286" r:id="rId1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63AADD"/>
    <a:srgbClr val="242365"/>
    <a:srgbClr val="F3AB54"/>
    <a:srgbClr val="A8CF3A"/>
    <a:srgbClr val="189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4" autoAdjust="0"/>
    <p:restoredTop sz="94660"/>
  </p:normalViewPr>
  <p:slideViewPr>
    <p:cSldViewPr snapToGrid="0">
      <p:cViewPr varScale="1">
        <p:scale>
          <a:sx n="65" d="100"/>
          <a:sy n="65" d="100"/>
        </p:scale>
        <p:origin x="800" y="1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1BD4573-58E7-4156-A133-2731F5F8D1A6}" type="datetimeFigureOut">
              <a:rPr lang="en-US" smtClean="0"/>
              <a:t>9/9/18</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Mary and Nina</a:t>
            </a:r>
          </a:p>
        </p:txBody>
      </p:sp>
      <p:sp>
        <p:nvSpPr>
          <p:cNvPr id="4" name="Slide Number Placeholder 3"/>
          <p:cNvSpPr>
            <a:spLocks noGrp="1"/>
          </p:cNvSpPr>
          <p:nvPr>
            <p:ph type="sldNum" sz="quarter" idx="10"/>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379807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Joslyn to name them and if questions for each person to answer</a:t>
            </a:r>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420031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Joslyn to name them and if questions for each person to answer</a:t>
            </a:r>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96250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Joslyn</a:t>
            </a:r>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1424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Joslyn</a:t>
            </a:r>
          </a:p>
        </p:txBody>
      </p:sp>
      <p:sp>
        <p:nvSpPr>
          <p:cNvPr id="4" name="Slide Number Placeholder 3"/>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88849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Lennon to present</a:t>
            </a:r>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4192532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Lennon to present</a:t>
            </a:r>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265362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Tucker</a:t>
            </a:r>
          </a:p>
        </p:txBody>
      </p:sp>
      <p:sp>
        <p:nvSpPr>
          <p:cNvPr id="4" name="Slide Number Placeholder 3"/>
          <p:cNvSpPr>
            <a:spLocks noGrp="1"/>
          </p:cNvSpPr>
          <p:nvPr>
            <p:ph type="sldNum" sz="quarter" idx="10"/>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26159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Tucker</a:t>
            </a:r>
          </a:p>
        </p:txBody>
      </p:sp>
      <p:sp>
        <p:nvSpPr>
          <p:cNvPr id="4" name="Slide Number Placeholder 3"/>
          <p:cNvSpPr>
            <a:spLocks noGrp="1"/>
          </p:cNvSpPr>
          <p:nvPr>
            <p:ph type="sldNum" sz="quarter" idx="10"/>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59085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Mary and Nina</a:t>
            </a:r>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2304505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Mary and Nina</a:t>
            </a:r>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3917497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cxnSp>
        <p:nvCxnSpPr>
          <p:cNvPr id="4" name="Straight Connector 3">
            <a:extLst>
              <a:ext uri="{FF2B5EF4-FFF2-40B4-BE49-F238E27FC236}">
                <a16:creationId xmlns:a16="http://schemas.microsoft.com/office/drawing/2014/main" id="{232051B1-A774-4D3F-AE3B-41D7CBBDD325}"/>
              </a:ext>
            </a:extLst>
          </p:cNvPr>
          <p:cNvCxnSpPr>
            <a:cxnSpLocks/>
          </p:cNvCxnSpPr>
          <p:nvPr userDrawn="1"/>
        </p:nvCxnSpPr>
        <p:spPr>
          <a:xfrm>
            <a:off x="-68366" y="5937956"/>
            <a:ext cx="12260366" cy="0"/>
          </a:xfrm>
          <a:prstGeom prst="line">
            <a:avLst/>
          </a:prstGeom>
          <a:ln w="38100">
            <a:solidFill>
              <a:srgbClr val="63AAD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69915A-F11B-4395-A4A9-F019CBE983F8}"/>
              </a:ext>
            </a:extLst>
          </p:cNvPr>
          <p:cNvCxnSpPr>
            <a:cxnSpLocks/>
          </p:cNvCxnSpPr>
          <p:nvPr userDrawn="1"/>
        </p:nvCxnSpPr>
        <p:spPr>
          <a:xfrm>
            <a:off x="-68366" y="5987806"/>
            <a:ext cx="12260366" cy="0"/>
          </a:xfrm>
          <a:prstGeom prst="line">
            <a:avLst/>
          </a:prstGeom>
          <a:ln w="38100">
            <a:solidFill>
              <a:srgbClr val="A8CF3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B89746-73A1-4945-AF41-86414C1515F0}"/>
              </a:ext>
            </a:extLst>
          </p:cNvPr>
          <p:cNvCxnSpPr>
            <a:cxnSpLocks/>
          </p:cNvCxnSpPr>
          <p:nvPr userDrawn="1"/>
        </p:nvCxnSpPr>
        <p:spPr>
          <a:xfrm>
            <a:off x="-68366" y="6039080"/>
            <a:ext cx="12260366" cy="0"/>
          </a:xfrm>
          <a:prstGeom prst="line">
            <a:avLst/>
          </a:prstGeom>
          <a:ln w="38100">
            <a:solidFill>
              <a:srgbClr val="F3AB54"/>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7E49C30-7649-4D83-BAD7-1A54744A22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5348" y="6100330"/>
            <a:ext cx="981544" cy="653198"/>
          </a:xfrm>
          <a:prstGeom prst="rect">
            <a:avLst/>
          </a:prstGeom>
        </p:spPr>
      </p:pic>
      <p:pic>
        <p:nvPicPr>
          <p:cNvPr id="26" name="Picture 25" descr="A picture containing object&#10;&#10;Description generated with high confidence">
            <a:extLst>
              <a:ext uri="{FF2B5EF4-FFF2-40B4-BE49-F238E27FC236}">
                <a16:creationId xmlns:a16="http://schemas.microsoft.com/office/drawing/2014/main" id="{6578042D-1DF4-4E03-BFDD-13C2818D0B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5632" y="6153032"/>
            <a:ext cx="1781264" cy="443513"/>
          </a:xfrm>
          <a:prstGeom prst="rect">
            <a:avLst/>
          </a:prstGeom>
        </p:spPr>
      </p:pic>
      <p:pic>
        <p:nvPicPr>
          <p:cNvPr id="29" name="Picture 28">
            <a:extLst>
              <a:ext uri="{FF2B5EF4-FFF2-40B4-BE49-F238E27FC236}">
                <a16:creationId xmlns:a16="http://schemas.microsoft.com/office/drawing/2014/main" id="{8D1EC874-842F-4C80-BD85-EFF9E25F429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82" b="22401"/>
          <a:stretch/>
        </p:blipFill>
        <p:spPr>
          <a:xfrm>
            <a:off x="8013160" y="6151488"/>
            <a:ext cx="1781263" cy="588964"/>
          </a:xfrm>
          <a:prstGeom prst="rect">
            <a:avLst/>
          </a:prstGeom>
        </p:spPr>
      </p:pic>
      <p:pic>
        <p:nvPicPr>
          <p:cNvPr id="32" name="Picture 31">
            <a:extLst>
              <a:ext uri="{FF2B5EF4-FFF2-40B4-BE49-F238E27FC236}">
                <a16:creationId xmlns:a16="http://schemas.microsoft.com/office/drawing/2014/main" id="{F9285A6D-EAA4-4331-8CD0-1237B22D1C9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6128" b="18479"/>
          <a:stretch/>
        </p:blipFill>
        <p:spPr>
          <a:xfrm>
            <a:off x="10080687" y="6112434"/>
            <a:ext cx="1798067" cy="524708"/>
          </a:xfrm>
          <a:prstGeom prst="rect">
            <a:avLst/>
          </a:prstGeom>
        </p:spPr>
      </p:pic>
      <p:pic>
        <p:nvPicPr>
          <p:cNvPr id="3" name="Picture 2" descr="A picture containing clipart&#10;&#10;Description generated with very high confidence">
            <a:extLst>
              <a:ext uri="{FF2B5EF4-FFF2-40B4-BE49-F238E27FC236}">
                <a16:creationId xmlns:a16="http://schemas.microsoft.com/office/drawing/2014/main" id="{1DC2C44B-78C9-4CE7-9FA9-81A3C51CE0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52394" y="6295395"/>
            <a:ext cx="2129180" cy="301150"/>
          </a:xfrm>
          <a:prstGeom prst="rect">
            <a:avLst/>
          </a:prstGeom>
        </p:spPr>
      </p:pic>
      <p:pic>
        <p:nvPicPr>
          <p:cNvPr id="8" name="Picture 7">
            <a:extLst>
              <a:ext uri="{FF2B5EF4-FFF2-40B4-BE49-F238E27FC236}">
                <a16:creationId xmlns:a16="http://schemas.microsoft.com/office/drawing/2014/main" id="{868DFA3A-678E-4BFE-A0DF-E5E88260B4C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1779" y="6153032"/>
            <a:ext cx="1798067" cy="514118"/>
          </a:xfrm>
          <a:prstGeom prst="rect">
            <a:avLst/>
          </a:prstGeom>
        </p:spPr>
      </p:pic>
    </p:spTree>
    <p:extLst>
      <p:ext uri="{BB962C8B-B14F-4D97-AF65-F5344CB8AC3E}">
        <p14:creationId xmlns:p14="http://schemas.microsoft.com/office/powerpoint/2010/main" val="2980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9/9/18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9/9/18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9/9/18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9/9/18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9/9/18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9/9/18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D55660E0-FA77-4473-A859-74127B089143}" type="datetime1">
              <a:rPr lang="en-US" smtClean="0"/>
              <a:t>9/9/18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9/9/18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9/9/18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rgbClr val="63AADD"/>
                </a:solidFill>
              </a:defRPr>
            </a:lvl1pPr>
          </a:lstStyle>
          <a:p>
            <a:r>
              <a:rPr kumimoji="0" lang="en-US"/>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9/9/18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pic>
        <p:nvPicPr>
          <p:cNvPr id="13" name="Picture 12">
            <a:extLst>
              <a:ext uri="{FF2B5EF4-FFF2-40B4-BE49-F238E27FC236}">
                <a16:creationId xmlns:a16="http://schemas.microsoft.com/office/drawing/2014/main" id="{B3F78204-32AF-47DF-8DD1-466EAECE21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4851"/>
            <a:ext cx="12192000" cy="1143000"/>
          </a:xfrm>
          <a:prstGeom prst="rect">
            <a:avLst/>
          </a:prstGeom>
        </p:spPr>
      </p:pic>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9/9/18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pic>
        <p:nvPicPr>
          <p:cNvPr id="3" name="Picture 2">
            <a:extLst>
              <a:ext uri="{FF2B5EF4-FFF2-40B4-BE49-F238E27FC236}">
                <a16:creationId xmlns:a16="http://schemas.microsoft.com/office/drawing/2014/main" id="{D679F3B6-D735-4E99-8678-3922FE7D23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06375"/>
            <a:ext cx="12192000" cy="1143000"/>
          </a:xfrm>
          <a:prstGeom prst="rect">
            <a:avLst/>
          </a:prstGeom>
        </p:spPr>
      </p:pic>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rgbClr val="63AADD"/>
          </a:solidFill>
          <a:effectLst/>
          <a:latin typeface="+mj-lt"/>
          <a:ea typeface="+mj-ea"/>
          <a:cs typeface="+mj-cs"/>
        </a:defRPr>
      </a:lvl1pPr>
    </p:titleStyle>
    <p:bodyStyle>
      <a:lvl1pPr marL="274320" indent="-274320" algn="l" rtl="0" eaLnBrk="1" latinLnBrk="0" hangingPunct="1">
        <a:spcBef>
          <a:spcPct val="20000"/>
        </a:spcBef>
        <a:buClr>
          <a:srgbClr val="63AADD"/>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63AADD"/>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63AADD"/>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63AADD"/>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63AADD"/>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dirty="0"/>
              <a:t>Engaging Aboriginal Men in MBCP</a:t>
            </a:r>
          </a:p>
        </p:txBody>
      </p:sp>
      <p:sp>
        <p:nvSpPr>
          <p:cNvPr id="5" name="Subtitle 4"/>
          <p:cNvSpPr>
            <a:spLocks noGrp="1"/>
          </p:cNvSpPr>
          <p:nvPr>
            <p:ph type="subTitle" idx="1"/>
          </p:nvPr>
        </p:nvSpPr>
        <p:spPr/>
        <p:txBody>
          <a:bodyPr/>
          <a:lstStyle/>
          <a:p>
            <a:r>
              <a:rPr lang="en-US" sz="3600" dirty="0">
                <a:latin typeface="Calibri" panose="020F0502020204030204" pitchFamily="34" charset="0"/>
              </a:rPr>
              <a:t>Outcare</a:t>
            </a:r>
            <a:endParaRPr lang="en-US" sz="2800" dirty="0">
              <a:latin typeface="Calibri" panose="020F0502020204030204" pitchFamily="34" charset="0"/>
            </a:endParaRPr>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14C2-8413-4255-847F-FD257456859E}"/>
              </a:ext>
            </a:extLst>
          </p:cNvPr>
          <p:cNvSpPr>
            <a:spLocks noGrp="1"/>
          </p:cNvSpPr>
          <p:nvPr>
            <p:ph type="title"/>
          </p:nvPr>
        </p:nvSpPr>
        <p:spPr>
          <a:xfrm>
            <a:off x="609600" y="704088"/>
            <a:ext cx="5063412" cy="1485439"/>
          </a:xfrm>
        </p:spPr>
        <p:txBody>
          <a:bodyPr>
            <a:normAutofit fontScale="90000"/>
          </a:bodyPr>
          <a:lstStyle/>
          <a:p>
            <a:r>
              <a:rPr lang="en-AU" dirty="0"/>
              <a:t>Whole Body Engagement</a:t>
            </a:r>
          </a:p>
        </p:txBody>
      </p:sp>
      <p:pic>
        <p:nvPicPr>
          <p:cNvPr id="18" name="Content Placeholder 9">
            <a:extLst>
              <a:ext uri="{FF2B5EF4-FFF2-40B4-BE49-F238E27FC236}">
                <a16:creationId xmlns:a16="http://schemas.microsoft.com/office/drawing/2014/main" id="{F6B162EF-4C5A-4E97-BA33-F4C838392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997" y="1551676"/>
            <a:ext cx="2106003" cy="4425040"/>
          </a:xfrm>
          <a:prstGeom prst="rect">
            <a:avLst/>
          </a:prstGeom>
        </p:spPr>
      </p:pic>
      <p:sp>
        <p:nvSpPr>
          <p:cNvPr id="19" name="Oval 18">
            <a:extLst>
              <a:ext uri="{FF2B5EF4-FFF2-40B4-BE49-F238E27FC236}">
                <a16:creationId xmlns:a16="http://schemas.microsoft.com/office/drawing/2014/main" id="{12F8F367-ABBA-4523-85E2-7590A9749171}"/>
              </a:ext>
            </a:extLst>
          </p:cNvPr>
          <p:cNvSpPr/>
          <p:nvPr/>
        </p:nvSpPr>
        <p:spPr>
          <a:xfrm>
            <a:off x="5673012" y="1455576"/>
            <a:ext cx="880186" cy="867747"/>
          </a:xfrm>
          <a:prstGeom prst="ellipse">
            <a:avLst/>
          </a:prstGeom>
          <a:noFill/>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17B796AE-640E-45FA-AB8C-14AB725FDAB2}"/>
              </a:ext>
            </a:extLst>
          </p:cNvPr>
          <p:cNvSpPr/>
          <p:nvPr/>
        </p:nvSpPr>
        <p:spPr>
          <a:xfrm>
            <a:off x="5850293" y="1751044"/>
            <a:ext cx="522515" cy="161729"/>
          </a:xfrm>
          <a:prstGeom prst="ellipse">
            <a:avLst/>
          </a:prstGeom>
          <a:noFill/>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51107923-C204-4173-950D-BCC62103A1C0}"/>
              </a:ext>
            </a:extLst>
          </p:cNvPr>
          <p:cNvSpPr/>
          <p:nvPr/>
        </p:nvSpPr>
        <p:spPr>
          <a:xfrm>
            <a:off x="5772538" y="1794632"/>
            <a:ext cx="192834" cy="211469"/>
          </a:xfrm>
          <a:prstGeom prst="ellipse">
            <a:avLst/>
          </a:prstGeom>
          <a:noFill/>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163A7A90-535F-4B79-A7E8-BF8C755B6EB1}"/>
              </a:ext>
            </a:extLst>
          </p:cNvPr>
          <p:cNvSpPr/>
          <p:nvPr/>
        </p:nvSpPr>
        <p:spPr>
          <a:xfrm>
            <a:off x="6242176" y="1788408"/>
            <a:ext cx="192834" cy="211469"/>
          </a:xfrm>
          <a:prstGeom prst="ellipse">
            <a:avLst/>
          </a:prstGeom>
          <a:noFill/>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0BC52FE5-C6B0-4470-916D-A22462EA7D1B}"/>
              </a:ext>
            </a:extLst>
          </p:cNvPr>
          <p:cNvSpPr/>
          <p:nvPr/>
        </p:nvSpPr>
        <p:spPr>
          <a:xfrm>
            <a:off x="5946710" y="1962541"/>
            <a:ext cx="326566" cy="133804"/>
          </a:xfrm>
          <a:prstGeom prst="ellipse">
            <a:avLst/>
          </a:prstGeom>
          <a:noFill/>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746CED8E-0CA9-41F0-979F-1827FA64D3D0}"/>
              </a:ext>
            </a:extLst>
          </p:cNvPr>
          <p:cNvSpPr/>
          <p:nvPr/>
        </p:nvSpPr>
        <p:spPr>
          <a:xfrm>
            <a:off x="4935893" y="3764196"/>
            <a:ext cx="531845" cy="574539"/>
          </a:xfrm>
          <a:prstGeom prst="ellipse">
            <a:avLst/>
          </a:prstGeom>
          <a:noFill/>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7AC21956-85DF-4E11-99D0-AD7403E0C91C}"/>
              </a:ext>
            </a:extLst>
          </p:cNvPr>
          <p:cNvSpPr/>
          <p:nvPr/>
        </p:nvSpPr>
        <p:spPr>
          <a:xfrm>
            <a:off x="6663810" y="3764195"/>
            <a:ext cx="531845" cy="574539"/>
          </a:xfrm>
          <a:prstGeom prst="ellipse">
            <a:avLst/>
          </a:prstGeom>
          <a:noFill/>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45F24803-E1EB-47AF-9AED-5C4A385EF635}"/>
              </a:ext>
            </a:extLst>
          </p:cNvPr>
          <p:cNvSpPr/>
          <p:nvPr/>
        </p:nvSpPr>
        <p:spPr>
          <a:xfrm>
            <a:off x="5791200" y="2412601"/>
            <a:ext cx="595603" cy="574539"/>
          </a:xfrm>
          <a:prstGeom prst="ellipse">
            <a:avLst/>
          </a:prstGeom>
          <a:noFill/>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5EFF42B5-621C-40BB-84BA-197D5A5BFDC8}"/>
              </a:ext>
            </a:extLst>
          </p:cNvPr>
          <p:cNvSpPr/>
          <p:nvPr/>
        </p:nvSpPr>
        <p:spPr>
          <a:xfrm>
            <a:off x="5231362" y="5554230"/>
            <a:ext cx="595603" cy="574539"/>
          </a:xfrm>
          <a:prstGeom prst="ellipse">
            <a:avLst/>
          </a:prstGeom>
          <a:noFill/>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D875054C-0FAC-43EF-A31C-E4EF3AAD03AF}"/>
              </a:ext>
            </a:extLst>
          </p:cNvPr>
          <p:cNvSpPr/>
          <p:nvPr/>
        </p:nvSpPr>
        <p:spPr>
          <a:xfrm>
            <a:off x="6365037" y="5554229"/>
            <a:ext cx="595603" cy="574539"/>
          </a:xfrm>
          <a:prstGeom prst="ellipse">
            <a:avLst/>
          </a:prstGeom>
          <a:noFill/>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45739C61-781F-460E-964F-475191C868BF}"/>
              </a:ext>
            </a:extLst>
          </p:cNvPr>
          <p:cNvSpPr/>
          <p:nvPr/>
        </p:nvSpPr>
        <p:spPr>
          <a:xfrm>
            <a:off x="4189832" y="1068648"/>
            <a:ext cx="3812331" cy="5488264"/>
          </a:xfrm>
          <a:prstGeom prst="ellipse">
            <a:avLst/>
          </a:prstGeom>
          <a:noFill/>
          <a:ln w="28575">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3168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heel(1)">
                                      <p:cBhvr>
                                        <p:cTn id="5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474-414F-4F97-AAED-E51EE4678541}"/>
              </a:ext>
            </a:extLst>
          </p:cNvPr>
          <p:cNvSpPr>
            <a:spLocks noGrp="1"/>
          </p:cNvSpPr>
          <p:nvPr>
            <p:ph type="title"/>
          </p:nvPr>
        </p:nvSpPr>
        <p:spPr>
          <a:xfrm>
            <a:off x="609600" y="813145"/>
            <a:ext cx="10972800" cy="741535"/>
          </a:xfrm>
        </p:spPr>
        <p:txBody>
          <a:bodyPr>
            <a:normAutofit fontScale="90000"/>
          </a:bodyPr>
          <a:lstStyle/>
          <a:p>
            <a:r>
              <a:rPr lang="en-AU" dirty="0"/>
              <a:t>Counselling Component</a:t>
            </a:r>
          </a:p>
        </p:txBody>
      </p:sp>
      <p:sp>
        <p:nvSpPr>
          <p:cNvPr id="3" name="Content Placeholder 2">
            <a:extLst>
              <a:ext uri="{FF2B5EF4-FFF2-40B4-BE49-F238E27FC236}">
                <a16:creationId xmlns:a16="http://schemas.microsoft.com/office/drawing/2014/main" id="{2D38023D-A59E-43E8-89AF-5CB1A2EE40E0}"/>
              </a:ext>
            </a:extLst>
          </p:cNvPr>
          <p:cNvSpPr>
            <a:spLocks noGrp="1"/>
          </p:cNvSpPr>
          <p:nvPr>
            <p:ph idx="1"/>
          </p:nvPr>
        </p:nvSpPr>
        <p:spPr>
          <a:xfrm>
            <a:off x="609600" y="1728132"/>
            <a:ext cx="10972800" cy="4596468"/>
          </a:xfrm>
        </p:spPr>
        <p:txBody>
          <a:bodyPr>
            <a:normAutofit lnSpcReduction="10000"/>
          </a:bodyPr>
          <a:lstStyle/>
          <a:p>
            <a:r>
              <a:rPr lang="en-AU" sz="2200" dirty="0"/>
              <a:t>Initially as part of the group work there was six one to one counselling sessions with a qualified counsellor skilled in working with Family Domestic Violence. This has now changed due to the counselling sessions identifying such high levels of:</a:t>
            </a:r>
          </a:p>
          <a:p>
            <a:pPr lvl="2"/>
            <a:r>
              <a:rPr lang="en-AU" sz="2200" dirty="0"/>
              <a:t>Childhood abuse</a:t>
            </a:r>
          </a:p>
          <a:p>
            <a:pPr lvl="2"/>
            <a:r>
              <a:rPr lang="en-AU" sz="2200" dirty="0"/>
              <a:t>Intergenerational trauma</a:t>
            </a:r>
          </a:p>
          <a:p>
            <a:pPr lvl="2"/>
            <a:r>
              <a:rPr lang="en-AU" sz="2200" dirty="0"/>
              <a:t>Drugs and alcohol abuse  </a:t>
            </a:r>
          </a:p>
          <a:p>
            <a:pPr marL="667512" lvl="2" indent="0">
              <a:buNone/>
            </a:pPr>
            <a:endParaRPr lang="en-AU" sz="2200" dirty="0"/>
          </a:p>
          <a:p>
            <a:r>
              <a:rPr lang="en-AU" sz="2200" dirty="0"/>
              <a:t>Cultural vouching</a:t>
            </a:r>
          </a:p>
          <a:p>
            <a:pPr lvl="2"/>
            <a:r>
              <a:rPr lang="en-AU" sz="2200" dirty="0"/>
              <a:t>Aboriginal male co-facilitator </a:t>
            </a:r>
          </a:p>
          <a:p>
            <a:pPr lvl="2"/>
            <a:r>
              <a:rPr lang="en-AU" sz="2200" dirty="0"/>
              <a:t>To build respect &amp; trust, but never taking this for granted</a:t>
            </a:r>
          </a:p>
          <a:p>
            <a:pPr marL="667512" lvl="2" indent="0">
              <a:buNone/>
            </a:pPr>
            <a:endParaRPr lang="en-AU" sz="2200" dirty="0"/>
          </a:p>
          <a:p>
            <a:r>
              <a:rPr lang="en-AU" sz="2200" dirty="0"/>
              <a:t>It’s not a black thing but a human thing </a:t>
            </a:r>
          </a:p>
          <a:p>
            <a:pPr lvl="2"/>
            <a:endParaRPr lang="en-AU" dirty="0"/>
          </a:p>
        </p:txBody>
      </p:sp>
    </p:spTree>
    <p:extLst>
      <p:ext uri="{BB962C8B-B14F-4D97-AF65-F5344CB8AC3E}">
        <p14:creationId xmlns:p14="http://schemas.microsoft.com/office/powerpoint/2010/main" val="309292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D13B-71F3-4E35-8490-D0338777CFA6}"/>
              </a:ext>
            </a:extLst>
          </p:cNvPr>
          <p:cNvSpPr>
            <a:spLocks noGrp="1"/>
          </p:cNvSpPr>
          <p:nvPr>
            <p:ph type="title"/>
          </p:nvPr>
        </p:nvSpPr>
        <p:spPr>
          <a:xfrm>
            <a:off x="609600" y="704088"/>
            <a:ext cx="10972800" cy="806660"/>
          </a:xfrm>
        </p:spPr>
        <p:txBody>
          <a:bodyPr>
            <a:normAutofit fontScale="90000"/>
          </a:bodyPr>
          <a:lstStyle/>
          <a:p>
            <a:r>
              <a:rPr lang="en-AU" dirty="0"/>
              <a:t>In Closing </a:t>
            </a:r>
          </a:p>
        </p:txBody>
      </p:sp>
      <p:sp>
        <p:nvSpPr>
          <p:cNvPr id="3" name="Content Placeholder 2">
            <a:extLst>
              <a:ext uri="{FF2B5EF4-FFF2-40B4-BE49-F238E27FC236}">
                <a16:creationId xmlns:a16="http://schemas.microsoft.com/office/drawing/2014/main" id="{C7B75B79-DC12-40EB-AAE0-D61DFD96D698}"/>
              </a:ext>
            </a:extLst>
          </p:cNvPr>
          <p:cNvSpPr>
            <a:spLocks noGrp="1"/>
          </p:cNvSpPr>
          <p:nvPr>
            <p:ph idx="1"/>
          </p:nvPr>
        </p:nvSpPr>
        <p:spPr>
          <a:xfrm>
            <a:off x="609600" y="1510748"/>
            <a:ext cx="10972800" cy="5168348"/>
          </a:xfrm>
        </p:spPr>
        <p:txBody>
          <a:bodyPr>
            <a:normAutofit fontScale="55000" lnSpcReduction="20000"/>
          </a:bodyPr>
          <a:lstStyle/>
          <a:p>
            <a:pPr marL="393192" lvl="1" indent="0">
              <a:buNone/>
            </a:pPr>
            <a:endParaRPr lang="en-AU" sz="3600" dirty="0"/>
          </a:p>
          <a:p>
            <a:pPr marL="0" indent="0">
              <a:buNone/>
            </a:pPr>
            <a:r>
              <a:rPr lang="en-AU" sz="3600" dirty="0"/>
              <a:t>MBCP’s are instrumental in working with Aboriginal men. The programs allows challenging learning and growth experiences to assist them to become empowered men. </a:t>
            </a:r>
          </a:p>
          <a:p>
            <a:pPr marL="0" indent="0">
              <a:buNone/>
            </a:pPr>
            <a:endParaRPr lang="en-AU" sz="3600" dirty="0"/>
          </a:p>
          <a:p>
            <a:r>
              <a:rPr lang="en-AU" sz="3600" dirty="0"/>
              <a:t>To date our FDV program has demonstrated a shift in healing and empowerment journey with those who make a renewed commitment to keeping their women and children safe.</a:t>
            </a:r>
          </a:p>
          <a:p>
            <a:pPr marL="0" indent="0">
              <a:buNone/>
            </a:pPr>
            <a:endParaRPr lang="en-AU" sz="3600" dirty="0"/>
          </a:p>
          <a:p>
            <a:r>
              <a:rPr lang="en-AU" sz="3600" dirty="0"/>
              <a:t>Additionally, the base line statistics that case manager: Lennon has reflected on with the over representation of Aboriginal men are damning.</a:t>
            </a:r>
          </a:p>
          <a:p>
            <a:pPr marL="393192" lvl="1" indent="0">
              <a:buNone/>
            </a:pPr>
            <a:endParaRPr lang="en-AU" sz="3600" dirty="0"/>
          </a:p>
          <a:p>
            <a:pPr marL="393192" lvl="1" indent="0">
              <a:buNone/>
            </a:pPr>
            <a:r>
              <a:rPr lang="en-AU" sz="3600" dirty="0"/>
              <a:t>MBCP’s going forward:</a:t>
            </a:r>
          </a:p>
          <a:p>
            <a:pPr marL="0" indent="0">
              <a:buNone/>
            </a:pPr>
            <a:endParaRPr lang="en-AU" sz="3600" dirty="0"/>
          </a:p>
          <a:p>
            <a:pPr lvl="1">
              <a:buFont typeface="Courier New" panose="02070309020205020404" pitchFamily="49" charset="0"/>
              <a:buChar char="o"/>
            </a:pPr>
            <a:r>
              <a:rPr lang="en-AU" sz="3600" dirty="0"/>
              <a:t>Cultural Respect</a:t>
            </a:r>
          </a:p>
          <a:p>
            <a:pPr lvl="1">
              <a:buFont typeface="Courier New" panose="02070309020205020404" pitchFamily="49" charset="0"/>
              <a:buChar char="o"/>
            </a:pPr>
            <a:r>
              <a:rPr lang="en-AU" sz="3600" dirty="0"/>
              <a:t>Successful Engagement and Responding to Challenges </a:t>
            </a:r>
          </a:p>
          <a:p>
            <a:pPr lvl="1">
              <a:buFont typeface="Courier New" panose="02070309020205020404" pitchFamily="49" charset="0"/>
              <a:buChar char="o"/>
            </a:pPr>
            <a:r>
              <a:rPr lang="en-AU" sz="3600" dirty="0"/>
              <a:t>MBCP’s maintain partnerships</a:t>
            </a:r>
          </a:p>
          <a:p>
            <a:pPr lvl="1">
              <a:buFont typeface="Courier New" panose="02070309020205020404" pitchFamily="49" charset="0"/>
              <a:buChar char="o"/>
            </a:pPr>
            <a:r>
              <a:rPr lang="en-AU" sz="3600" dirty="0"/>
              <a:t>Cultural Confidence</a:t>
            </a:r>
          </a:p>
          <a:p>
            <a:pPr marL="393192" lvl="1" indent="0">
              <a:buNone/>
            </a:pPr>
            <a:endParaRPr lang="en-AU" sz="3600" dirty="0"/>
          </a:p>
          <a:p>
            <a:pPr marL="393192" lvl="1" indent="0">
              <a:buNone/>
            </a:pPr>
            <a:endParaRPr lang="en-AU" sz="3600" dirty="0"/>
          </a:p>
          <a:p>
            <a:endParaRPr lang="en-AU" dirty="0"/>
          </a:p>
        </p:txBody>
      </p:sp>
    </p:spTree>
    <p:extLst>
      <p:ext uri="{BB962C8B-B14F-4D97-AF65-F5344CB8AC3E}">
        <p14:creationId xmlns:p14="http://schemas.microsoft.com/office/powerpoint/2010/main" val="230306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D13B-71F3-4E35-8490-D0338777CFA6}"/>
              </a:ext>
            </a:extLst>
          </p:cNvPr>
          <p:cNvSpPr>
            <a:spLocks noGrp="1"/>
          </p:cNvSpPr>
          <p:nvPr>
            <p:ph type="title"/>
          </p:nvPr>
        </p:nvSpPr>
        <p:spPr/>
        <p:txBody>
          <a:bodyPr/>
          <a:lstStyle/>
          <a:p>
            <a:r>
              <a:rPr lang="en-AU" dirty="0"/>
              <a:t>Questions &amp; Answers</a:t>
            </a:r>
          </a:p>
        </p:txBody>
      </p:sp>
      <p:pic>
        <p:nvPicPr>
          <p:cNvPr id="4" name="Content Placeholder 4">
            <a:extLst>
              <a:ext uri="{FF2B5EF4-FFF2-40B4-BE49-F238E27FC236}">
                <a16:creationId xmlns:a16="http://schemas.microsoft.com/office/drawing/2014/main" id="{98A7E83F-B728-4027-84D9-6C493F1B1D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7400" y="2573338"/>
            <a:ext cx="2997200" cy="3467100"/>
          </a:xfrm>
        </p:spPr>
      </p:pic>
    </p:spTree>
    <p:extLst>
      <p:ext uri="{BB962C8B-B14F-4D97-AF65-F5344CB8AC3E}">
        <p14:creationId xmlns:p14="http://schemas.microsoft.com/office/powerpoint/2010/main" val="405912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4E8E-2F92-4A07-A3A6-EAFD3E2860E3}"/>
              </a:ext>
            </a:extLst>
          </p:cNvPr>
          <p:cNvSpPr>
            <a:spLocks noGrp="1"/>
          </p:cNvSpPr>
          <p:nvPr>
            <p:ph type="title"/>
          </p:nvPr>
        </p:nvSpPr>
        <p:spPr/>
        <p:txBody>
          <a:bodyPr/>
          <a:lstStyle/>
          <a:p>
            <a:r>
              <a:rPr lang="en-AU" dirty="0"/>
              <a:t>Acknowledgement </a:t>
            </a:r>
          </a:p>
        </p:txBody>
      </p:sp>
      <p:sp>
        <p:nvSpPr>
          <p:cNvPr id="5" name="TextBox 4">
            <a:extLst>
              <a:ext uri="{FF2B5EF4-FFF2-40B4-BE49-F238E27FC236}">
                <a16:creationId xmlns:a16="http://schemas.microsoft.com/office/drawing/2014/main" id="{B3237987-7AE8-45B8-B609-FF55332E57A6}"/>
              </a:ext>
            </a:extLst>
          </p:cNvPr>
          <p:cNvSpPr txBox="1"/>
          <p:nvPr/>
        </p:nvSpPr>
        <p:spPr>
          <a:xfrm>
            <a:off x="792479" y="4735647"/>
            <a:ext cx="10607040" cy="1631216"/>
          </a:xfrm>
          <a:prstGeom prst="rect">
            <a:avLst/>
          </a:prstGeom>
          <a:noFill/>
          <a:ln>
            <a:noFill/>
          </a:ln>
        </p:spPr>
        <p:txBody>
          <a:bodyPr wrap="square" rtlCol="0">
            <a:spAutoFit/>
          </a:bodyPr>
          <a:lstStyle/>
          <a:p>
            <a:r>
              <a:rPr lang="en-AU" sz="2000" dirty="0"/>
              <a:t>We would like to acknowledge the Wadjuk people from the Noongar nation who are the traditional owners of this land on which we are meeting today. We would also like to acknowledge the traditional custodians of this land, the Noongar people, and pay my respects to their Elders past, present and emerging, for they hold the memories, traditions, the culture and hopes of Aboriginal Australia</a:t>
            </a:r>
          </a:p>
        </p:txBody>
      </p:sp>
      <p:pic>
        <p:nvPicPr>
          <p:cNvPr id="7" name="Content Placeholder 6">
            <a:extLst>
              <a:ext uri="{FF2B5EF4-FFF2-40B4-BE49-F238E27FC236}">
                <a16:creationId xmlns:a16="http://schemas.microsoft.com/office/drawing/2014/main" id="{F21EA0C8-A0EF-4D9D-BBEB-E7BC275493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3640" y="2097953"/>
            <a:ext cx="3954443" cy="2071375"/>
          </a:xfrm>
          <a:prstGeom prst="rect">
            <a:avLst/>
          </a:prstGeom>
        </p:spPr>
      </p:pic>
    </p:spTree>
    <p:extLst>
      <p:ext uri="{BB962C8B-B14F-4D97-AF65-F5344CB8AC3E}">
        <p14:creationId xmlns:p14="http://schemas.microsoft.com/office/powerpoint/2010/main" val="374913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A319-A489-4755-9F42-2C9E29C4C8B4}"/>
              </a:ext>
            </a:extLst>
          </p:cNvPr>
          <p:cNvSpPr>
            <a:spLocks noGrp="1"/>
          </p:cNvSpPr>
          <p:nvPr>
            <p:ph type="title"/>
          </p:nvPr>
        </p:nvSpPr>
        <p:spPr/>
        <p:txBody>
          <a:bodyPr/>
          <a:lstStyle/>
          <a:p>
            <a:r>
              <a:rPr lang="en-AU" dirty="0"/>
              <a:t>Introduction</a:t>
            </a:r>
          </a:p>
        </p:txBody>
      </p:sp>
      <p:sp>
        <p:nvSpPr>
          <p:cNvPr id="3" name="Content Placeholder 2">
            <a:extLst>
              <a:ext uri="{FF2B5EF4-FFF2-40B4-BE49-F238E27FC236}">
                <a16:creationId xmlns:a16="http://schemas.microsoft.com/office/drawing/2014/main" id="{2493AC7F-AC61-4629-8295-8F37D2432101}"/>
              </a:ext>
            </a:extLst>
          </p:cNvPr>
          <p:cNvSpPr>
            <a:spLocks noGrp="1"/>
          </p:cNvSpPr>
          <p:nvPr>
            <p:ph idx="1"/>
          </p:nvPr>
        </p:nvSpPr>
        <p:spPr/>
        <p:txBody>
          <a:bodyPr>
            <a:normAutofit fontScale="77500" lnSpcReduction="20000"/>
          </a:bodyPr>
          <a:lstStyle/>
          <a:p>
            <a:pPr marL="0" indent="0">
              <a:buNone/>
            </a:pPr>
            <a:r>
              <a:rPr lang="en-AU" dirty="0"/>
              <a:t>Our team will provide you with invaluable insights and context on what is currently working with our FDV Program in ‘</a:t>
            </a:r>
            <a:r>
              <a:rPr lang="en-AU" i="1" dirty="0"/>
              <a:t>Engaging Aboriginal Men in MBCP’s</a:t>
            </a:r>
            <a:r>
              <a:rPr lang="en-AU" dirty="0"/>
              <a:t>’… </a:t>
            </a:r>
          </a:p>
          <a:p>
            <a:pPr marL="0" indent="0">
              <a:buNone/>
            </a:pPr>
            <a:endParaRPr lang="en-AU" dirty="0"/>
          </a:p>
          <a:p>
            <a:pPr marL="0" indent="0">
              <a:buNone/>
            </a:pPr>
            <a:r>
              <a:rPr lang="en-AU" dirty="0"/>
              <a:t>Our FDV Program team consists: of Case managers: Mary Lynch, Lennon Marlin, Nina Aramoana; Counsellor: Tucker Christou and Peer Worker: Max Kelly.</a:t>
            </a:r>
          </a:p>
          <a:p>
            <a:pPr marL="0" indent="0">
              <a:buNone/>
            </a:pPr>
            <a:endParaRPr lang="en-AU" dirty="0"/>
          </a:p>
          <a:p>
            <a:pPr marL="0" indent="0">
              <a:buNone/>
            </a:pPr>
            <a:r>
              <a:rPr lang="en-AU" dirty="0"/>
              <a:t>Leadership learnings include:</a:t>
            </a:r>
          </a:p>
          <a:p>
            <a:pPr lvl="1"/>
            <a:endParaRPr lang="en-AU" dirty="0"/>
          </a:p>
          <a:p>
            <a:pPr lvl="1"/>
            <a:r>
              <a:rPr lang="en-AU" dirty="0"/>
              <a:t>Cultural Integrity </a:t>
            </a:r>
          </a:p>
          <a:p>
            <a:pPr marL="393192" lvl="1" indent="0">
              <a:buNone/>
            </a:pPr>
            <a:endParaRPr lang="en-AU" dirty="0"/>
          </a:p>
          <a:p>
            <a:pPr lvl="1"/>
            <a:r>
              <a:rPr lang="en-AU" dirty="0"/>
              <a:t>Cultural Responsibility</a:t>
            </a:r>
          </a:p>
          <a:p>
            <a:pPr lvl="1"/>
            <a:endParaRPr lang="en-AU" dirty="0"/>
          </a:p>
          <a:p>
            <a:pPr lvl="1"/>
            <a:r>
              <a:rPr lang="en-AU" dirty="0"/>
              <a:t>Cultural Capacity Building</a:t>
            </a:r>
          </a:p>
          <a:p>
            <a:pPr lvl="1"/>
            <a:endParaRPr lang="en-AU" dirty="0"/>
          </a:p>
          <a:p>
            <a:pPr lvl="1"/>
            <a:r>
              <a:rPr lang="en-AU" dirty="0"/>
              <a:t>Cultural Responsive Recruitment strategy</a:t>
            </a:r>
          </a:p>
          <a:p>
            <a:pPr lvl="1"/>
            <a:endParaRPr lang="en-AU" dirty="0">
              <a:latin typeface="Calibri" panose="020F0502020204030204" pitchFamily="34" charset="0"/>
            </a:endParaRPr>
          </a:p>
        </p:txBody>
      </p:sp>
    </p:spTree>
    <p:extLst>
      <p:ext uri="{BB962C8B-B14F-4D97-AF65-F5344CB8AC3E}">
        <p14:creationId xmlns:p14="http://schemas.microsoft.com/office/powerpoint/2010/main" val="222622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EA0F-F4FF-416C-B551-07BE5F76857F}"/>
              </a:ext>
            </a:extLst>
          </p:cNvPr>
          <p:cNvSpPr>
            <a:spLocks noGrp="1"/>
          </p:cNvSpPr>
          <p:nvPr>
            <p:ph type="title"/>
          </p:nvPr>
        </p:nvSpPr>
        <p:spPr>
          <a:xfrm>
            <a:off x="609600" y="704088"/>
            <a:ext cx="10972800" cy="680575"/>
          </a:xfrm>
        </p:spPr>
        <p:txBody>
          <a:bodyPr>
            <a:normAutofit fontScale="90000"/>
          </a:bodyPr>
          <a:lstStyle/>
          <a:p>
            <a:r>
              <a:rPr lang="en-AU" dirty="0"/>
              <a:t>Statistics	</a:t>
            </a:r>
          </a:p>
        </p:txBody>
      </p:sp>
      <p:sp>
        <p:nvSpPr>
          <p:cNvPr id="3" name="Content Placeholder 2">
            <a:extLst>
              <a:ext uri="{FF2B5EF4-FFF2-40B4-BE49-F238E27FC236}">
                <a16:creationId xmlns:a16="http://schemas.microsoft.com/office/drawing/2014/main" id="{F6917E37-A5E7-4F6A-A6A1-283148ED0DC6}"/>
              </a:ext>
            </a:extLst>
          </p:cNvPr>
          <p:cNvSpPr>
            <a:spLocks noGrp="1"/>
          </p:cNvSpPr>
          <p:nvPr>
            <p:ph idx="1"/>
          </p:nvPr>
        </p:nvSpPr>
        <p:spPr>
          <a:xfrm>
            <a:off x="609600" y="1384663"/>
            <a:ext cx="10972800" cy="5268686"/>
          </a:xfrm>
        </p:spPr>
        <p:txBody>
          <a:bodyPr>
            <a:normAutofit/>
          </a:bodyPr>
          <a:lstStyle/>
          <a:p>
            <a:endParaRPr lang="en-AU" sz="1800" dirty="0"/>
          </a:p>
          <a:p>
            <a:r>
              <a:rPr lang="en-AU" sz="2000" dirty="0"/>
              <a:t>Aboriginal and Torres Strait Islander people make up over 2.8% of Australia's population</a:t>
            </a:r>
          </a:p>
          <a:p>
            <a:pPr marL="0" indent="0">
              <a:buNone/>
            </a:pPr>
            <a:endParaRPr lang="en-AU" sz="2000" dirty="0"/>
          </a:p>
          <a:p>
            <a:r>
              <a:rPr lang="en-AU" sz="2000" dirty="0"/>
              <a:t>Aboriginal people currently make up 30% on Nationwide prison population</a:t>
            </a:r>
          </a:p>
          <a:p>
            <a:endParaRPr lang="en-AU" sz="2000" dirty="0"/>
          </a:p>
          <a:p>
            <a:r>
              <a:rPr lang="en-AU" sz="2000" dirty="0"/>
              <a:t> More than 500,000 Australians still living have been to prison</a:t>
            </a:r>
          </a:p>
          <a:p>
            <a:pPr marL="651510" lvl="1" indent="-285750">
              <a:buFontTx/>
              <a:buChar char="-"/>
            </a:pPr>
            <a:r>
              <a:rPr lang="en-AU" sz="2000" dirty="0"/>
              <a:t>More than 100,000 First Nations people contribute to this statistic</a:t>
            </a:r>
          </a:p>
          <a:p>
            <a:pPr marL="651510" lvl="1" indent="-285750">
              <a:buFontTx/>
              <a:buChar char="-"/>
            </a:pPr>
            <a:r>
              <a:rPr lang="en-AU" sz="2000" dirty="0"/>
              <a:t>1 in 7 First nations people have experienced prison     (Source- Gerry </a:t>
            </a:r>
            <a:r>
              <a:rPr lang="en-AU" sz="2000" dirty="0" err="1"/>
              <a:t>Georgatos</a:t>
            </a:r>
            <a:r>
              <a:rPr lang="en-AU" sz="2000" dirty="0"/>
              <a:t>)</a:t>
            </a:r>
          </a:p>
          <a:p>
            <a:endParaRPr lang="en-AU" sz="2000" dirty="0"/>
          </a:p>
          <a:p>
            <a:r>
              <a:rPr lang="en-AU" sz="2000" dirty="0"/>
              <a:t>Acacia Prison</a:t>
            </a:r>
          </a:p>
          <a:p>
            <a:pPr marL="0" indent="0">
              <a:buNone/>
            </a:pPr>
            <a:r>
              <a:rPr lang="en-AU" sz="2000" dirty="0">
                <a:solidFill>
                  <a:schemeClr val="accent6">
                    <a:lumMod val="20000"/>
                    <a:lumOff val="80000"/>
                  </a:schemeClr>
                </a:solidFill>
              </a:rPr>
              <a:t>-</a:t>
            </a:r>
            <a:r>
              <a:rPr lang="en-AU" sz="2000" dirty="0"/>
              <a:t>     Total detainee population; 1526</a:t>
            </a:r>
          </a:p>
          <a:p>
            <a:pPr marL="0" indent="0">
              <a:buNone/>
            </a:pPr>
            <a:r>
              <a:rPr lang="en-AU" sz="2000" dirty="0">
                <a:solidFill>
                  <a:schemeClr val="accent6">
                    <a:lumMod val="20000"/>
                    <a:lumOff val="80000"/>
                  </a:schemeClr>
                </a:solidFill>
              </a:rPr>
              <a:t>-  </a:t>
            </a:r>
            <a:r>
              <a:rPr lang="en-AU" sz="2000" dirty="0"/>
              <a:t>   First Nations detainee population; 463</a:t>
            </a:r>
          </a:p>
          <a:p>
            <a:endParaRPr lang="en-AU" sz="1800" dirty="0"/>
          </a:p>
          <a:p>
            <a:endParaRPr lang="en-AU" sz="1800" dirty="0"/>
          </a:p>
          <a:p>
            <a:endParaRPr lang="en-AU" sz="1800" dirty="0"/>
          </a:p>
          <a:p>
            <a:endParaRPr lang="en-AU" sz="1800" dirty="0"/>
          </a:p>
          <a:p>
            <a:endParaRPr lang="en-AU" sz="1800" dirty="0"/>
          </a:p>
          <a:p>
            <a:endParaRPr lang="en-AU" sz="1800" dirty="0"/>
          </a:p>
          <a:p>
            <a:endParaRPr lang="en-AU" sz="1800" dirty="0">
              <a:latin typeface="Calibri" panose="020F0502020204030204" pitchFamily="34" charset="0"/>
            </a:endParaRPr>
          </a:p>
        </p:txBody>
      </p:sp>
    </p:spTree>
    <p:extLst>
      <p:ext uri="{BB962C8B-B14F-4D97-AF65-F5344CB8AC3E}">
        <p14:creationId xmlns:p14="http://schemas.microsoft.com/office/powerpoint/2010/main" val="120471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EA0F-F4FF-416C-B551-07BE5F76857F}"/>
              </a:ext>
            </a:extLst>
          </p:cNvPr>
          <p:cNvSpPr>
            <a:spLocks noGrp="1"/>
          </p:cNvSpPr>
          <p:nvPr>
            <p:ph type="title"/>
          </p:nvPr>
        </p:nvSpPr>
        <p:spPr>
          <a:xfrm>
            <a:off x="609600" y="704088"/>
            <a:ext cx="10972800" cy="680575"/>
          </a:xfrm>
        </p:spPr>
        <p:txBody>
          <a:bodyPr>
            <a:normAutofit fontScale="90000"/>
          </a:bodyPr>
          <a:lstStyle/>
          <a:p>
            <a:r>
              <a:rPr lang="en-AU" dirty="0"/>
              <a:t>Statistics	</a:t>
            </a:r>
          </a:p>
        </p:txBody>
      </p:sp>
      <p:sp>
        <p:nvSpPr>
          <p:cNvPr id="3" name="Content Placeholder 2">
            <a:extLst>
              <a:ext uri="{FF2B5EF4-FFF2-40B4-BE49-F238E27FC236}">
                <a16:creationId xmlns:a16="http://schemas.microsoft.com/office/drawing/2014/main" id="{F6917E37-A5E7-4F6A-A6A1-283148ED0DC6}"/>
              </a:ext>
            </a:extLst>
          </p:cNvPr>
          <p:cNvSpPr>
            <a:spLocks noGrp="1"/>
          </p:cNvSpPr>
          <p:nvPr>
            <p:ph idx="1"/>
          </p:nvPr>
        </p:nvSpPr>
        <p:spPr>
          <a:xfrm>
            <a:off x="609600" y="1384663"/>
            <a:ext cx="10972800" cy="5268686"/>
          </a:xfrm>
        </p:spPr>
        <p:txBody>
          <a:bodyPr>
            <a:normAutofit/>
          </a:bodyPr>
          <a:lstStyle/>
          <a:p>
            <a:endParaRPr lang="en-AU" sz="1800" dirty="0"/>
          </a:p>
          <a:p>
            <a:endParaRPr lang="en-AU" sz="1800" dirty="0"/>
          </a:p>
          <a:p>
            <a:endParaRPr lang="en-AU" sz="1800" dirty="0"/>
          </a:p>
          <a:p>
            <a:endParaRPr lang="en-AU" sz="1800" dirty="0"/>
          </a:p>
          <a:p>
            <a:endParaRPr lang="en-AU" sz="1800" dirty="0"/>
          </a:p>
          <a:p>
            <a:endParaRPr lang="en-AU" sz="1800" dirty="0"/>
          </a:p>
          <a:p>
            <a:endParaRPr lang="en-AU" sz="1800" dirty="0"/>
          </a:p>
          <a:p>
            <a:endParaRPr lang="en-AU" sz="1800" dirty="0">
              <a:latin typeface="Calibri" panose="020F0502020204030204" pitchFamily="34" charset="0"/>
            </a:endParaRPr>
          </a:p>
        </p:txBody>
      </p:sp>
      <p:pic>
        <p:nvPicPr>
          <p:cNvPr id="4" name="Picture 3">
            <a:extLst>
              <a:ext uri="{FF2B5EF4-FFF2-40B4-BE49-F238E27FC236}">
                <a16:creationId xmlns:a16="http://schemas.microsoft.com/office/drawing/2014/main" id="{938BA128-5C32-4406-894D-3462DED0D12F}"/>
              </a:ext>
            </a:extLst>
          </p:cNvPr>
          <p:cNvPicPr>
            <a:picLocks noChangeAspect="1"/>
          </p:cNvPicPr>
          <p:nvPr/>
        </p:nvPicPr>
        <p:blipFill>
          <a:blip r:embed="rId3"/>
          <a:stretch>
            <a:fillRect/>
          </a:stretch>
        </p:blipFill>
        <p:spPr>
          <a:xfrm>
            <a:off x="609600" y="1700809"/>
            <a:ext cx="11131826" cy="4636393"/>
          </a:xfrm>
          <a:prstGeom prst="rect">
            <a:avLst/>
          </a:prstGeom>
        </p:spPr>
      </p:pic>
    </p:spTree>
    <p:extLst>
      <p:ext uri="{BB962C8B-B14F-4D97-AF65-F5344CB8AC3E}">
        <p14:creationId xmlns:p14="http://schemas.microsoft.com/office/powerpoint/2010/main" val="103730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369B-6D04-4F03-B3D8-9C6482ACD254}"/>
              </a:ext>
            </a:extLst>
          </p:cNvPr>
          <p:cNvSpPr>
            <a:spLocks noGrp="1"/>
          </p:cNvSpPr>
          <p:nvPr>
            <p:ph type="title"/>
          </p:nvPr>
        </p:nvSpPr>
        <p:spPr>
          <a:xfrm>
            <a:off x="609600" y="888646"/>
            <a:ext cx="10972800" cy="584781"/>
          </a:xfrm>
        </p:spPr>
        <p:txBody>
          <a:bodyPr>
            <a:normAutofit fontScale="90000"/>
          </a:bodyPr>
          <a:lstStyle/>
          <a:p>
            <a:r>
              <a:rPr lang="en-AU" dirty="0"/>
              <a:t>Synopsis of Program</a:t>
            </a:r>
          </a:p>
        </p:txBody>
      </p:sp>
      <p:sp>
        <p:nvSpPr>
          <p:cNvPr id="3" name="Content Placeholder 2">
            <a:extLst>
              <a:ext uri="{FF2B5EF4-FFF2-40B4-BE49-F238E27FC236}">
                <a16:creationId xmlns:a16="http://schemas.microsoft.com/office/drawing/2014/main" id="{849D1295-63B8-4C8D-BB9B-3EB39FC9D631}"/>
              </a:ext>
            </a:extLst>
          </p:cNvPr>
          <p:cNvSpPr>
            <a:spLocks noGrp="1"/>
          </p:cNvSpPr>
          <p:nvPr>
            <p:ph idx="1"/>
          </p:nvPr>
        </p:nvSpPr>
        <p:spPr>
          <a:xfrm>
            <a:off x="609600" y="1635853"/>
            <a:ext cx="10972800" cy="5008228"/>
          </a:xfrm>
        </p:spPr>
        <p:txBody>
          <a:bodyPr>
            <a:normAutofit fontScale="92500" lnSpcReduction="20000"/>
          </a:bodyPr>
          <a:lstStyle/>
          <a:p>
            <a:r>
              <a:rPr lang="en-AU" dirty="0"/>
              <a:t>The primary aims of this program are to increase the safety of victims and children</a:t>
            </a:r>
          </a:p>
          <a:p>
            <a:pPr marL="0" indent="0">
              <a:buNone/>
            </a:pPr>
            <a:endParaRPr lang="en-AU" dirty="0"/>
          </a:p>
          <a:p>
            <a:r>
              <a:rPr lang="en-AU" dirty="0"/>
              <a:t>A Voluntary MBCP designed to work specifically with Aboriginal men </a:t>
            </a:r>
          </a:p>
          <a:p>
            <a:pPr lvl="1"/>
            <a:r>
              <a:rPr lang="en-AU" dirty="0"/>
              <a:t>We have had 49 Aboriginal men deemed suitable and engaged in the program since March 2017</a:t>
            </a:r>
          </a:p>
          <a:p>
            <a:pPr marL="393192" lvl="1" indent="0">
              <a:buNone/>
            </a:pPr>
            <a:endParaRPr lang="en-AU" dirty="0"/>
          </a:p>
          <a:p>
            <a:r>
              <a:rPr lang="en-AU" dirty="0"/>
              <a:t> Connecting him to his capacity and skills for living a safe and abuse free life</a:t>
            </a:r>
          </a:p>
          <a:p>
            <a:pPr marL="0" indent="0">
              <a:buNone/>
            </a:pPr>
            <a:endParaRPr lang="en-AU" dirty="0"/>
          </a:p>
          <a:p>
            <a:r>
              <a:rPr lang="en-AU" dirty="0"/>
              <a:t>A Psycho Educational group setting</a:t>
            </a:r>
          </a:p>
          <a:p>
            <a:pPr marL="0" indent="0">
              <a:buNone/>
            </a:pPr>
            <a:r>
              <a:rPr lang="en-AU" dirty="0"/>
              <a:t> </a:t>
            </a:r>
          </a:p>
          <a:p>
            <a:r>
              <a:rPr lang="en-AU" dirty="0"/>
              <a:t>Each session provides an opportunity to learn how the abuse pattern started, ways that thought patterns fuel the need to control others, the internal ‘permissions’ that allows abuse</a:t>
            </a:r>
          </a:p>
          <a:p>
            <a:endParaRPr lang="en-AU" sz="6000" dirty="0">
              <a:latin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425950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369B-6D04-4F03-B3D8-9C6482ACD254}"/>
              </a:ext>
            </a:extLst>
          </p:cNvPr>
          <p:cNvSpPr>
            <a:spLocks noGrp="1"/>
          </p:cNvSpPr>
          <p:nvPr>
            <p:ph type="title"/>
          </p:nvPr>
        </p:nvSpPr>
        <p:spPr>
          <a:xfrm>
            <a:off x="609600" y="888646"/>
            <a:ext cx="10972800" cy="584781"/>
          </a:xfrm>
        </p:spPr>
        <p:txBody>
          <a:bodyPr>
            <a:normAutofit fontScale="90000"/>
          </a:bodyPr>
          <a:lstStyle/>
          <a:p>
            <a:r>
              <a:rPr lang="en-AU" dirty="0"/>
              <a:t>Synopsis of Program</a:t>
            </a:r>
          </a:p>
        </p:txBody>
      </p:sp>
      <p:sp>
        <p:nvSpPr>
          <p:cNvPr id="3" name="Content Placeholder 2">
            <a:extLst>
              <a:ext uri="{FF2B5EF4-FFF2-40B4-BE49-F238E27FC236}">
                <a16:creationId xmlns:a16="http://schemas.microsoft.com/office/drawing/2014/main" id="{849D1295-63B8-4C8D-BB9B-3EB39FC9D631}"/>
              </a:ext>
            </a:extLst>
          </p:cNvPr>
          <p:cNvSpPr>
            <a:spLocks noGrp="1"/>
          </p:cNvSpPr>
          <p:nvPr>
            <p:ph idx="1"/>
          </p:nvPr>
        </p:nvSpPr>
        <p:spPr>
          <a:xfrm>
            <a:off x="609600" y="1635853"/>
            <a:ext cx="10972800" cy="5008228"/>
          </a:xfrm>
        </p:spPr>
        <p:txBody>
          <a:bodyPr>
            <a:normAutofit/>
          </a:bodyPr>
          <a:lstStyle/>
          <a:p>
            <a:r>
              <a:rPr lang="en-AU" sz="2200" dirty="0"/>
              <a:t>Every session teaches him to listen, observe, share stories, learn and be safely and respectfully challenged. </a:t>
            </a:r>
          </a:p>
          <a:p>
            <a:endParaRPr lang="en-AU" sz="2200" dirty="0"/>
          </a:p>
          <a:p>
            <a:r>
              <a:rPr lang="en-AU" sz="2200" dirty="0"/>
              <a:t>He is invited into opportunities to listen to others talking through experiences which can enable a deeper understanding:</a:t>
            </a:r>
          </a:p>
          <a:p>
            <a:pPr lvl="3"/>
            <a:r>
              <a:rPr lang="en-AU" sz="2200" dirty="0"/>
              <a:t>Of the abuse dynamic</a:t>
            </a:r>
          </a:p>
          <a:p>
            <a:pPr lvl="3"/>
            <a:r>
              <a:rPr lang="en-AU" sz="2200" dirty="0"/>
              <a:t>What has brought him to make these choices</a:t>
            </a:r>
          </a:p>
          <a:p>
            <a:pPr lvl="3"/>
            <a:r>
              <a:rPr lang="en-AU" sz="2200" dirty="0"/>
              <a:t>Importantly, strategies for change building a ‘toolkit’ of skills</a:t>
            </a:r>
          </a:p>
          <a:p>
            <a:pPr marL="0" indent="0">
              <a:buNone/>
            </a:pPr>
            <a:r>
              <a:rPr lang="en-AU" sz="2200" dirty="0"/>
              <a:t>   </a:t>
            </a:r>
          </a:p>
          <a:p>
            <a:r>
              <a:rPr lang="en-AU" sz="2200" dirty="0"/>
              <a:t>Unique to this program is the connection to mind, body and spirit</a:t>
            </a:r>
          </a:p>
          <a:p>
            <a:endParaRPr lang="en-AU" sz="2200" dirty="0"/>
          </a:p>
          <a:p>
            <a:pPr marL="0" indent="0">
              <a:buNone/>
            </a:pPr>
            <a:endParaRPr lang="en-AU" dirty="0"/>
          </a:p>
        </p:txBody>
      </p:sp>
    </p:spTree>
    <p:extLst>
      <p:ext uri="{BB962C8B-B14F-4D97-AF65-F5344CB8AC3E}">
        <p14:creationId xmlns:p14="http://schemas.microsoft.com/office/powerpoint/2010/main" val="146705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3663-3D7E-4654-9F1A-DBBEABDF0B17}"/>
              </a:ext>
            </a:extLst>
          </p:cNvPr>
          <p:cNvSpPr>
            <a:spLocks noGrp="1"/>
          </p:cNvSpPr>
          <p:nvPr>
            <p:ph type="title"/>
          </p:nvPr>
        </p:nvSpPr>
        <p:spPr>
          <a:xfrm>
            <a:off x="609600" y="704088"/>
            <a:ext cx="10972800" cy="923376"/>
          </a:xfrm>
        </p:spPr>
        <p:txBody>
          <a:bodyPr/>
          <a:lstStyle/>
          <a:p>
            <a:r>
              <a:rPr lang="en-AU" dirty="0"/>
              <a:t>Whole Body Engagement</a:t>
            </a:r>
          </a:p>
        </p:txBody>
      </p:sp>
      <p:sp>
        <p:nvSpPr>
          <p:cNvPr id="3" name="Content Placeholder 2">
            <a:extLst>
              <a:ext uri="{FF2B5EF4-FFF2-40B4-BE49-F238E27FC236}">
                <a16:creationId xmlns:a16="http://schemas.microsoft.com/office/drawing/2014/main" id="{D56157F7-51ED-4908-904D-2C4BA0BBB3A8}"/>
              </a:ext>
            </a:extLst>
          </p:cNvPr>
          <p:cNvSpPr>
            <a:spLocks noGrp="1"/>
          </p:cNvSpPr>
          <p:nvPr>
            <p:ph idx="1"/>
          </p:nvPr>
        </p:nvSpPr>
        <p:spPr>
          <a:xfrm>
            <a:off x="1795244" y="1845578"/>
            <a:ext cx="9787156" cy="4580389"/>
          </a:xfrm>
        </p:spPr>
        <p:txBody>
          <a:bodyPr>
            <a:normAutofit/>
          </a:bodyPr>
          <a:lstStyle/>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Cultural Capability NOT Cultural Competence, through Acknowledgment, Empathy, Understanding and Passion</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Knowledge of Family Violence </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Understanding of aboriginal specific links to Family Violence</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Female Perspective </a:t>
            </a:r>
          </a:p>
          <a:p>
            <a:pPr marL="457200" lvl="1" indent="0">
              <a:spcBef>
                <a:spcPts val="500"/>
              </a:spcBef>
              <a:buClrTx/>
              <a:buSzTx/>
              <a:buNone/>
            </a:pPr>
            <a:endParaRPr lang="en-AU" sz="1900" dirty="0">
              <a:cs typeface="Arial" panose="020B0604020202020204" pitchFamily="34" charset="0"/>
            </a:endParaRP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Non-Judgement of the life path and recognition of the past</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Dignity and Worth</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Separating the behaviour from the person</a:t>
            </a:r>
          </a:p>
          <a:p>
            <a:pPr marL="457200" lvl="1" indent="0">
              <a:spcBef>
                <a:spcPts val="500"/>
              </a:spcBef>
              <a:buClrTx/>
              <a:buSzTx/>
              <a:buNone/>
            </a:pPr>
            <a:endParaRPr lang="en-AU" sz="1900" dirty="0">
              <a:cs typeface="Arial" panose="020B0604020202020204" pitchFamily="34" charset="0"/>
            </a:endParaRP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Build Rapport through Active Listening</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Person Centred – “He is the expert on himself”</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Disclosure of trauma</a:t>
            </a:r>
          </a:p>
        </p:txBody>
      </p:sp>
      <p:sp>
        <p:nvSpPr>
          <p:cNvPr id="4" name="TextBox 3">
            <a:extLst>
              <a:ext uri="{FF2B5EF4-FFF2-40B4-BE49-F238E27FC236}">
                <a16:creationId xmlns:a16="http://schemas.microsoft.com/office/drawing/2014/main" id="{97ABA973-5F16-494D-B690-27099D2915EA}"/>
              </a:ext>
            </a:extLst>
          </p:cNvPr>
          <p:cNvSpPr txBox="1"/>
          <p:nvPr/>
        </p:nvSpPr>
        <p:spPr>
          <a:xfrm>
            <a:off x="0" y="2415177"/>
            <a:ext cx="1714150" cy="523220"/>
          </a:xfrm>
          <a:prstGeom prst="rect">
            <a:avLst/>
          </a:prstGeom>
          <a:noFill/>
          <a:ln>
            <a:noFill/>
          </a:ln>
        </p:spPr>
        <p:txBody>
          <a:bodyPr wrap="square" rtlCol="0">
            <a:spAutoFit/>
          </a:bodyPr>
          <a:lstStyle/>
          <a:p>
            <a:pPr algn="r"/>
            <a:r>
              <a:rPr lang="en-AU" sz="2800" b="1" dirty="0">
                <a:solidFill>
                  <a:srgbClr val="63AADD"/>
                </a:solidFill>
                <a:latin typeface="Calibri" panose="020F0502020204030204" pitchFamily="34" charset="0"/>
              </a:rPr>
              <a:t>Head</a:t>
            </a:r>
            <a:endParaRPr lang="en-AU" sz="3200" b="1" dirty="0">
              <a:solidFill>
                <a:srgbClr val="63AADD"/>
              </a:solidFill>
              <a:latin typeface="Calibri" panose="020F0502020204030204" pitchFamily="34" charset="0"/>
            </a:endParaRPr>
          </a:p>
        </p:txBody>
      </p:sp>
      <p:sp>
        <p:nvSpPr>
          <p:cNvPr id="5" name="TextBox 4">
            <a:extLst>
              <a:ext uri="{FF2B5EF4-FFF2-40B4-BE49-F238E27FC236}">
                <a16:creationId xmlns:a16="http://schemas.microsoft.com/office/drawing/2014/main" id="{1BE657A7-57F9-42C9-A1CB-A49DB9E62E31}"/>
              </a:ext>
            </a:extLst>
          </p:cNvPr>
          <p:cNvSpPr txBox="1"/>
          <p:nvPr/>
        </p:nvSpPr>
        <p:spPr>
          <a:xfrm>
            <a:off x="0" y="4135772"/>
            <a:ext cx="1714150" cy="523220"/>
          </a:xfrm>
          <a:prstGeom prst="rect">
            <a:avLst/>
          </a:prstGeom>
          <a:noFill/>
          <a:ln>
            <a:noFill/>
          </a:ln>
        </p:spPr>
        <p:txBody>
          <a:bodyPr wrap="square" rtlCol="0">
            <a:spAutoFit/>
          </a:bodyPr>
          <a:lstStyle/>
          <a:p>
            <a:pPr algn="r"/>
            <a:r>
              <a:rPr lang="en-AU" sz="2800" b="1" dirty="0">
                <a:solidFill>
                  <a:srgbClr val="63AADD"/>
                </a:solidFill>
                <a:latin typeface="Calibri" panose="020F0502020204030204" pitchFamily="34" charset="0"/>
              </a:rPr>
              <a:t>Eyes</a:t>
            </a:r>
            <a:endParaRPr lang="en-AU" sz="3200" b="1" dirty="0">
              <a:solidFill>
                <a:srgbClr val="63AADD"/>
              </a:solidFill>
              <a:latin typeface="Calibri" panose="020F0502020204030204" pitchFamily="34" charset="0"/>
            </a:endParaRPr>
          </a:p>
        </p:txBody>
      </p:sp>
      <p:sp>
        <p:nvSpPr>
          <p:cNvPr id="6" name="TextBox 5">
            <a:extLst>
              <a:ext uri="{FF2B5EF4-FFF2-40B4-BE49-F238E27FC236}">
                <a16:creationId xmlns:a16="http://schemas.microsoft.com/office/drawing/2014/main" id="{DC50F37A-9110-48E4-B8F9-DF5FEC31BCBA}"/>
              </a:ext>
            </a:extLst>
          </p:cNvPr>
          <p:cNvSpPr txBox="1"/>
          <p:nvPr/>
        </p:nvSpPr>
        <p:spPr>
          <a:xfrm>
            <a:off x="494950" y="5577979"/>
            <a:ext cx="1219200" cy="523220"/>
          </a:xfrm>
          <a:prstGeom prst="rect">
            <a:avLst/>
          </a:prstGeom>
          <a:noFill/>
          <a:ln>
            <a:noFill/>
          </a:ln>
        </p:spPr>
        <p:txBody>
          <a:bodyPr wrap="square" rtlCol="0">
            <a:spAutoFit/>
          </a:bodyPr>
          <a:lstStyle/>
          <a:p>
            <a:pPr algn="r"/>
            <a:r>
              <a:rPr lang="en-AU" sz="2800" b="1" dirty="0">
                <a:solidFill>
                  <a:srgbClr val="63AADD"/>
                </a:solidFill>
                <a:latin typeface="Calibri" panose="020F0502020204030204" pitchFamily="34" charset="0"/>
              </a:rPr>
              <a:t>Ears</a:t>
            </a:r>
            <a:endParaRPr lang="en-AU" sz="3200" b="1" dirty="0">
              <a:solidFill>
                <a:srgbClr val="63AADD"/>
              </a:solidFill>
              <a:latin typeface="Calibri" panose="020F0502020204030204" pitchFamily="34" charset="0"/>
            </a:endParaRPr>
          </a:p>
        </p:txBody>
      </p:sp>
      <p:sp>
        <p:nvSpPr>
          <p:cNvPr id="10" name="Left Brace 9">
            <a:extLst>
              <a:ext uri="{FF2B5EF4-FFF2-40B4-BE49-F238E27FC236}">
                <a16:creationId xmlns:a16="http://schemas.microsoft.com/office/drawing/2014/main" id="{DA9F5BFE-610D-4D3D-A672-A9530EB2C97B}"/>
              </a:ext>
            </a:extLst>
          </p:cNvPr>
          <p:cNvSpPr/>
          <p:nvPr/>
        </p:nvSpPr>
        <p:spPr>
          <a:xfrm>
            <a:off x="1818588" y="1904301"/>
            <a:ext cx="429662" cy="1603695"/>
          </a:xfrm>
          <a:prstGeom prst="leftBrace">
            <a:avLst/>
          </a:prstGeom>
          <a:ln w="12700">
            <a:solidFill>
              <a:srgbClr val="63AAD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Left Brace 10">
            <a:extLst>
              <a:ext uri="{FF2B5EF4-FFF2-40B4-BE49-F238E27FC236}">
                <a16:creationId xmlns:a16="http://schemas.microsoft.com/office/drawing/2014/main" id="{99DE03C9-562B-441F-A64F-F2C6CF6FE6A2}"/>
              </a:ext>
            </a:extLst>
          </p:cNvPr>
          <p:cNvSpPr/>
          <p:nvPr/>
        </p:nvSpPr>
        <p:spPr>
          <a:xfrm>
            <a:off x="1818588" y="3988378"/>
            <a:ext cx="429662" cy="923376"/>
          </a:xfrm>
          <a:prstGeom prst="leftBrace">
            <a:avLst/>
          </a:prstGeom>
          <a:ln w="12700">
            <a:solidFill>
              <a:srgbClr val="63AAD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 name="Left Brace 11">
            <a:extLst>
              <a:ext uri="{FF2B5EF4-FFF2-40B4-BE49-F238E27FC236}">
                <a16:creationId xmlns:a16="http://schemas.microsoft.com/office/drawing/2014/main" id="{B876E08A-E5BE-4485-A096-0C8901BABC46}"/>
              </a:ext>
            </a:extLst>
          </p:cNvPr>
          <p:cNvSpPr/>
          <p:nvPr/>
        </p:nvSpPr>
        <p:spPr>
          <a:xfrm>
            <a:off x="1795244" y="5386290"/>
            <a:ext cx="429662" cy="923376"/>
          </a:xfrm>
          <a:prstGeom prst="leftBrace">
            <a:avLst/>
          </a:prstGeom>
          <a:ln w="12700">
            <a:solidFill>
              <a:srgbClr val="63AAD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133795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3663-3D7E-4654-9F1A-DBBEABDF0B17}"/>
              </a:ext>
            </a:extLst>
          </p:cNvPr>
          <p:cNvSpPr>
            <a:spLocks noGrp="1"/>
          </p:cNvSpPr>
          <p:nvPr>
            <p:ph type="title"/>
          </p:nvPr>
        </p:nvSpPr>
        <p:spPr>
          <a:xfrm>
            <a:off x="609600" y="704088"/>
            <a:ext cx="10972800" cy="923376"/>
          </a:xfrm>
        </p:spPr>
        <p:txBody>
          <a:bodyPr/>
          <a:lstStyle/>
          <a:p>
            <a:r>
              <a:rPr lang="en-AU" dirty="0"/>
              <a:t>Whole Body Engagement</a:t>
            </a:r>
          </a:p>
        </p:txBody>
      </p:sp>
      <p:sp>
        <p:nvSpPr>
          <p:cNvPr id="3" name="Content Placeholder 2">
            <a:extLst>
              <a:ext uri="{FF2B5EF4-FFF2-40B4-BE49-F238E27FC236}">
                <a16:creationId xmlns:a16="http://schemas.microsoft.com/office/drawing/2014/main" id="{D56157F7-51ED-4908-904D-2C4BA0BBB3A8}"/>
              </a:ext>
            </a:extLst>
          </p:cNvPr>
          <p:cNvSpPr>
            <a:spLocks noGrp="1"/>
          </p:cNvSpPr>
          <p:nvPr>
            <p:ph idx="1"/>
          </p:nvPr>
        </p:nvSpPr>
        <p:spPr>
          <a:xfrm>
            <a:off x="1795244" y="1845578"/>
            <a:ext cx="9787156" cy="4580389"/>
          </a:xfrm>
        </p:spPr>
        <p:txBody>
          <a:bodyPr>
            <a:normAutofit/>
          </a:bodyPr>
          <a:lstStyle/>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Respectfully Challenge</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Continuous Reinforcement</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Real Life Practical Examples – Using Aboriginal English</a:t>
            </a:r>
          </a:p>
          <a:p>
            <a:pPr marL="457200" lvl="1" indent="0">
              <a:spcBef>
                <a:spcPts val="500"/>
              </a:spcBef>
              <a:buClrTx/>
              <a:buSzTx/>
              <a:buNone/>
            </a:pPr>
            <a:endParaRPr lang="en-AU" sz="1900" dirty="0">
              <a:cs typeface="Arial" panose="020B0604020202020204" pitchFamily="34" charset="0"/>
            </a:endParaRP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Understanding of Hand Gestures</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Practical Support</a:t>
            </a:r>
          </a:p>
          <a:p>
            <a:pPr marL="457200" lvl="1" indent="0">
              <a:spcBef>
                <a:spcPts val="500"/>
              </a:spcBef>
              <a:buClrTx/>
              <a:buSzTx/>
              <a:buNone/>
            </a:pPr>
            <a:endParaRPr lang="en-AU" sz="1900" dirty="0">
              <a:cs typeface="Arial" panose="020B0604020202020204" pitchFamily="34" charset="0"/>
            </a:endParaRP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Empathy</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Spiritual Awareness</a:t>
            </a:r>
          </a:p>
          <a:p>
            <a:pPr marL="457200" lvl="1" indent="0">
              <a:spcBef>
                <a:spcPts val="500"/>
              </a:spcBef>
              <a:buClrTx/>
              <a:buSzTx/>
              <a:buNone/>
            </a:pPr>
            <a:endParaRPr lang="en-AU" sz="1900" dirty="0">
              <a:cs typeface="Arial" panose="020B0604020202020204" pitchFamily="34" charset="0"/>
            </a:endParaRP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Walking with these men on their individual journey’s</a:t>
            </a:r>
          </a:p>
          <a:p>
            <a:pPr marL="914400" lvl="1" indent="-457200">
              <a:spcBef>
                <a:spcPts val="500"/>
              </a:spcBef>
              <a:buClrTx/>
              <a:buSzTx/>
              <a:buFont typeface="Arial" panose="020B0604020202020204" pitchFamily="34" charset="0"/>
              <a:buChar char="•"/>
            </a:pPr>
            <a:r>
              <a:rPr lang="en-AU" sz="1900" dirty="0">
                <a:cs typeface="Arial" panose="020B0604020202020204" pitchFamily="34" charset="0"/>
              </a:rPr>
              <a:t>Supportive</a:t>
            </a:r>
          </a:p>
        </p:txBody>
      </p:sp>
      <p:sp>
        <p:nvSpPr>
          <p:cNvPr id="4" name="TextBox 3">
            <a:extLst>
              <a:ext uri="{FF2B5EF4-FFF2-40B4-BE49-F238E27FC236}">
                <a16:creationId xmlns:a16="http://schemas.microsoft.com/office/drawing/2014/main" id="{97ABA973-5F16-494D-B690-27099D2915EA}"/>
              </a:ext>
            </a:extLst>
          </p:cNvPr>
          <p:cNvSpPr txBox="1"/>
          <p:nvPr/>
        </p:nvSpPr>
        <p:spPr>
          <a:xfrm>
            <a:off x="0" y="1948023"/>
            <a:ext cx="1714150" cy="523220"/>
          </a:xfrm>
          <a:prstGeom prst="rect">
            <a:avLst/>
          </a:prstGeom>
          <a:noFill/>
          <a:ln>
            <a:noFill/>
          </a:ln>
        </p:spPr>
        <p:txBody>
          <a:bodyPr wrap="square" rtlCol="0">
            <a:spAutoFit/>
          </a:bodyPr>
          <a:lstStyle/>
          <a:p>
            <a:pPr algn="r"/>
            <a:r>
              <a:rPr lang="en-AU" sz="2800" b="1" dirty="0">
                <a:solidFill>
                  <a:srgbClr val="63AADD"/>
                </a:solidFill>
                <a:latin typeface="Calibri" panose="020F0502020204030204" pitchFamily="34" charset="0"/>
              </a:rPr>
              <a:t>Mouth</a:t>
            </a:r>
            <a:endParaRPr lang="en-AU" sz="3200" b="1" dirty="0">
              <a:solidFill>
                <a:srgbClr val="63AADD"/>
              </a:solidFill>
              <a:latin typeface="Calibri" panose="020F0502020204030204" pitchFamily="34" charset="0"/>
            </a:endParaRPr>
          </a:p>
        </p:txBody>
      </p:sp>
      <p:sp>
        <p:nvSpPr>
          <p:cNvPr id="5" name="TextBox 4">
            <a:extLst>
              <a:ext uri="{FF2B5EF4-FFF2-40B4-BE49-F238E27FC236}">
                <a16:creationId xmlns:a16="http://schemas.microsoft.com/office/drawing/2014/main" id="{1BE657A7-57F9-42C9-A1CB-A49DB9E62E31}"/>
              </a:ext>
            </a:extLst>
          </p:cNvPr>
          <p:cNvSpPr txBox="1"/>
          <p:nvPr/>
        </p:nvSpPr>
        <p:spPr>
          <a:xfrm>
            <a:off x="0" y="3354324"/>
            <a:ext cx="1714150" cy="523220"/>
          </a:xfrm>
          <a:prstGeom prst="rect">
            <a:avLst/>
          </a:prstGeom>
          <a:noFill/>
          <a:ln>
            <a:noFill/>
          </a:ln>
        </p:spPr>
        <p:txBody>
          <a:bodyPr wrap="square" rtlCol="0">
            <a:spAutoFit/>
          </a:bodyPr>
          <a:lstStyle/>
          <a:p>
            <a:pPr algn="r"/>
            <a:r>
              <a:rPr lang="en-AU" sz="2800" b="1" dirty="0">
                <a:solidFill>
                  <a:srgbClr val="63AADD"/>
                </a:solidFill>
                <a:latin typeface="Calibri" panose="020F0502020204030204" pitchFamily="34" charset="0"/>
              </a:rPr>
              <a:t>Hands</a:t>
            </a:r>
            <a:endParaRPr lang="en-AU" sz="3200" b="1" dirty="0">
              <a:solidFill>
                <a:srgbClr val="63AADD"/>
              </a:solidFill>
              <a:latin typeface="Calibri" panose="020F0502020204030204" pitchFamily="34" charset="0"/>
            </a:endParaRPr>
          </a:p>
        </p:txBody>
      </p:sp>
      <p:sp>
        <p:nvSpPr>
          <p:cNvPr id="6" name="TextBox 5">
            <a:extLst>
              <a:ext uri="{FF2B5EF4-FFF2-40B4-BE49-F238E27FC236}">
                <a16:creationId xmlns:a16="http://schemas.microsoft.com/office/drawing/2014/main" id="{DC50F37A-9110-48E4-B8F9-DF5FEC31BCBA}"/>
              </a:ext>
            </a:extLst>
          </p:cNvPr>
          <p:cNvSpPr txBox="1"/>
          <p:nvPr/>
        </p:nvSpPr>
        <p:spPr>
          <a:xfrm>
            <a:off x="496896" y="4405071"/>
            <a:ext cx="1219200" cy="523220"/>
          </a:xfrm>
          <a:prstGeom prst="rect">
            <a:avLst/>
          </a:prstGeom>
          <a:noFill/>
          <a:ln>
            <a:noFill/>
          </a:ln>
        </p:spPr>
        <p:txBody>
          <a:bodyPr wrap="square" rtlCol="0">
            <a:spAutoFit/>
          </a:bodyPr>
          <a:lstStyle/>
          <a:p>
            <a:pPr algn="r"/>
            <a:r>
              <a:rPr lang="en-AU" sz="2800" b="1" dirty="0">
                <a:solidFill>
                  <a:srgbClr val="63AADD"/>
                </a:solidFill>
                <a:latin typeface="Calibri" panose="020F0502020204030204" pitchFamily="34" charset="0"/>
              </a:rPr>
              <a:t>Heart</a:t>
            </a:r>
            <a:endParaRPr lang="en-AU" sz="3200" b="1" dirty="0">
              <a:solidFill>
                <a:srgbClr val="63AADD"/>
              </a:solidFill>
              <a:latin typeface="Calibri" panose="020F0502020204030204" pitchFamily="34" charset="0"/>
            </a:endParaRPr>
          </a:p>
        </p:txBody>
      </p:sp>
      <p:sp>
        <p:nvSpPr>
          <p:cNvPr id="10" name="Left Brace 9">
            <a:extLst>
              <a:ext uri="{FF2B5EF4-FFF2-40B4-BE49-F238E27FC236}">
                <a16:creationId xmlns:a16="http://schemas.microsoft.com/office/drawing/2014/main" id="{DA9F5BFE-610D-4D3D-A672-A9530EB2C97B}"/>
              </a:ext>
            </a:extLst>
          </p:cNvPr>
          <p:cNvSpPr/>
          <p:nvPr/>
        </p:nvSpPr>
        <p:spPr>
          <a:xfrm>
            <a:off x="1830745" y="1964860"/>
            <a:ext cx="429662" cy="832633"/>
          </a:xfrm>
          <a:prstGeom prst="leftBrace">
            <a:avLst/>
          </a:prstGeom>
          <a:ln w="12700">
            <a:solidFill>
              <a:srgbClr val="63AAD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Left Brace 10">
            <a:extLst>
              <a:ext uri="{FF2B5EF4-FFF2-40B4-BE49-F238E27FC236}">
                <a16:creationId xmlns:a16="http://schemas.microsoft.com/office/drawing/2014/main" id="{99DE03C9-562B-441F-A64F-F2C6CF6FE6A2}"/>
              </a:ext>
            </a:extLst>
          </p:cNvPr>
          <p:cNvSpPr/>
          <p:nvPr/>
        </p:nvSpPr>
        <p:spPr>
          <a:xfrm>
            <a:off x="1830745" y="3322866"/>
            <a:ext cx="429662" cy="586136"/>
          </a:xfrm>
          <a:prstGeom prst="leftBrace">
            <a:avLst/>
          </a:prstGeom>
          <a:ln w="12700">
            <a:solidFill>
              <a:srgbClr val="63AAD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 name="Left Brace 11">
            <a:extLst>
              <a:ext uri="{FF2B5EF4-FFF2-40B4-BE49-F238E27FC236}">
                <a16:creationId xmlns:a16="http://schemas.microsoft.com/office/drawing/2014/main" id="{B876E08A-E5BE-4485-A096-0C8901BABC46}"/>
              </a:ext>
            </a:extLst>
          </p:cNvPr>
          <p:cNvSpPr/>
          <p:nvPr/>
        </p:nvSpPr>
        <p:spPr>
          <a:xfrm>
            <a:off x="1863086" y="4373613"/>
            <a:ext cx="429662" cy="586136"/>
          </a:xfrm>
          <a:prstGeom prst="leftBrace">
            <a:avLst/>
          </a:prstGeom>
          <a:ln w="12700">
            <a:solidFill>
              <a:srgbClr val="63AAD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5" name="Left Brace 14">
            <a:extLst>
              <a:ext uri="{FF2B5EF4-FFF2-40B4-BE49-F238E27FC236}">
                <a16:creationId xmlns:a16="http://schemas.microsoft.com/office/drawing/2014/main" id="{F7829F0E-D23C-451F-85B9-17B95C4710DD}"/>
              </a:ext>
            </a:extLst>
          </p:cNvPr>
          <p:cNvSpPr/>
          <p:nvPr/>
        </p:nvSpPr>
        <p:spPr>
          <a:xfrm>
            <a:off x="1830745" y="5447294"/>
            <a:ext cx="429662" cy="586136"/>
          </a:xfrm>
          <a:prstGeom prst="leftBrace">
            <a:avLst/>
          </a:prstGeom>
          <a:ln w="12700">
            <a:solidFill>
              <a:srgbClr val="63AAD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 name="TextBox 15">
            <a:extLst>
              <a:ext uri="{FF2B5EF4-FFF2-40B4-BE49-F238E27FC236}">
                <a16:creationId xmlns:a16="http://schemas.microsoft.com/office/drawing/2014/main" id="{057A8EFB-C048-40AD-A3B7-64C514A42CE6}"/>
              </a:ext>
            </a:extLst>
          </p:cNvPr>
          <p:cNvSpPr txBox="1"/>
          <p:nvPr/>
        </p:nvSpPr>
        <p:spPr>
          <a:xfrm>
            <a:off x="494950" y="5478752"/>
            <a:ext cx="1219200" cy="523220"/>
          </a:xfrm>
          <a:prstGeom prst="rect">
            <a:avLst/>
          </a:prstGeom>
          <a:noFill/>
          <a:ln>
            <a:noFill/>
          </a:ln>
        </p:spPr>
        <p:txBody>
          <a:bodyPr wrap="square" rtlCol="0">
            <a:spAutoFit/>
          </a:bodyPr>
          <a:lstStyle/>
          <a:p>
            <a:pPr algn="r"/>
            <a:r>
              <a:rPr lang="en-AU" sz="2800" b="1" dirty="0">
                <a:solidFill>
                  <a:srgbClr val="63AADD"/>
                </a:solidFill>
                <a:latin typeface="Calibri" panose="020F0502020204030204" pitchFamily="34" charset="0"/>
              </a:rPr>
              <a:t>Feet</a:t>
            </a:r>
            <a:endParaRPr lang="en-AU" sz="3200" b="1" dirty="0">
              <a:solidFill>
                <a:srgbClr val="63AADD"/>
              </a:solidFill>
              <a:latin typeface="Calibri" panose="020F0502020204030204" pitchFamily="34" charset="0"/>
            </a:endParaRPr>
          </a:p>
        </p:txBody>
      </p:sp>
    </p:spTree>
    <p:extLst>
      <p:ext uri="{BB962C8B-B14F-4D97-AF65-F5344CB8AC3E}">
        <p14:creationId xmlns:p14="http://schemas.microsoft.com/office/powerpoint/2010/main" val="218389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SFV Conference" id="{0F73EF99-AA89-4EF5-98AD-C53D125C7969}" vid="{9E5E577E-D2AB-47E8-9345-565DBD07B5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SFV Conference</Template>
  <TotalTime>316</TotalTime>
  <Words>752</Words>
  <Application>Microsoft Macintosh PowerPoint</Application>
  <PresentationFormat>Widescreen</PresentationFormat>
  <Paragraphs>147</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Courier New</vt:lpstr>
      <vt:lpstr>Palatino Linotype</vt:lpstr>
      <vt:lpstr>Wingdings 2</vt:lpstr>
      <vt:lpstr>Presentation on brainstorming</vt:lpstr>
      <vt:lpstr>Engaging Aboriginal Men in MBCP</vt:lpstr>
      <vt:lpstr>Acknowledgement </vt:lpstr>
      <vt:lpstr>Introduction</vt:lpstr>
      <vt:lpstr>Statistics </vt:lpstr>
      <vt:lpstr>Statistics </vt:lpstr>
      <vt:lpstr>Synopsis of Program</vt:lpstr>
      <vt:lpstr>Synopsis of Program</vt:lpstr>
      <vt:lpstr>Whole Body Engagement</vt:lpstr>
      <vt:lpstr>Whole Body Engagement</vt:lpstr>
      <vt:lpstr>Whole Body Engagement</vt:lpstr>
      <vt:lpstr>Counselling Component</vt:lpstr>
      <vt:lpstr>In Closing </vt:lpstr>
      <vt:lpstr>Questions &amp; Answers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Aboriginal Men in MBCP</dc:title>
  <dc:creator>Tucker Christou</dc:creator>
  <cp:lastModifiedBy>Microsoft Office User</cp:lastModifiedBy>
  <cp:revision>32</cp:revision>
  <cp:lastPrinted>2018-09-06T07:54:08Z</cp:lastPrinted>
  <dcterms:created xsi:type="dcterms:W3CDTF">2018-09-07T04:26:09Z</dcterms:created>
  <dcterms:modified xsi:type="dcterms:W3CDTF">2018-09-09T12:04:17Z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