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7.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29"/>
  </p:notesMasterIdLst>
  <p:sldIdLst>
    <p:sldId id="262" r:id="rId2"/>
    <p:sldId id="284" r:id="rId3"/>
    <p:sldId id="285" r:id="rId4"/>
    <p:sldId id="286" r:id="rId5"/>
    <p:sldId id="263" r:id="rId6"/>
    <p:sldId id="264" r:id="rId7"/>
    <p:sldId id="265" r:id="rId8"/>
    <p:sldId id="269" r:id="rId9"/>
    <p:sldId id="266" r:id="rId10"/>
    <p:sldId id="272" r:id="rId11"/>
    <p:sldId id="288" r:id="rId12"/>
    <p:sldId id="274" r:id="rId13"/>
    <p:sldId id="275" r:id="rId14"/>
    <p:sldId id="287" r:id="rId15"/>
    <p:sldId id="289" r:id="rId16"/>
    <p:sldId id="290" r:id="rId17"/>
    <p:sldId id="292" r:id="rId18"/>
    <p:sldId id="291" r:id="rId19"/>
    <p:sldId id="299" r:id="rId20"/>
    <p:sldId id="297" r:id="rId21"/>
    <p:sldId id="294" r:id="rId22"/>
    <p:sldId id="298" r:id="rId23"/>
    <p:sldId id="295" r:id="rId24"/>
    <p:sldId id="296" r:id="rId25"/>
    <p:sldId id="300" r:id="rId26"/>
    <p:sldId id="281" r:id="rId27"/>
    <p:sldId id="282" r:id="rId2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A4692"/>
    <a:srgbClr val="92A84B"/>
    <a:srgbClr val="2A4693"/>
    <a:srgbClr val="93A94C"/>
    <a:srgbClr val="86B600"/>
    <a:srgbClr val="C08134"/>
    <a:srgbClr val="2A4793"/>
    <a:srgbClr val="0D6B7A"/>
    <a:srgbClr val="411153"/>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7" autoAdjust="0"/>
    <p:restoredTop sz="66123" autoAdjust="0"/>
  </p:normalViewPr>
  <p:slideViewPr>
    <p:cSldViewPr snapToGrid="0" snapToObjects="1">
      <p:cViewPr varScale="1">
        <p:scale>
          <a:sx n="33" d="100"/>
          <a:sy n="33" d="100"/>
        </p:scale>
        <p:origin x="1694" y="43"/>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STAFF.ad.curtin.edu.au\User\PER\H\260466H\Research%20Projects\Citizenship\Tables%20and%20Charts\Data%20tables%20and%20charts%20for%20book.xlsx" TargetMode="External"/><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Sheet1!$B$4</c:f>
              <c:strCache>
                <c:ptCount val="1"/>
                <c:pt idx="0">
                  <c:v>Very Poor</c:v>
                </c:pt>
              </c:strCache>
            </c:strRef>
          </c:tx>
          <c:spPr>
            <a:solidFill>
              <a:schemeClr val="accent1"/>
            </a:solidFill>
            <a:ln>
              <a:noFill/>
            </a:ln>
            <a:effectLst/>
          </c:spPr>
          <c:invertIfNegative val="0"/>
          <c:cat>
            <c:strRef>
              <c:f>Sheet1!$C$3:$F$3</c:f>
              <c:strCache>
                <c:ptCount val="4"/>
                <c:pt idx="0">
                  <c:v>Pre-IPV</c:v>
                </c:pt>
                <c:pt idx="1">
                  <c:v>During IPV</c:v>
                </c:pt>
                <c:pt idx="2">
                  <c:v>When left</c:v>
                </c:pt>
                <c:pt idx="3">
                  <c:v>Currently</c:v>
                </c:pt>
              </c:strCache>
            </c:strRef>
          </c:cat>
          <c:val>
            <c:numRef>
              <c:f>Sheet1!$C$4:$F$4</c:f>
              <c:numCache>
                <c:formatCode>General</c:formatCode>
                <c:ptCount val="4"/>
                <c:pt idx="0">
                  <c:v>2</c:v>
                </c:pt>
                <c:pt idx="1">
                  <c:v>64</c:v>
                </c:pt>
                <c:pt idx="2">
                  <c:v>41</c:v>
                </c:pt>
                <c:pt idx="3">
                  <c:v>8</c:v>
                </c:pt>
              </c:numCache>
            </c:numRef>
          </c:val>
        </c:ser>
        <c:ser>
          <c:idx val="1"/>
          <c:order val="1"/>
          <c:tx>
            <c:strRef>
              <c:f>Sheet1!$B$5</c:f>
              <c:strCache>
                <c:ptCount val="1"/>
                <c:pt idx="0">
                  <c:v>Poor</c:v>
                </c:pt>
              </c:strCache>
            </c:strRef>
          </c:tx>
          <c:spPr>
            <a:solidFill>
              <a:srgbClr val="00B050"/>
            </a:solidFill>
            <a:ln>
              <a:noFill/>
            </a:ln>
            <a:effectLst/>
          </c:spPr>
          <c:invertIfNegative val="0"/>
          <c:cat>
            <c:strRef>
              <c:f>Sheet1!$C$3:$F$3</c:f>
              <c:strCache>
                <c:ptCount val="4"/>
                <c:pt idx="0">
                  <c:v>Pre-IPV</c:v>
                </c:pt>
                <c:pt idx="1">
                  <c:v>During IPV</c:v>
                </c:pt>
                <c:pt idx="2">
                  <c:v>When left</c:v>
                </c:pt>
                <c:pt idx="3">
                  <c:v>Currently</c:v>
                </c:pt>
              </c:strCache>
            </c:strRef>
          </c:cat>
          <c:val>
            <c:numRef>
              <c:f>Sheet1!$C$5:$F$5</c:f>
              <c:numCache>
                <c:formatCode>General</c:formatCode>
                <c:ptCount val="4"/>
                <c:pt idx="0">
                  <c:v>6</c:v>
                </c:pt>
                <c:pt idx="1">
                  <c:v>27</c:v>
                </c:pt>
                <c:pt idx="2">
                  <c:v>25</c:v>
                </c:pt>
                <c:pt idx="3">
                  <c:v>19</c:v>
                </c:pt>
              </c:numCache>
            </c:numRef>
          </c:val>
        </c:ser>
        <c:ser>
          <c:idx val="2"/>
          <c:order val="2"/>
          <c:tx>
            <c:strRef>
              <c:f>Sheet1!$B$6</c:f>
              <c:strCache>
                <c:ptCount val="1"/>
                <c:pt idx="0">
                  <c:v>Fair</c:v>
                </c:pt>
              </c:strCache>
            </c:strRef>
          </c:tx>
          <c:spPr>
            <a:solidFill>
              <a:srgbClr val="FF0000"/>
            </a:solidFill>
            <a:ln>
              <a:noFill/>
            </a:ln>
            <a:effectLst/>
          </c:spPr>
          <c:invertIfNegative val="0"/>
          <c:cat>
            <c:strRef>
              <c:f>Sheet1!$C$3:$F$3</c:f>
              <c:strCache>
                <c:ptCount val="4"/>
                <c:pt idx="0">
                  <c:v>Pre-IPV</c:v>
                </c:pt>
                <c:pt idx="1">
                  <c:v>During IPV</c:v>
                </c:pt>
                <c:pt idx="2">
                  <c:v>When left</c:v>
                </c:pt>
                <c:pt idx="3">
                  <c:v>Currently</c:v>
                </c:pt>
              </c:strCache>
            </c:strRef>
          </c:cat>
          <c:val>
            <c:numRef>
              <c:f>Sheet1!$C$6:$F$6</c:f>
              <c:numCache>
                <c:formatCode>General</c:formatCode>
                <c:ptCount val="4"/>
                <c:pt idx="0">
                  <c:v>20</c:v>
                </c:pt>
                <c:pt idx="1">
                  <c:v>8</c:v>
                </c:pt>
                <c:pt idx="2">
                  <c:v>14</c:v>
                </c:pt>
                <c:pt idx="3">
                  <c:v>31</c:v>
                </c:pt>
              </c:numCache>
            </c:numRef>
          </c:val>
        </c:ser>
        <c:ser>
          <c:idx val="3"/>
          <c:order val="3"/>
          <c:tx>
            <c:strRef>
              <c:f>Sheet1!$B$7</c:f>
              <c:strCache>
                <c:ptCount val="1"/>
                <c:pt idx="0">
                  <c:v>Good</c:v>
                </c:pt>
              </c:strCache>
            </c:strRef>
          </c:tx>
          <c:spPr>
            <a:solidFill>
              <a:schemeClr val="accent4"/>
            </a:solidFill>
            <a:ln>
              <a:noFill/>
            </a:ln>
            <a:effectLst/>
          </c:spPr>
          <c:invertIfNegative val="0"/>
          <c:cat>
            <c:strRef>
              <c:f>Sheet1!$C$3:$F$3</c:f>
              <c:strCache>
                <c:ptCount val="4"/>
                <c:pt idx="0">
                  <c:v>Pre-IPV</c:v>
                </c:pt>
                <c:pt idx="1">
                  <c:v>During IPV</c:v>
                </c:pt>
                <c:pt idx="2">
                  <c:v>When left</c:v>
                </c:pt>
                <c:pt idx="3">
                  <c:v>Currently</c:v>
                </c:pt>
              </c:strCache>
            </c:strRef>
          </c:cat>
          <c:val>
            <c:numRef>
              <c:f>Sheet1!$C$7:$F$7</c:f>
              <c:numCache>
                <c:formatCode>General</c:formatCode>
                <c:ptCount val="4"/>
                <c:pt idx="0">
                  <c:v>34</c:v>
                </c:pt>
                <c:pt idx="1">
                  <c:v>1</c:v>
                </c:pt>
                <c:pt idx="2">
                  <c:v>10</c:v>
                </c:pt>
                <c:pt idx="3">
                  <c:v>27</c:v>
                </c:pt>
              </c:numCache>
            </c:numRef>
          </c:val>
        </c:ser>
        <c:ser>
          <c:idx val="4"/>
          <c:order val="4"/>
          <c:tx>
            <c:strRef>
              <c:f>Sheet1!$B$8</c:f>
              <c:strCache>
                <c:ptCount val="1"/>
                <c:pt idx="0">
                  <c:v>Very Good</c:v>
                </c:pt>
              </c:strCache>
            </c:strRef>
          </c:tx>
          <c:spPr>
            <a:solidFill>
              <a:schemeClr val="accent5"/>
            </a:solidFill>
            <a:ln>
              <a:noFill/>
            </a:ln>
            <a:effectLst/>
          </c:spPr>
          <c:invertIfNegative val="0"/>
          <c:cat>
            <c:strRef>
              <c:f>Sheet1!$C$3:$F$3</c:f>
              <c:strCache>
                <c:ptCount val="4"/>
                <c:pt idx="0">
                  <c:v>Pre-IPV</c:v>
                </c:pt>
                <c:pt idx="1">
                  <c:v>During IPV</c:v>
                </c:pt>
                <c:pt idx="2">
                  <c:v>When left</c:v>
                </c:pt>
                <c:pt idx="3">
                  <c:v>Currently</c:v>
                </c:pt>
              </c:strCache>
            </c:strRef>
          </c:cat>
          <c:val>
            <c:numRef>
              <c:f>Sheet1!$C$8:$F$8</c:f>
              <c:numCache>
                <c:formatCode>General</c:formatCode>
                <c:ptCount val="4"/>
                <c:pt idx="0">
                  <c:v>38</c:v>
                </c:pt>
                <c:pt idx="1">
                  <c:v>0</c:v>
                </c:pt>
                <c:pt idx="2">
                  <c:v>5</c:v>
                </c:pt>
                <c:pt idx="3">
                  <c:v>16</c:v>
                </c:pt>
              </c:numCache>
            </c:numRef>
          </c:val>
        </c:ser>
        <c:dLbls>
          <c:showLegendKey val="0"/>
          <c:showVal val="0"/>
          <c:showCatName val="0"/>
          <c:showSerName val="0"/>
          <c:showPercent val="0"/>
          <c:showBubbleSize val="0"/>
        </c:dLbls>
        <c:gapWidth val="150"/>
        <c:axId val="562792944"/>
        <c:axId val="562793336"/>
      </c:barChart>
      <c:catAx>
        <c:axId val="56279294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crossAx val="562793336"/>
        <c:crosses val="autoZero"/>
        <c:auto val="0"/>
        <c:lblAlgn val="ctr"/>
        <c:lblOffset val="100"/>
        <c:noMultiLvlLbl val="0"/>
      </c:catAx>
      <c:valAx>
        <c:axId val="562793336"/>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62792944"/>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Sheet1!$B$255</c:f>
              <c:strCache>
                <c:ptCount val="1"/>
                <c:pt idx="0">
                  <c:v>Prior to IPV</c:v>
                </c:pt>
              </c:strCache>
            </c:strRef>
          </c:tx>
          <c:spPr>
            <a:solidFill>
              <a:schemeClr val="accent1"/>
            </a:solidFill>
            <a:ln>
              <a:noFill/>
            </a:ln>
            <a:effectLst/>
          </c:spPr>
          <c:invertIfNegative val="0"/>
          <c:cat>
            <c:strRef>
              <c:f>Sheet1!$A$256:$A$262</c:f>
              <c:strCache>
                <c:ptCount val="7"/>
                <c:pt idx="0">
                  <c:v>Friendship networks</c:v>
                </c:pt>
                <c:pt idx="1">
                  <c:v>Volunteering</c:v>
                </c:pt>
                <c:pt idx="2">
                  <c:v>Hobbies &amp; Social Groups</c:v>
                </c:pt>
                <c:pt idx="3">
                  <c:v>Support Groups</c:v>
                </c:pt>
                <c:pt idx="4">
                  <c:v>Political Groups</c:v>
                </c:pt>
                <c:pt idx="5">
                  <c:v>Sport</c:v>
                </c:pt>
                <c:pt idx="6">
                  <c:v>Church</c:v>
                </c:pt>
              </c:strCache>
            </c:strRef>
          </c:cat>
          <c:val>
            <c:numRef>
              <c:f>Sheet1!$B$256:$B$262</c:f>
              <c:numCache>
                <c:formatCode>0%</c:formatCode>
                <c:ptCount val="7"/>
                <c:pt idx="0">
                  <c:v>0.8125</c:v>
                </c:pt>
                <c:pt idx="1">
                  <c:v>0.55640000000000001</c:v>
                </c:pt>
                <c:pt idx="2">
                  <c:v>0.74490000000000001</c:v>
                </c:pt>
                <c:pt idx="3">
                  <c:v>0.3427</c:v>
                </c:pt>
                <c:pt idx="4">
                  <c:v>0.47270000000000001</c:v>
                </c:pt>
                <c:pt idx="5">
                  <c:v>0.73499999999999999</c:v>
                </c:pt>
                <c:pt idx="6">
                  <c:v>0.67220000000000002</c:v>
                </c:pt>
              </c:numCache>
            </c:numRef>
          </c:val>
        </c:ser>
        <c:ser>
          <c:idx val="1"/>
          <c:order val="1"/>
          <c:tx>
            <c:strRef>
              <c:f>Sheet1!$C$255</c:f>
              <c:strCache>
                <c:ptCount val="1"/>
                <c:pt idx="0">
                  <c:v>During IPV</c:v>
                </c:pt>
              </c:strCache>
            </c:strRef>
          </c:tx>
          <c:spPr>
            <a:solidFill>
              <a:srgbClr val="FF0000"/>
            </a:solidFill>
            <a:ln>
              <a:noFill/>
            </a:ln>
            <a:effectLst/>
          </c:spPr>
          <c:invertIfNegative val="0"/>
          <c:cat>
            <c:strRef>
              <c:f>Sheet1!$A$256:$A$262</c:f>
              <c:strCache>
                <c:ptCount val="7"/>
                <c:pt idx="0">
                  <c:v>Friendship networks</c:v>
                </c:pt>
                <c:pt idx="1">
                  <c:v>Volunteering</c:v>
                </c:pt>
                <c:pt idx="2">
                  <c:v>Hobbies &amp; Social Groups</c:v>
                </c:pt>
                <c:pt idx="3">
                  <c:v>Support Groups</c:v>
                </c:pt>
                <c:pt idx="4">
                  <c:v>Political Groups</c:v>
                </c:pt>
                <c:pt idx="5">
                  <c:v>Sport</c:v>
                </c:pt>
                <c:pt idx="6">
                  <c:v>Church</c:v>
                </c:pt>
              </c:strCache>
            </c:strRef>
          </c:cat>
          <c:val>
            <c:numRef>
              <c:f>Sheet1!$C$256:$C$262</c:f>
              <c:numCache>
                <c:formatCode>0%</c:formatCode>
                <c:ptCount val="7"/>
                <c:pt idx="0">
                  <c:v>0.26960000000000001</c:v>
                </c:pt>
                <c:pt idx="1">
                  <c:v>0.32350000000000001</c:v>
                </c:pt>
                <c:pt idx="2">
                  <c:v>0.13539999999999999</c:v>
                </c:pt>
                <c:pt idx="3">
                  <c:v>0.30070000000000002</c:v>
                </c:pt>
                <c:pt idx="4">
                  <c:v>0.1091</c:v>
                </c:pt>
                <c:pt idx="5">
                  <c:v>0.2492</c:v>
                </c:pt>
                <c:pt idx="6">
                  <c:v>0.35560000000000003</c:v>
                </c:pt>
              </c:numCache>
            </c:numRef>
          </c:val>
        </c:ser>
        <c:ser>
          <c:idx val="2"/>
          <c:order val="2"/>
          <c:tx>
            <c:strRef>
              <c:f>Sheet1!$D$255</c:f>
              <c:strCache>
                <c:ptCount val="1"/>
                <c:pt idx="0">
                  <c:v>After separation </c:v>
                </c:pt>
              </c:strCache>
            </c:strRef>
          </c:tx>
          <c:spPr>
            <a:solidFill>
              <a:srgbClr val="00B050"/>
            </a:solidFill>
            <a:ln>
              <a:noFill/>
            </a:ln>
            <a:effectLst/>
          </c:spPr>
          <c:invertIfNegative val="0"/>
          <c:cat>
            <c:strRef>
              <c:f>Sheet1!$A$256:$A$262</c:f>
              <c:strCache>
                <c:ptCount val="7"/>
                <c:pt idx="0">
                  <c:v>Friendship networks</c:v>
                </c:pt>
                <c:pt idx="1">
                  <c:v>Volunteering</c:v>
                </c:pt>
                <c:pt idx="2">
                  <c:v>Hobbies &amp; Social Groups</c:v>
                </c:pt>
                <c:pt idx="3">
                  <c:v>Support Groups</c:v>
                </c:pt>
                <c:pt idx="4">
                  <c:v>Political Groups</c:v>
                </c:pt>
                <c:pt idx="5">
                  <c:v>Sport</c:v>
                </c:pt>
                <c:pt idx="6">
                  <c:v>Church</c:v>
                </c:pt>
              </c:strCache>
            </c:strRef>
          </c:cat>
          <c:val>
            <c:numRef>
              <c:f>Sheet1!$D$256:$D$262</c:f>
              <c:numCache>
                <c:formatCode>0%</c:formatCode>
                <c:ptCount val="7"/>
                <c:pt idx="0">
                  <c:v>0.67859999999999998</c:v>
                </c:pt>
                <c:pt idx="1">
                  <c:v>0.56859999999999999</c:v>
                </c:pt>
                <c:pt idx="2">
                  <c:v>0.57340000000000002</c:v>
                </c:pt>
                <c:pt idx="3">
                  <c:v>0.57340000000000002</c:v>
                </c:pt>
                <c:pt idx="4">
                  <c:v>0.6</c:v>
                </c:pt>
                <c:pt idx="5">
                  <c:v>0.50470000000000004</c:v>
                </c:pt>
                <c:pt idx="6">
                  <c:v>0.51670000000000005</c:v>
                </c:pt>
              </c:numCache>
            </c:numRef>
          </c:val>
        </c:ser>
        <c:dLbls>
          <c:showLegendKey val="0"/>
          <c:showVal val="0"/>
          <c:showCatName val="0"/>
          <c:showSerName val="0"/>
          <c:showPercent val="0"/>
          <c:showBubbleSize val="0"/>
        </c:dLbls>
        <c:gapWidth val="219"/>
        <c:overlap val="-27"/>
        <c:axId val="223527344"/>
        <c:axId val="223527736"/>
      </c:barChart>
      <c:catAx>
        <c:axId val="22352734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cap="small" baseline="0">
                <a:solidFill>
                  <a:schemeClr val="tx1">
                    <a:lumMod val="65000"/>
                    <a:lumOff val="35000"/>
                  </a:schemeClr>
                </a:solidFill>
                <a:latin typeface="+mn-lt"/>
                <a:ea typeface="+mn-ea"/>
                <a:cs typeface="+mn-cs"/>
              </a:defRPr>
            </a:pPr>
            <a:endParaRPr lang="en-US"/>
          </a:p>
        </c:txPr>
        <c:crossAx val="223527736"/>
        <c:crosses val="autoZero"/>
        <c:auto val="1"/>
        <c:lblAlgn val="ctr"/>
        <c:lblOffset val="100"/>
        <c:noMultiLvlLbl val="0"/>
      </c:catAx>
      <c:valAx>
        <c:axId val="223527736"/>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23527344"/>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DEFBFCE-C2A8-4F05-A0E7-FD15582C1BCF}" type="datetimeFigureOut">
              <a:rPr lang="en-AU" smtClean="0"/>
              <a:t>28/11/2017</a:t>
            </a:fld>
            <a:endParaRPr lang="en-AU"/>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87E363C-E1EA-449E-B381-7590F7EA847C}" type="slidenum">
              <a:rPr lang="en-AU" smtClean="0"/>
              <a:t>‹#›</a:t>
            </a:fld>
            <a:endParaRPr lang="en-AU"/>
          </a:p>
        </p:txBody>
      </p:sp>
    </p:spTree>
    <p:extLst>
      <p:ext uri="{BB962C8B-B14F-4D97-AF65-F5344CB8AC3E}">
        <p14:creationId xmlns:p14="http://schemas.microsoft.com/office/powerpoint/2010/main" val="27365337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F87E363C-E1EA-449E-B381-7590F7EA847C}" type="slidenum">
              <a:rPr lang="en-AU" smtClean="0"/>
              <a:t>3</a:t>
            </a:fld>
            <a:endParaRPr lang="en-AU"/>
          </a:p>
        </p:txBody>
      </p:sp>
    </p:spTree>
    <p:extLst>
      <p:ext uri="{BB962C8B-B14F-4D97-AF65-F5344CB8AC3E}">
        <p14:creationId xmlns:p14="http://schemas.microsoft.com/office/powerpoint/2010/main" val="26069777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a:r>
              <a:rPr lang="en-AU" dirty="0" smtClean="0"/>
              <a:t>LONG TERM</a:t>
            </a:r>
            <a:r>
              <a:rPr lang="en-AU" baseline="0" dirty="0" smtClean="0"/>
              <a:t> IMPACTS</a:t>
            </a:r>
            <a:endParaRPr lang="en-AU" dirty="0" smtClean="0"/>
          </a:p>
          <a:p>
            <a:pPr marL="628650" lvl="1" indent="-171450">
              <a:buFont typeface="Arial" panose="020B0604020202020204" pitchFamily="34" charset="0"/>
              <a:buChar char="•"/>
            </a:pPr>
            <a:r>
              <a:rPr lang="en-AU" dirty="0" smtClean="0"/>
              <a:t>Insecure and poor standard of housing </a:t>
            </a:r>
          </a:p>
          <a:p>
            <a:pPr marL="628650" lvl="1" indent="-171450">
              <a:buFont typeface="Arial" panose="020B0604020202020204" pitchFamily="34" charset="0"/>
              <a:buChar char="•"/>
            </a:pPr>
            <a:r>
              <a:rPr lang="en-AU" dirty="0" smtClean="0"/>
              <a:t>Post separation abuse and violence</a:t>
            </a:r>
          </a:p>
          <a:p>
            <a:pPr marL="628650" lvl="1" indent="-171450">
              <a:buFont typeface="Arial" panose="020B0604020202020204" pitchFamily="34" charset="0"/>
              <a:buChar char="•"/>
            </a:pPr>
            <a:r>
              <a:rPr lang="en-AU" dirty="0" smtClean="0"/>
              <a:t>Poverty and insecure work attachment</a:t>
            </a:r>
          </a:p>
          <a:p>
            <a:pPr marL="628650" lvl="1" indent="-171450">
              <a:buFont typeface="Arial" panose="020B0604020202020204" pitchFamily="34" charset="0"/>
              <a:buChar char="•"/>
            </a:pPr>
            <a:r>
              <a:rPr lang="en-AU" dirty="0" smtClean="0"/>
              <a:t>Mental distress and poor physical health</a:t>
            </a:r>
          </a:p>
          <a:p>
            <a:pPr marL="628650" lvl="1" indent="-171450">
              <a:buFont typeface="Arial" panose="020B0604020202020204" pitchFamily="34" charset="0"/>
              <a:buChar char="•"/>
            </a:pPr>
            <a:r>
              <a:rPr lang="en-AU" dirty="0" smtClean="0"/>
              <a:t>Supporting children impacted</a:t>
            </a:r>
          </a:p>
          <a:p>
            <a:endParaRPr lang="en-AU" dirty="0"/>
          </a:p>
        </p:txBody>
      </p:sp>
      <p:sp>
        <p:nvSpPr>
          <p:cNvPr id="4" name="Slide Number Placeholder 3"/>
          <p:cNvSpPr>
            <a:spLocks noGrp="1"/>
          </p:cNvSpPr>
          <p:nvPr>
            <p:ph type="sldNum" sz="quarter" idx="10"/>
          </p:nvPr>
        </p:nvSpPr>
        <p:spPr/>
        <p:txBody>
          <a:bodyPr/>
          <a:lstStyle/>
          <a:p>
            <a:fld id="{F87E363C-E1EA-449E-B381-7590F7EA847C}" type="slidenum">
              <a:rPr lang="en-AU" smtClean="0"/>
              <a:t>4</a:t>
            </a:fld>
            <a:endParaRPr lang="en-AU"/>
          </a:p>
        </p:txBody>
      </p:sp>
    </p:spTree>
    <p:extLst>
      <p:ext uri="{BB962C8B-B14F-4D97-AF65-F5344CB8AC3E}">
        <p14:creationId xmlns:p14="http://schemas.microsoft.com/office/powerpoint/2010/main" val="40184628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F87E363C-E1EA-449E-B381-7590F7EA847C}" type="slidenum">
              <a:rPr lang="en-AU" smtClean="0"/>
              <a:t>6</a:t>
            </a:fld>
            <a:endParaRPr lang="en-AU"/>
          </a:p>
        </p:txBody>
      </p:sp>
    </p:spTree>
    <p:extLst>
      <p:ext uri="{BB962C8B-B14F-4D97-AF65-F5344CB8AC3E}">
        <p14:creationId xmlns:p14="http://schemas.microsoft.com/office/powerpoint/2010/main" val="15445596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E6C1A40B-03D0-4232-965C-0B5AFD34D2A6}" type="slidenum">
              <a:rPr lang="en-AU" smtClean="0"/>
              <a:t>7</a:t>
            </a:fld>
            <a:endParaRPr lang="en-AU"/>
          </a:p>
        </p:txBody>
      </p:sp>
    </p:spTree>
    <p:extLst>
      <p:ext uri="{BB962C8B-B14F-4D97-AF65-F5344CB8AC3E}">
        <p14:creationId xmlns:p14="http://schemas.microsoft.com/office/powerpoint/2010/main" val="80350305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E6C1A40B-03D0-4232-965C-0B5AFD34D2A6}" type="slidenum">
              <a:rPr lang="en-AU" smtClean="0"/>
              <a:t>9</a:t>
            </a:fld>
            <a:endParaRPr lang="en-AU"/>
          </a:p>
        </p:txBody>
      </p:sp>
    </p:spTree>
    <p:extLst>
      <p:ext uri="{BB962C8B-B14F-4D97-AF65-F5344CB8AC3E}">
        <p14:creationId xmlns:p14="http://schemas.microsoft.com/office/powerpoint/2010/main" val="135081650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F87E363C-E1EA-449E-B381-7590F7EA847C}" type="slidenum">
              <a:rPr lang="en-AU" smtClean="0"/>
              <a:t>13</a:t>
            </a:fld>
            <a:endParaRPr lang="en-AU"/>
          </a:p>
        </p:txBody>
      </p:sp>
    </p:spTree>
    <p:extLst>
      <p:ext uri="{BB962C8B-B14F-4D97-AF65-F5344CB8AC3E}">
        <p14:creationId xmlns:p14="http://schemas.microsoft.com/office/powerpoint/2010/main" val="391255467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F87E363C-E1EA-449E-B381-7590F7EA847C}" type="slidenum">
              <a:rPr lang="en-AU" smtClean="0"/>
              <a:t>14</a:t>
            </a:fld>
            <a:endParaRPr lang="en-AU"/>
          </a:p>
        </p:txBody>
      </p:sp>
    </p:spTree>
    <p:extLst>
      <p:ext uri="{BB962C8B-B14F-4D97-AF65-F5344CB8AC3E}">
        <p14:creationId xmlns:p14="http://schemas.microsoft.com/office/powerpoint/2010/main" val="428714933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blipFill dpi="0" rotWithShape="1">
          <a:blip r:embed="rId2"/>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246094"/>
            <a:ext cx="9144000" cy="646206"/>
          </a:xfrm>
        </p:spPr>
        <p:txBody>
          <a:bodyPr/>
          <a:lstStyle>
            <a:lvl1pPr algn="ctr">
              <a:defRPr>
                <a:solidFill>
                  <a:srgbClr val="2A4692"/>
                </a:solidFill>
              </a:defRPr>
            </a:lvl1pPr>
          </a:lstStyle>
          <a:p>
            <a:r>
              <a:rPr lang="en-AU" dirty="0" smtClean="0"/>
              <a:t>Click to edit Master title style</a:t>
            </a:r>
            <a:endParaRPr lang="en-US" dirty="0"/>
          </a:p>
        </p:txBody>
      </p:sp>
      <p:sp>
        <p:nvSpPr>
          <p:cNvPr id="4" name="Text Placeholder 3"/>
          <p:cNvSpPr>
            <a:spLocks noGrp="1"/>
          </p:cNvSpPr>
          <p:nvPr>
            <p:ph type="body" sz="quarter" idx="10"/>
          </p:nvPr>
        </p:nvSpPr>
        <p:spPr>
          <a:xfrm>
            <a:off x="0" y="1930400"/>
            <a:ext cx="9144000" cy="596900"/>
          </a:xfrm>
        </p:spPr>
        <p:txBody>
          <a:bodyPr/>
          <a:lstStyle>
            <a:lvl1pPr marL="0" indent="0" algn="ctr">
              <a:buFontTx/>
              <a:buNone/>
              <a:defRPr>
                <a:solidFill>
                  <a:srgbClr val="92A84B"/>
                </a:solidFill>
              </a:defRPr>
            </a:lvl1pPr>
          </a:lstStyle>
          <a:p>
            <a:pPr lvl="0"/>
            <a:r>
              <a:rPr lang="en-AU" dirty="0" smtClean="0"/>
              <a:t>Click to edit Master text styles</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169404" y="3124200"/>
            <a:ext cx="3898272" cy="871538"/>
          </a:xfrm>
        </p:spPr>
        <p:txBody>
          <a:bodyPr anchor="b">
            <a:normAutofit/>
          </a:bodyPr>
          <a:lstStyle>
            <a:lvl1pPr algn="l">
              <a:defRPr sz="2600" b="0">
                <a:solidFill>
                  <a:srgbClr val="2A4692"/>
                </a:solidFill>
              </a:defRPr>
            </a:lvl1pPr>
          </a:lstStyle>
          <a:p>
            <a:r>
              <a:rPr lang="en-AU" dirty="0" smtClean="0"/>
              <a:t>Click to edit Master title style</a:t>
            </a:r>
            <a:endParaRPr dirty="0"/>
          </a:p>
        </p:txBody>
      </p:sp>
      <p:sp>
        <p:nvSpPr>
          <p:cNvPr id="3" name="Picture Placeholder 2"/>
          <p:cNvSpPr>
            <a:spLocks noGrp="1"/>
          </p:cNvSpPr>
          <p:nvPr>
            <p:ph type="pic" idx="1"/>
          </p:nvPr>
        </p:nvSpPr>
        <p:spPr>
          <a:xfrm>
            <a:off x="277906" y="607358"/>
            <a:ext cx="3460658" cy="5816227"/>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AU" smtClean="0"/>
              <a:t>Drag picture to placeholder or click icon to add</a:t>
            </a:r>
            <a:endParaRPr/>
          </a:p>
        </p:txBody>
      </p:sp>
      <p:sp>
        <p:nvSpPr>
          <p:cNvPr id="4" name="Text Placeholder 3"/>
          <p:cNvSpPr>
            <a:spLocks noGrp="1"/>
          </p:cNvSpPr>
          <p:nvPr>
            <p:ph type="body" sz="half" idx="2"/>
          </p:nvPr>
        </p:nvSpPr>
        <p:spPr>
          <a:xfrm>
            <a:off x="4169404" y="3995737"/>
            <a:ext cx="3898272" cy="2147888"/>
          </a:xfrm>
        </p:spPr>
        <p:txBody>
          <a:bodyPr/>
          <a:lstStyle>
            <a:lvl1pPr marL="0" indent="0">
              <a:spcBef>
                <a:spcPts val="6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smtClean="0"/>
              <a:t>Click to edit Master text styles</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 Pictures with Caption, Alt.">
    <p:spTree>
      <p:nvGrpSpPr>
        <p:cNvPr id="1" name=""/>
        <p:cNvGrpSpPr/>
        <p:nvPr/>
      </p:nvGrpSpPr>
      <p:grpSpPr>
        <a:xfrm>
          <a:off x="0" y="0"/>
          <a:ext cx="0" cy="0"/>
          <a:chOff x="0" y="0"/>
          <a:chExt cx="0" cy="0"/>
        </a:xfrm>
      </p:grpSpPr>
      <p:sp>
        <p:nvSpPr>
          <p:cNvPr id="2" name="Title 1"/>
          <p:cNvSpPr>
            <a:spLocks noGrp="1"/>
          </p:cNvSpPr>
          <p:nvPr>
            <p:ph type="title"/>
          </p:nvPr>
        </p:nvSpPr>
        <p:spPr>
          <a:xfrm>
            <a:off x="4953000" y="3124200"/>
            <a:ext cx="3108960" cy="871538"/>
          </a:xfrm>
        </p:spPr>
        <p:txBody>
          <a:bodyPr anchor="b">
            <a:normAutofit/>
          </a:bodyPr>
          <a:lstStyle>
            <a:lvl1pPr algn="l">
              <a:defRPr sz="2600" b="0">
                <a:solidFill>
                  <a:srgbClr val="2A4692"/>
                </a:solidFill>
              </a:defRPr>
            </a:lvl1pPr>
          </a:lstStyle>
          <a:p>
            <a:r>
              <a:rPr lang="en-AU" dirty="0" smtClean="0"/>
              <a:t>Click to edit Master title style</a:t>
            </a:r>
            <a:endParaRPr dirty="0"/>
          </a:p>
        </p:txBody>
      </p:sp>
      <p:sp>
        <p:nvSpPr>
          <p:cNvPr id="3" name="Picture Placeholder 2"/>
          <p:cNvSpPr>
            <a:spLocks noGrp="1"/>
          </p:cNvSpPr>
          <p:nvPr>
            <p:ph type="pic" idx="1"/>
          </p:nvPr>
        </p:nvSpPr>
        <p:spPr>
          <a:xfrm>
            <a:off x="277905" y="2365248"/>
            <a:ext cx="4240119" cy="418795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AU" smtClean="0"/>
              <a:t>Drag picture to placeholder or click icon to add</a:t>
            </a:r>
            <a:endParaRPr/>
          </a:p>
        </p:txBody>
      </p:sp>
      <p:sp>
        <p:nvSpPr>
          <p:cNvPr id="4" name="Text Placeholder 3"/>
          <p:cNvSpPr>
            <a:spLocks noGrp="1"/>
          </p:cNvSpPr>
          <p:nvPr>
            <p:ph type="body" sz="half" idx="2"/>
          </p:nvPr>
        </p:nvSpPr>
        <p:spPr>
          <a:xfrm>
            <a:off x="4953000" y="3995737"/>
            <a:ext cx="3108960" cy="2147888"/>
          </a:xfrm>
        </p:spPr>
        <p:txBody>
          <a:bodyPr/>
          <a:lstStyle>
            <a:lvl1pPr marL="0" indent="0">
              <a:spcBef>
                <a:spcPts val="6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smtClean="0"/>
              <a:t>Click to edit Master text styles</a:t>
            </a:r>
          </a:p>
        </p:txBody>
      </p:sp>
      <p:sp>
        <p:nvSpPr>
          <p:cNvPr id="14" name="Picture Placeholder 12"/>
          <p:cNvSpPr>
            <a:spLocks noGrp="1"/>
          </p:cNvSpPr>
          <p:nvPr>
            <p:ph type="pic" sz="quarter" idx="13"/>
          </p:nvPr>
        </p:nvSpPr>
        <p:spPr>
          <a:xfrm>
            <a:off x="277905" y="607358"/>
            <a:ext cx="2057400" cy="1660353"/>
          </a:xfrm>
        </p:spPr>
        <p:txBody>
          <a:bodyPr/>
          <a:lstStyle>
            <a:lvl1pPr>
              <a:buNone/>
              <a:defRPr/>
            </a:lvl1pPr>
          </a:lstStyle>
          <a:p>
            <a:r>
              <a:rPr lang="en-AU" smtClean="0"/>
              <a:t>Drag picture to placeholder or click icon to add</a:t>
            </a:r>
            <a:endParaRPr/>
          </a:p>
        </p:txBody>
      </p:sp>
      <p:sp>
        <p:nvSpPr>
          <p:cNvPr id="15" name="Picture Placeholder 12"/>
          <p:cNvSpPr>
            <a:spLocks noGrp="1"/>
          </p:cNvSpPr>
          <p:nvPr>
            <p:ph type="pic" sz="quarter" idx="14"/>
          </p:nvPr>
        </p:nvSpPr>
        <p:spPr>
          <a:xfrm>
            <a:off x="2460625" y="584790"/>
            <a:ext cx="2057400" cy="1682922"/>
          </a:xfrm>
        </p:spPr>
        <p:txBody>
          <a:bodyPr/>
          <a:lstStyle>
            <a:lvl1pPr>
              <a:buNone/>
              <a:defRPr/>
            </a:lvl1pPr>
          </a:lstStyle>
          <a:p>
            <a:r>
              <a:rPr lang="en-AU" smtClean="0"/>
              <a:t>Drag picture to placeholder or click icon to add</a:t>
            </a:r>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98474" y="458694"/>
            <a:ext cx="7556313" cy="658906"/>
          </a:xfrm>
        </p:spPr>
        <p:txBody>
          <a:bodyPr/>
          <a:lstStyle>
            <a:lvl1pPr>
              <a:defRPr>
                <a:solidFill>
                  <a:srgbClr val="2A4692"/>
                </a:solidFill>
              </a:defRPr>
            </a:lvl1pPr>
          </a:lstStyle>
          <a:p>
            <a:r>
              <a:rPr lang="en-AU" dirty="0" smtClean="0"/>
              <a:t>Click to edit Master title style</a:t>
            </a:r>
            <a:endParaRPr dirty="0"/>
          </a:p>
        </p:txBody>
      </p:sp>
      <p:sp>
        <p:nvSpPr>
          <p:cNvPr id="3" name="Content Placeholder 2"/>
          <p:cNvSpPr>
            <a:spLocks noGrp="1"/>
          </p:cNvSpPr>
          <p:nvPr>
            <p:ph idx="1"/>
          </p:nvPr>
        </p:nvSpPr>
        <p:spPr>
          <a:xfrm>
            <a:off x="498474" y="1397000"/>
            <a:ext cx="7556313" cy="4144963"/>
          </a:xfrm>
        </p:spPr>
        <p:txBody>
          <a:bodyPr/>
          <a:lstStyle>
            <a:lvl5pPr>
              <a:defRPr/>
            </a:lvl5pPr>
          </a:lstStyle>
          <a:p>
            <a:pPr lvl="0"/>
            <a:r>
              <a:rPr lang="en-AU" dirty="0" smtClean="0"/>
              <a:t>Click to edit Master text styles</a:t>
            </a:r>
          </a:p>
          <a:p>
            <a:pPr lvl="1"/>
            <a:r>
              <a:rPr lang="en-AU" dirty="0" smtClean="0"/>
              <a:t>Second level</a:t>
            </a:r>
          </a:p>
          <a:p>
            <a:pPr lvl="2"/>
            <a:r>
              <a:rPr lang="en-AU" dirty="0" smtClean="0"/>
              <a:t>Third level</a:t>
            </a:r>
          </a:p>
          <a:p>
            <a:pPr lvl="3"/>
            <a:r>
              <a:rPr lang="en-AU" dirty="0" smtClean="0"/>
              <a:t>Fourth level</a:t>
            </a:r>
          </a:p>
          <a:p>
            <a:pPr lvl="4"/>
            <a:r>
              <a:rPr lang="en-AU" dirty="0" smtClean="0"/>
              <a:t>Fifth level</a:t>
            </a:r>
            <a:endParaRP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and Content, Alt.">
    <p:spTree>
      <p:nvGrpSpPr>
        <p:cNvPr id="1" name=""/>
        <p:cNvGrpSpPr/>
        <p:nvPr/>
      </p:nvGrpSpPr>
      <p:grpSpPr>
        <a:xfrm>
          <a:off x="0" y="0"/>
          <a:ext cx="0" cy="0"/>
          <a:chOff x="0" y="0"/>
          <a:chExt cx="0" cy="0"/>
        </a:xfrm>
      </p:grpSpPr>
      <p:sp>
        <p:nvSpPr>
          <p:cNvPr id="2" name="Title 1"/>
          <p:cNvSpPr>
            <a:spLocks noGrp="1"/>
          </p:cNvSpPr>
          <p:nvPr>
            <p:ph type="title"/>
          </p:nvPr>
        </p:nvSpPr>
        <p:spPr>
          <a:xfrm>
            <a:off x="498474" y="96371"/>
            <a:ext cx="7556313" cy="995082"/>
          </a:xfrm>
        </p:spPr>
        <p:txBody>
          <a:bodyPr anchor="b" anchorCtr="0"/>
          <a:lstStyle>
            <a:lvl1pPr>
              <a:defRPr>
                <a:solidFill>
                  <a:srgbClr val="2A4692"/>
                </a:solidFill>
              </a:defRPr>
            </a:lvl1pPr>
          </a:lstStyle>
          <a:p>
            <a:r>
              <a:rPr lang="en-AU" dirty="0" smtClean="0"/>
              <a:t>Click to edit Master title style</a:t>
            </a:r>
            <a:endParaRPr dirty="0"/>
          </a:p>
        </p:txBody>
      </p:sp>
      <p:sp>
        <p:nvSpPr>
          <p:cNvPr id="3" name="Content Placeholder 2"/>
          <p:cNvSpPr>
            <a:spLocks noGrp="1"/>
          </p:cNvSpPr>
          <p:nvPr>
            <p:ph idx="1"/>
          </p:nvPr>
        </p:nvSpPr>
        <p:spPr>
          <a:xfrm>
            <a:off x="498474" y="1752600"/>
            <a:ext cx="7556313" cy="4144963"/>
          </a:xfrm>
        </p:spPr>
        <p:txBody>
          <a:bodyPr/>
          <a:lstStyle>
            <a:lvl5pPr>
              <a:defRPr/>
            </a:lvl5pPr>
          </a:lstStyle>
          <a:p>
            <a:pPr lvl="0"/>
            <a:r>
              <a:rPr lang="en-AU" dirty="0" smtClean="0"/>
              <a:t>Click to edit Master text styles</a:t>
            </a:r>
          </a:p>
          <a:p>
            <a:pPr lvl="1"/>
            <a:r>
              <a:rPr lang="en-AU" dirty="0" smtClean="0"/>
              <a:t>Second level</a:t>
            </a:r>
          </a:p>
          <a:p>
            <a:pPr lvl="2"/>
            <a:r>
              <a:rPr lang="en-AU" dirty="0" smtClean="0"/>
              <a:t>Third level</a:t>
            </a:r>
          </a:p>
          <a:p>
            <a:pPr lvl="3"/>
            <a:r>
              <a:rPr lang="en-AU" dirty="0" smtClean="0"/>
              <a:t>Fourth level</a:t>
            </a:r>
          </a:p>
          <a:p>
            <a:pPr lvl="4"/>
            <a:r>
              <a:rPr lang="en-AU" dirty="0" smtClean="0"/>
              <a:t>Fifth level</a:t>
            </a:r>
            <a:endParaRPr dirty="0"/>
          </a:p>
        </p:txBody>
      </p:sp>
      <p:sp>
        <p:nvSpPr>
          <p:cNvPr id="10" name="Text Placeholder 3"/>
          <p:cNvSpPr>
            <a:spLocks noGrp="1"/>
          </p:cNvSpPr>
          <p:nvPr>
            <p:ph type="body" sz="half" idx="2"/>
          </p:nvPr>
        </p:nvSpPr>
        <p:spPr>
          <a:xfrm>
            <a:off x="498518" y="1129553"/>
            <a:ext cx="7558960" cy="572247"/>
          </a:xfrm>
        </p:spPr>
        <p:txBody>
          <a:bodyPr vert="horz" lIns="91440" tIns="45720" rIns="91440" bIns="45720" rtlCol="0" anchor="t" anchorCtr="0">
            <a:noAutofit/>
          </a:bodyPr>
          <a:lstStyle>
            <a:lvl1pPr marL="0" indent="0">
              <a:buNone/>
              <a:defRPr kumimoji="0" sz="2400" b="0" i="0" u="none" strike="noStrike" kern="1200" cap="none" spc="0" normalizeH="0" baseline="0">
                <a:ln>
                  <a:noFill/>
                </a:ln>
                <a:solidFill>
                  <a:srgbClr val="93A94C"/>
                </a:solidFill>
                <a:effectLst/>
                <a:uLnTx/>
                <a:uFillTx/>
                <a:latin typeface="SansaSoft Pro Normal"/>
                <a:ea typeface="+mj-ea"/>
                <a:cs typeface="SansaSoft Pro Norma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AU" dirty="0" smtClean="0"/>
              <a:t>Click to edit Master text styles</a:t>
            </a:r>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98474" y="484094"/>
            <a:ext cx="7556313" cy="595406"/>
          </a:xfrm>
        </p:spPr>
        <p:txBody>
          <a:bodyPr/>
          <a:lstStyle>
            <a:lvl1pPr>
              <a:defRPr>
                <a:solidFill>
                  <a:srgbClr val="2A4692"/>
                </a:solidFill>
              </a:defRPr>
            </a:lvl1pPr>
          </a:lstStyle>
          <a:p>
            <a:r>
              <a:rPr lang="en-AU" dirty="0" smtClean="0"/>
              <a:t>Click to edit Master title style</a:t>
            </a:r>
            <a:endParaRPr dirty="0"/>
          </a:p>
        </p:txBody>
      </p:sp>
      <p:sp>
        <p:nvSpPr>
          <p:cNvPr id="3" name="Content Placeholder 2"/>
          <p:cNvSpPr>
            <a:spLocks noGrp="1"/>
          </p:cNvSpPr>
          <p:nvPr>
            <p:ph sz="half" idx="1"/>
          </p:nvPr>
        </p:nvSpPr>
        <p:spPr>
          <a:xfrm>
            <a:off x="498518" y="13890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AU" dirty="0" smtClean="0"/>
              <a:t>Click to edit Master text styles</a:t>
            </a:r>
          </a:p>
          <a:p>
            <a:pPr lvl="1"/>
            <a:r>
              <a:rPr lang="en-AU" dirty="0" smtClean="0"/>
              <a:t>Second level</a:t>
            </a:r>
          </a:p>
          <a:p>
            <a:pPr lvl="2"/>
            <a:r>
              <a:rPr lang="en-AU" dirty="0" smtClean="0"/>
              <a:t>Third level</a:t>
            </a:r>
          </a:p>
          <a:p>
            <a:pPr lvl="3"/>
            <a:r>
              <a:rPr lang="en-AU" dirty="0" smtClean="0"/>
              <a:t>Fourth level</a:t>
            </a:r>
          </a:p>
          <a:p>
            <a:pPr lvl="4"/>
            <a:r>
              <a:rPr lang="en-AU" dirty="0" smtClean="0"/>
              <a:t>Fifth level</a:t>
            </a:r>
            <a:endParaRPr dirty="0"/>
          </a:p>
        </p:txBody>
      </p:sp>
      <p:sp>
        <p:nvSpPr>
          <p:cNvPr id="4" name="Content Placeholder 3"/>
          <p:cNvSpPr>
            <a:spLocks noGrp="1"/>
          </p:cNvSpPr>
          <p:nvPr>
            <p:ph sz="half" idx="2"/>
          </p:nvPr>
        </p:nvSpPr>
        <p:spPr>
          <a:xfrm>
            <a:off x="4399878" y="13890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AU" dirty="0" smtClean="0"/>
              <a:t>Click to edit Master text styles</a:t>
            </a:r>
          </a:p>
          <a:p>
            <a:pPr lvl="1"/>
            <a:r>
              <a:rPr lang="en-AU" dirty="0" smtClean="0"/>
              <a:t>Second level</a:t>
            </a:r>
          </a:p>
          <a:p>
            <a:pPr lvl="2"/>
            <a:r>
              <a:rPr lang="en-AU" dirty="0" smtClean="0"/>
              <a:t>Third level</a:t>
            </a:r>
          </a:p>
          <a:p>
            <a:pPr lvl="3"/>
            <a:r>
              <a:rPr lang="en-AU" dirty="0" smtClean="0"/>
              <a:t>Fourth level</a:t>
            </a:r>
          </a:p>
          <a:p>
            <a:pPr lvl="4"/>
            <a:r>
              <a:rPr lang="en-AU" dirty="0" smtClean="0"/>
              <a:t>Fifth level</a:t>
            </a:r>
            <a:endParaRP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98474" y="484094"/>
            <a:ext cx="7556313" cy="620806"/>
          </a:xfrm>
        </p:spPr>
        <p:txBody>
          <a:bodyPr/>
          <a:lstStyle>
            <a:lvl1pPr>
              <a:defRPr>
                <a:solidFill>
                  <a:srgbClr val="2A4692"/>
                </a:solidFill>
              </a:defRPr>
            </a:lvl1pPr>
          </a:lstStyle>
          <a:p>
            <a:r>
              <a:rPr lang="en-AU" dirty="0" smtClean="0"/>
              <a:t>Click to edit Master title style</a:t>
            </a:r>
            <a:endParaRPr dirty="0"/>
          </a:p>
        </p:txBody>
      </p:sp>
      <p:sp>
        <p:nvSpPr>
          <p:cNvPr id="4" name="Content Placeholder 3"/>
          <p:cNvSpPr>
            <a:spLocks noGrp="1"/>
          </p:cNvSpPr>
          <p:nvPr>
            <p:ph sz="half" idx="2"/>
          </p:nvPr>
        </p:nvSpPr>
        <p:spPr>
          <a:xfrm>
            <a:off x="497541" y="1748865"/>
            <a:ext cx="3657600" cy="3678797"/>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AU" dirty="0" smtClean="0"/>
              <a:t>Click to edit Master text styles</a:t>
            </a:r>
          </a:p>
          <a:p>
            <a:pPr lvl="1"/>
            <a:r>
              <a:rPr lang="en-AU" dirty="0" smtClean="0"/>
              <a:t>Second level</a:t>
            </a:r>
          </a:p>
          <a:p>
            <a:pPr lvl="2"/>
            <a:r>
              <a:rPr lang="en-AU" dirty="0" smtClean="0"/>
              <a:t>Third level</a:t>
            </a:r>
          </a:p>
          <a:p>
            <a:pPr lvl="3"/>
            <a:r>
              <a:rPr lang="en-AU" dirty="0" smtClean="0"/>
              <a:t>Fourth level</a:t>
            </a:r>
          </a:p>
          <a:p>
            <a:pPr lvl="4"/>
            <a:r>
              <a:rPr lang="en-AU" dirty="0" smtClean="0"/>
              <a:t>Fifth level</a:t>
            </a:r>
            <a:endParaRPr dirty="0"/>
          </a:p>
        </p:txBody>
      </p:sp>
      <p:sp>
        <p:nvSpPr>
          <p:cNvPr id="6" name="Content Placeholder 5"/>
          <p:cNvSpPr>
            <a:spLocks noGrp="1"/>
          </p:cNvSpPr>
          <p:nvPr>
            <p:ph sz="quarter" idx="4"/>
          </p:nvPr>
        </p:nvSpPr>
        <p:spPr>
          <a:xfrm>
            <a:off x="4399878" y="1748865"/>
            <a:ext cx="3657600" cy="3678797"/>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AU" dirty="0" smtClean="0"/>
              <a:t>Click to edit Master text styles</a:t>
            </a:r>
          </a:p>
          <a:p>
            <a:pPr lvl="1"/>
            <a:r>
              <a:rPr lang="en-AU" dirty="0" smtClean="0"/>
              <a:t>Second level</a:t>
            </a:r>
          </a:p>
          <a:p>
            <a:pPr lvl="2"/>
            <a:r>
              <a:rPr lang="en-AU" dirty="0" smtClean="0"/>
              <a:t>Third level</a:t>
            </a:r>
          </a:p>
          <a:p>
            <a:pPr lvl="3"/>
            <a:r>
              <a:rPr lang="en-AU" dirty="0" smtClean="0"/>
              <a:t>Fourth level</a:t>
            </a:r>
          </a:p>
          <a:p>
            <a:pPr lvl="4"/>
            <a:r>
              <a:rPr lang="en-AU" dirty="0" smtClean="0"/>
              <a:t>Fifth level</a:t>
            </a:r>
            <a:endParaRPr dirty="0"/>
          </a:p>
        </p:txBody>
      </p:sp>
      <p:sp>
        <p:nvSpPr>
          <p:cNvPr id="3" name="Text Placeholder 2"/>
          <p:cNvSpPr>
            <a:spLocks noGrp="1"/>
          </p:cNvSpPr>
          <p:nvPr>
            <p:ph type="body" idx="1"/>
          </p:nvPr>
        </p:nvSpPr>
        <p:spPr>
          <a:xfrm>
            <a:off x="497541" y="1397747"/>
            <a:ext cx="3657600" cy="322729"/>
          </a:xfrm>
          <a:prstGeom prst="rect">
            <a:avLst/>
          </a:prstGeom>
          <a:noFill/>
        </p:spPr>
        <p:txBody>
          <a:bodyPr tIns="0" bIns="0" anchor="ctr" anchorCtr="0">
            <a:noAutofit/>
          </a:bodyPr>
          <a:lstStyle>
            <a:lvl1pPr marL="0" indent="0" algn="ctr">
              <a:spcBef>
                <a:spcPts val="0"/>
              </a:spcBef>
              <a:buNone/>
              <a:defRPr sz="1800" b="0">
                <a:solidFill>
                  <a:srgbClr val="92A84B"/>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AU" dirty="0" smtClean="0"/>
              <a:t>Click to edit Master text styles</a:t>
            </a:r>
          </a:p>
        </p:txBody>
      </p:sp>
      <p:sp>
        <p:nvSpPr>
          <p:cNvPr id="5" name="Text Placeholder 4"/>
          <p:cNvSpPr>
            <a:spLocks noGrp="1"/>
          </p:cNvSpPr>
          <p:nvPr>
            <p:ph type="body" sz="quarter" idx="3"/>
          </p:nvPr>
        </p:nvSpPr>
        <p:spPr>
          <a:xfrm>
            <a:off x="4399878" y="1397747"/>
            <a:ext cx="3657600" cy="322729"/>
          </a:xfrm>
          <a:prstGeom prst="rect">
            <a:avLst/>
          </a:prstGeom>
          <a:noFill/>
        </p:spPr>
        <p:txBody>
          <a:bodyPr tIns="0" bIns="0" anchor="ctr" anchorCtr="0">
            <a:noAutofit/>
          </a:bodyPr>
          <a:lstStyle>
            <a:lvl1pPr marL="0" indent="0" algn="ctr">
              <a:spcBef>
                <a:spcPts val="0"/>
              </a:spcBef>
              <a:buNone/>
              <a:defRPr sz="1800" b="0">
                <a:solidFill>
                  <a:srgbClr val="92A84B"/>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AU" dirty="0"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2 Content, Top and Bottom">
    <p:spTree>
      <p:nvGrpSpPr>
        <p:cNvPr id="1" name=""/>
        <p:cNvGrpSpPr/>
        <p:nvPr/>
      </p:nvGrpSpPr>
      <p:grpSpPr>
        <a:xfrm>
          <a:off x="0" y="0"/>
          <a:ext cx="0" cy="0"/>
          <a:chOff x="0" y="0"/>
          <a:chExt cx="0" cy="0"/>
        </a:xfrm>
      </p:grpSpPr>
      <p:sp>
        <p:nvSpPr>
          <p:cNvPr id="2" name="Title 1"/>
          <p:cNvSpPr>
            <a:spLocks noGrp="1"/>
          </p:cNvSpPr>
          <p:nvPr>
            <p:ph type="title"/>
          </p:nvPr>
        </p:nvSpPr>
        <p:spPr>
          <a:xfrm>
            <a:off x="498474" y="496794"/>
            <a:ext cx="7556313" cy="531906"/>
          </a:xfrm>
        </p:spPr>
        <p:txBody>
          <a:bodyPr/>
          <a:lstStyle>
            <a:lvl1pPr>
              <a:defRPr>
                <a:solidFill>
                  <a:srgbClr val="2A4692"/>
                </a:solidFill>
              </a:defRPr>
            </a:lvl1pPr>
          </a:lstStyle>
          <a:p>
            <a:r>
              <a:rPr lang="en-AU" dirty="0" smtClean="0"/>
              <a:t>Click to edit Master title style</a:t>
            </a:r>
            <a:endParaRPr dirty="0"/>
          </a:p>
        </p:txBody>
      </p:sp>
      <p:sp>
        <p:nvSpPr>
          <p:cNvPr id="3" name="Content Placeholder 2"/>
          <p:cNvSpPr>
            <a:spLocks noGrp="1"/>
          </p:cNvSpPr>
          <p:nvPr>
            <p:ph sz="half" idx="1"/>
          </p:nvPr>
        </p:nvSpPr>
        <p:spPr>
          <a:xfrm>
            <a:off x="498517" y="1389063"/>
            <a:ext cx="7569157"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AU" dirty="0" smtClean="0"/>
              <a:t>Click to edit Master text styles</a:t>
            </a:r>
          </a:p>
          <a:p>
            <a:pPr lvl="1"/>
            <a:r>
              <a:rPr lang="en-AU" dirty="0" smtClean="0"/>
              <a:t>Second level</a:t>
            </a:r>
          </a:p>
          <a:p>
            <a:pPr lvl="2"/>
            <a:r>
              <a:rPr lang="en-AU" dirty="0" smtClean="0"/>
              <a:t>Third level</a:t>
            </a:r>
          </a:p>
          <a:p>
            <a:pPr lvl="3"/>
            <a:r>
              <a:rPr lang="en-AU" dirty="0" smtClean="0"/>
              <a:t>Fourth level</a:t>
            </a:r>
          </a:p>
          <a:p>
            <a:pPr lvl="4"/>
            <a:r>
              <a:rPr lang="en-AU" dirty="0" smtClean="0"/>
              <a:t>Fifth level</a:t>
            </a:r>
            <a:endParaRPr dirty="0"/>
          </a:p>
        </p:txBody>
      </p:sp>
      <p:sp>
        <p:nvSpPr>
          <p:cNvPr id="13" name="Content Placeholder 2"/>
          <p:cNvSpPr>
            <a:spLocks noGrp="1"/>
          </p:cNvSpPr>
          <p:nvPr>
            <p:ph sz="half" idx="14"/>
          </p:nvPr>
        </p:nvSpPr>
        <p:spPr>
          <a:xfrm>
            <a:off x="498517" y="3568065"/>
            <a:ext cx="7569157"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3 Content">
    <p:spTree>
      <p:nvGrpSpPr>
        <p:cNvPr id="1" name=""/>
        <p:cNvGrpSpPr/>
        <p:nvPr/>
      </p:nvGrpSpPr>
      <p:grpSpPr>
        <a:xfrm>
          <a:off x="0" y="0"/>
          <a:ext cx="0" cy="0"/>
          <a:chOff x="0" y="0"/>
          <a:chExt cx="0" cy="0"/>
        </a:xfrm>
      </p:grpSpPr>
      <p:sp>
        <p:nvSpPr>
          <p:cNvPr id="2" name="Title 1"/>
          <p:cNvSpPr>
            <a:spLocks noGrp="1"/>
          </p:cNvSpPr>
          <p:nvPr>
            <p:ph type="title"/>
          </p:nvPr>
        </p:nvSpPr>
        <p:spPr>
          <a:xfrm>
            <a:off x="498474" y="484094"/>
            <a:ext cx="7556313" cy="608106"/>
          </a:xfrm>
        </p:spPr>
        <p:txBody>
          <a:bodyPr/>
          <a:lstStyle>
            <a:lvl1pPr>
              <a:defRPr>
                <a:solidFill>
                  <a:srgbClr val="2A4692"/>
                </a:solidFill>
              </a:defRPr>
            </a:lvl1pPr>
          </a:lstStyle>
          <a:p>
            <a:r>
              <a:rPr lang="en-AU" dirty="0" smtClean="0"/>
              <a:t>Click to edit Master title style</a:t>
            </a:r>
            <a:endParaRPr dirty="0"/>
          </a:p>
        </p:txBody>
      </p:sp>
      <p:sp>
        <p:nvSpPr>
          <p:cNvPr id="3" name="Content Placeholder 2"/>
          <p:cNvSpPr>
            <a:spLocks noGrp="1"/>
          </p:cNvSpPr>
          <p:nvPr>
            <p:ph sz="half" idx="1"/>
          </p:nvPr>
        </p:nvSpPr>
        <p:spPr>
          <a:xfrm>
            <a:off x="4410075" y="1389063"/>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11" name="Content Placeholder 2"/>
          <p:cNvSpPr>
            <a:spLocks noGrp="1"/>
          </p:cNvSpPr>
          <p:nvPr>
            <p:ph sz="half" idx="15"/>
          </p:nvPr>
        </p:nvSpPr>
        <p:spPr>
          <a:xfrm>
            <a:off x="498518" y="13890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13" name="Content Placeholder 2"/>
          <p:cNvSpPr>
            <a:spLocks noGrp="1"/>
          </p:cNvSpPr>
          <p:nvPr>
            <p:ph sz="half" idx="16"/>
          </p:nvPr>
        </p:nvSpPr>
        <p:spPr>
          <a:xfrm>
            <a:off x="4410075" y="3572764"/>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4 Content">
    <p:spTree>
      <p:nvGrpSpPr>
        <p:cNvPr id="1" name=""/>
        <p:cNvGrpSpPr/>
        <p:nvPr/>
      </p:nvGrpSpPr>
      <p:grpSpPr>
        <a:xfrm>
          <a:off x="0" y="0"/>
          <a:ext cx="0" cy="0"/>
          <a:chOff x="0" y="0"/>
          <a:chExt cx="0" cy="0"/>
        </a:xfrm>
      </p:grpSpPr>
      <p:sp>
        <p:nvSpPr>
          <p:cNvPr id="2" name="Title 1"/>
          <p:cNvSpPr>
            <a:spLocks noGrp="1"/>
          </p:cNvSpPr>
          <p:nvPr>
            <p:ph type="title"/>
          </p:nvPr>
        </p:nvSpPr>
        <p:spPr>
          <a:xfrm>
            <a:off x="498474" y="484094"/>
            <a:ext cx="7556313" cy="519206"/>
          </a:xfrm>
        </p:spPr>
        <p:txBody>
          <a:bodyPr/>
          <a:lstStyle>
            <a:lvl1pPr>
              <a:defRPr>
                <a:solidFill>
                  <a:srgbClr val="2A4692"/>
                </a:solidFill>
              </a:defRPr>
            </a:lvl1pPr>
          </a:lstStyle>
          <a:p>
            <a:r>
              <a:rPr lang="en-AU" dirty="0" smtClean="0"/>
              <a:t>Click to edit Master title style</a:t>
            </a:r>
            <a:endParaRPr dirty="0"/>
          </a:p>
        </p:txBody>
      </p:sp>
      <p:sp>
        <p:nvSpPr>
          <p:cNvPr id="12" name="Content Placeholder 2"/>
          <p:cNvSpPr>
            <a:spLocks noGrp="1"/>
          </p:cNvSpPr>
          <p:nvPr>
            <p:ph sz="half" idx="17"/>
          </p:nvPr>
        </p:nvSpPr>
        <p:spPr>
          <a:xfrm>
            <a:off x="502920" y="1389063"/>
            <a:ext cx="3657413"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AU" dirty="0" smtClean="0"/>
              <a:t>Click to edit Master text styles</a:t>
            </a:r>
          </a:p>
          <a:p>
            <a:pPr lvl="1"/>
            <a:r>
              <a:rPr lang="en-AU" dirty="0" smtClean="0"/>
              <a:t>Second level</a:t>
            </a:r>
          </a:p>
          <a:p>
            <a:pPr lvl="2"/>
            <a:r>
              <a:rPr lang="en-AU" dirty="0" smtClean="0"/>
              <a:t>Third level</a:t>
            </a:r>
          </a:p>
          <a:p>
            <a:pPr lvl="3"/>
            <a:r>
              <a:rPr lang="en-AU" dirty="0" smtClean="0"/>
              <a:t>Fourth level</a:t>
            </a:r>
          </a:p>
          <a:p>
            <a:pPr lvl="4"/>
            <a:r>
              <a:rPr lang="en-AU" dirty="0" smtClean="0"/>
              <a:t>Fifth level</a:t>
            </a:r>
            <a:endParaRPr dirty="0"/>
          </a:p>
        </p:txBody>
      </p:sp>
      <p:sp>
        <p:nvSpPr>
          <p:cNvPr id="14" name="Content Placeholder 2"/>
          <p:cNvSpPr>
            <a:spLocks noGrp="1"/>
          </p:cNvSpPr>
          <p:nvPr>
            <p:ph sz="half" idx="18"/>
          </p:nvPr>
        </p:nvSpPr>
        <p:spPr>
          <a:xfrm>
            <a:off x="502920" y="3568065"/>
            <a:ext cx="3657413"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15" name="Content Placeholder 2"/>
          <p:cNvSpPr>
            <a:spLocks noGrp="1"/>
          </p:cNvSpPr>
          <p:nvPr>
            <p:ph sz="half" idx="1"/>
          </p:nvPr>
        </p:nvSpPr>
        <p:spPr>
          <a:xfrm>
            <a:off x="4410075" y="1389063"/>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16" name="Content Placeholder 2"/>
          <p:cNvSpPr>
            <a:spLocks noGrp="1"/>
          </p:cNvSpPr>
          <p:nvPr>
            <p:ph sz="half" idx="16"/>
          </p:nvPr>
        </p:nvSpPr>
        <p:spPr>
          <a:xfrm>
            <a:off x="4410075" y="3572764"/>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98474" y="484094"/>
            <a:ext cx="7556313" cy="722406"/>
          </a:xfrm>
        </p:spPr>
        <p:txBody>
          <a:bodyPr/>
          <a:lstStyle>
            <a:lvl1pPr>
              <a:defRPr>
                <a:solidFill>
                  <a:srgbClr val="2A4692"/>
                </a:solidFill>
              </a:defRPr>
            </a:lvl1pPr>
          </a:lstStyle>
          <a:p>
            <a:r>
              <a:rPr lang="en-AU" dirty="0" smtClean="0"/>
              <a:t>Click to edit Master title style</a:t>
            </a:r>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98474" y="484094"/>
            <a:ext cx="7556313" cy="646206"/>
          </a:xfrm>
          <a:prstGeom prst="rect">
            <a:avLst/>
          </a:prstGeom>
        </p:spPr>
        <p:txBody>
          <a:bodyPr vert="horz" lIns="91440" tIns="45720" rIns="91440" bIns="45720" rtlCol="0" anchor="t" anchorCtr="0">
            <a:noAutofit/>
          </a:bodyPr>
          <a:lstStyle/>
          <a:p>
            <a:r>
              <a:rPr lang="en-AU" dirty="0" smtClean="0"/>
              <a:t>Click to edit Master title style</a:t>
            </a:r>
            <a:endParaRPr dirty="0"/>
          </a:p>
        </p:txBody>
      </p:sp>
      <p:sp>
        <p:nvSpPr>
          <p:cNvPr id="3" name="Text Placeholder 2"/>
          <p:cNvSpPr>
            <a:spLocks noGrp="1"/>
          </p:cNvSpPr>
          <p:nvPr>
            <p:ph type="body" idx="1"/>
          </p:nvPr>
        </p:nvSpPr>
        <p:spPr>
          <a:xfrm>
            <a:off x="498474" y="1384300"/>
            <a:ext cx="7556313" cy="4144963"/>
          </a:xfrm>
          <a:prstGeom prst="rect">
            <a:avLst/>
          </a:prstGeom>
        </p:spPr>
        <p:txBody>
          <a:bodyPr vert="horz" lIns="91440" tIns="45720" rIns="91440" bIns="45720" rtlCol="0">
            <a:normAutofit/>
          </a:bodyPr>
          <a:lstStyle/>
          <a:p>
            <a:pPr lvl="0"/>
            <a:r>
              <a:rPr lang="en-AU" dirty="0" smtClean="0"/>
              <a:t>Click to edit Master text styles</a:t>
            </a:r>
          </a:p>
          <a:p>
            <a:pPr lvl="1"/>
            <a:r>
              <a:rPr lang="en-AU" dirty="0" smtClean="0"/>
              <a:t>Second level</a:t>
            </a:r>
          </a:p>
          <a:p>
            <a:pPr lvl="2"/>
            <a:r>
              <a:rPr lang="en-AU" dirty="0" smtClean="0"/>
              <a:t>Third level</a:t>
            </a:r>
          </a:p>
          <a:p>
            <a:pPr lvl="3"/>
            <a:r>
              <a:rPr lang="en-AU" dirty="0" smtClean="0"/>
              <a:t>Fourth level</a:t>
            </a:r>
          </a:p>
          <a:p>
            <a:pPr lvl="4"/>
            <a:r>
              <a:rPr lang="en-AU" dirty="0" smtClean="0"/>
              <a:t>Fifth level</a:t>
            </a:r>
            <a:endParaRPr dirty="0"/>
          </a:p>
        </p:txBody>
      </p:sp>
      <p:sp>
        <p:nvSpPr>
          <p:cNvPr id="6" name="TextBox 5"/>
          <p:cNvSpPr txBox="1"/>
          <p:nvPr userDrawn="1"/>
        </p:nvSpPr>
        <p:spPr>
          <a:xfrm>
            <a:off x="-25878" y="6696766"/>
            <a:ext cx="1643074" cy="215444"/>
          </a:xfrm>
          <a:prstGeom prst="rect">
            <a:avLst/>
          </a:prstGeom>
          <a:noFill/>
        </p:spPr>
        <p:txBody>
          <a:bodyPr wrap="square" rtlCol="0">
            <a:spAutoFit/>
          </a:bodyPr>
          <a:lstStyle/>
          <a:p>
            <a:pPr>
              <a:spcBef>
                <a:spcPts val="1200"/>
              </a:spcBef>
            </a:pPr>
            <a:r>
              <a:rPr lang="en-AU" sz="800" kern="1200" dirty="0" smtClean="0">
                <a:solidFill>
                  <a:schemeClr val="bg1"/>
                </a:solidFill>
                <a:latin typeface="+mn-lt"/>
                <a:ea typeface="+mn-ea"/>
                <a:cs typeface="+mn-cs"/>
              </a:rPr>
              <a:t>CRICOS Provider Code 00301J</a:t>
            </a: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6" r:id="rId4"/>
    <p:sldLayoutId id="2147483667" r:id="rId5"/>
    <p:sldLayoutId id="2147483668" r:id="rId6"/>
    <p:sldLayoutId id="2147483669" r:id="rId7"/>
    <p:sldLayoutId id="2147483670" r:id="rId8"/>
    <p:sldLayoutId id="2147483671" r:id="rId9"/>
    <p:sldLayoutId id="2147483674" r:id="rId10"/>
    <p:sldLayoutId id="2147483678" r:id="rId11"/>
    <p:sldLayoutId id="2147483672" r:id="rId12"/>
  </p:sldLayoutIdLst>
  <p:timing>
    <p:tnLst>
      <p:par>
        <p:cTn id="1" dur="indefinite" restart="never" nodeType="tmRoot"/>
      </p:par>
    </p:tnLst>
  </p:timing>
  <p:txStyles>
    <p:titleStyle>
      <a:lvl1pPr algn="l" defTabSz="914400" rtl="0" eaLnBrk="1" latinLnBrk="0" hangingPunct="1">
        <a:spcBef>
          <a:spcPct val="0"/>
        </a:spcBef>
        <a:buNone/>
        <a:defRPr sz="3600" b="0" kern="1200">
          <a:solidFill>
            <a:srgbClr val="2A4692"/>
          </a:solidFill>
          <a:latin typeface="SansaSoft Pro Normal"/>
          <a:ea typeface="+mj-ea"/>
          <a:cs typeface="SansaSoft Pro Normal"/>
        </a:defRPr>
      </a:lvl1pPr>
    </p:titleStyle>
    <p:bodyStyle>
      <a:lvl1pPr marL="228600" indent="-228600" algn="l" defTabSz="914400" rtl="0" eaLnBrk="1" latinLnBrk="0" hangingPunct="1">
        <a:spcBef>
          <a:spcPts val="2000"/>
        </a:spcBef>
        <a:buClr>
          <a:schemeClr val="accent1"/>
        </a:buClr>
        <a:buSzPct val="75000"/>
        <a:buFont typeface="Wingdings" pitchFamily="2" charset="2"/>
        <a:buChar char="n"/>
        <a:defRPr sz="2000" kern="1200">
          <a:solidFill>
            <a:schemeClr val="tx1">
              <a:lumMod val="65000"/>
              <a:lumOff val="35000"/>
            </a:schemeClr>
          </a:solidFill>
          <a:latin typeface="SansaSoft Pro Normal"/>
          <a:ea typeface="+mn-ea"/>
          <a:cs typeface="SansaSoft Pro Normal"/>
        </a:defRPr>
      </a:lvl1pPr>
      <a:lvl2pPr marL="457200" indent="-228600" algn="l" defTabSz="914400" rtl="0" eaLnBrk="1" latinLnBrk="0" hangingPunct="1">
        <a:spcBef>
          <a:spcPts val="600"/>
        </a:spcBef>
        <a:buClr>
          <a:schemeClr val="accent1">
            <a:lumMod val="60000"/>
            <a:lumOff val="40000"/>
          </a:schemeClr>
        </a:buClr>
        <a:buSzPct val="75000"/>
        <a:buFont typeface="Wingdings" pitchFamily="2" charset="2"/>
        <a:buChar char="n"/>
        <a:defRPr sz="1800" kern="1200">
          <a:solidFill>
            <a:schemeClr val="tx1">
              <a:lumMod val="65000"/>
              <a:lumOff val="35000"/>
            </a:schemeClr>
          </a:solidFill>
          <a:latin typeface="SansaSoft Pro Normal"/>
          <a:ea typeface="+mn-ea"/>
          <a:cs typeface="SansaSoft Pro Normal"/>
        </a:defRPr>
      </a:lvl2pPr>
      <a:lvl3pPr marL="685800" indent="-228600" algn="l" defTabSz="914400" rtl="0" eaLnBrk="1" latinLnBrk="0" hangingPunct="1">
        <a:spcBef>
          <a:spcPts val="600"/>
        </a:spcBef>
        <a:buClr>
          <a:schemeClr val="accent1"/>
        </a:buClr>
        <a:buSzPct val="75000"/>
        <a:buFont typeface="Wingdings" pitchFamily="2" charset="2"/>
        <a:buChar char="n"/>
        <a:defRPr sz="1800" kern="1200">
          <a:solidFill>
            <a:schemeClr val="tx1">
              <a:lumMod val="65000"/>
              <a:lumOff val="35000"/>
            </a:schemeClr>
          </a:solidFill>
          <a:latin typeface="SansaSoft Pro Normal"/>
          <a:ea typeface="+mn-ea"/>
          <a:cs typeface="SansaSoft Pro Normal"/>
        </a:defRPr>
      </a:lvl3pPr>
      <a:lvl4pPr marL="914400" indent="-228600" algn="l" defTabSz="914400" rtl="0" eaLnBrk="1" latinLnBrk="0" hangingPunct="1">
        <a:spcBef>
          <a:spcPts val="600"/>
        </a:spcBef>
        <a:buClr>
          <a:schemeClr val="accent1">
            <a:lumMod val="60000"/>
            <a:lumOff val="40000"/>
          </a:schemeClr>
        </a:buClr>
        <a:buSzPct val="75000"/>
        <a:buFont typeface="Wingdings" pitchFamily="2" charset="2"/>
        <a:buChar char="n"/>
        <a:defRPr sz="1800" kern="1200">
          <a:solidFill>
            <a:schemeClr val="tx1">
              <a:lumMod val="65000"/>
              <a:lumOff val="35000"/>
            </a:schemeClr>
          </a:solidFill>
          <a:latin typeface="SansaSoft Pro Normal"/>
          <a:ea typeface="+mn-ea"/>
          <a:cs typeface="SansaSoft Pro Normal"/>
        </a:defRPr>
      </a:lvl4pPr>
      <a:lvl5pPr marL="1143000" indent="-228600" algn="l" defTabSz="914400" rtl="0" eaLnBrk="1" latinLnBrk="0" hangingPunct="1">
        <a:spcBef>
          <a:spcPts val="600"/>
        </a:spcBef>
        <a:buClr>
          <a:schemeClr val="accent1"/>
        </a:buClr>
        <a:buSzPct val="75000"/>
        <a:buFont typeface="Wingdings" pitchFamily="2" charset="2"/>
        <a:buChar char="n"/>
        <a:defRPr sz="1800" kern="1200">
          <a:solidFill>
            <a:schemeClr val="tx1">
              <a:lumMod val="65000"/>
              <a:lumOff val="35000"/>
            </a:schemeClr>
          </a:solidFill>
          <a:latin typeface="SansaSoft Pro Normal"/>
          <a:ea typeface="+mn-ea"/>
          <a:cs typeface="SansaSoft Pro Normal"/>
        </a:defRPr>
      </a:lvl5pPr>
      <a:lvl6pPr marL="1377950" indent="-228600" algn="l" defTabSz="914400" rtl="0" eaLnBrk="1" latinLnBrk="0" hangingPunct="1">
        <a:spcBef>
          <a:spcPct val="20000"/>
        </a:spcBef>
        <a:buClr>
          <a:schemeClr val="accent1">
            <a:lumMod val="60000"/>
            <a:lumOff val="40000"/>
          </a:schemeClr>
        </a:buClr>
        <a:buSzPct val="75000"/>
        <a:buFont typeface="Wingdings" pitchFamily="2" charset="2"/>
        <a:buChar char=""/>
        <a:defRPr lang="en-US" sz="1800" kern="1200" dirty="0" smtClean="0">
          <a:solidFill>
            <a:schemeClr val="tx1">
              <a:lumMod val="65000"/>
              <a:lumOff val="35000"/>
            </a:schemeClr>
          </a:solidFill>
          <a:latin typeface="+mn-lt"/>
          <a:ea typeface="+mn-ea"/>
          <a:cs typeface="+mn-cs"/>
        </a:defRPr>
      </a:lvl6pPr>
      <a:lvl7pPr marL="1603375" indent="-228600" algn="l" defTabSz="914400" rtl="0" eaLnBrk="1" latinLnBrk="0" hangingPunct="1">
        <a:spcBef>
          <a:spcPct val="20000"/>
        </a:spcBef>
        <a:buClr>
          <a:schemeClr val="accent1"/>
        </a:buClr>
        <a:buSzPct val="75000"/>
        <a:buFont typeface="Wingdings" pitchFamily="2" charset="2"/>
        <a:buChar char=""/>
        <a:defRPr lang="en-US" sz="1800" kern="1200" baseline="0" dirty="0" smtClean="0">
          <a:solidFill>
            <a:schemeClr val="tx1">
              <a:lumMod val="65000"/>
              <a:lumOff val="35000"/>
            </a:schemeClr>
          </a:solidFill>
          <a:latin typeface="+mn-lt"/>
          <a:ea typeface="+mn-ea"/>
          <a:cs typeface="+mn-cs"/>
        </a:defRPr>
      </a:lvl7pPr>
      <a:lvl8pPr marL="1830388" indent="-228600" algn="l" defTabSz="914400" rtl="0" eaLnBrk="1" latinLnBrk="0" hangingPunct="1">
        <a:spcBef>
          <a:spcPct val="20000"/>
        </a:spcBef>
        <a:buClr>
          <a:schemeClr val="accent1">
            <a:lumMod val="60000"/>
            <a:lumOff val="40000"/>
          </a:schemeClr>
        </a:buClr>
        <a:buSzPct val="75000"/>
        <a:buFont typeface="Wingdings" pitchFamily="2" charset="2"/>
        <a:buChar char=""/>
        <a:defRPr lang="en-US" sz="1800" kern="1200" baseline="0" dirty="0" smtClean="0">
          <a:solidFill>
            <a:schemeClr val="tx1">
              <a:lumMod val="65000"/>
              <a:lumOff val="35000"/>
            </a:schemeClr>
          </a:solidFill>
          <a:latin typeface="+mn-lt"/>
          <a:ea typeface="+mn-ea"/>
          <a:cs typeface="+mn-cs"/>
        </a:defRPr>
      </a:lvl8pPr>
      <a:lvl9pPr marL="2057400" indent="-228600" algn="l" defTabSz="914400" rtl="0" eaLnBrk="1" latinLnBrk="0" hangingPunct="1">
        <a:spcBef>
          <a:spcPct val="20000"/>
        </a:spcBef>
        <a:buClr>
          <a:schemeClr val="accent1"/>
        </a:buClr>
        <a:buSzPct val="75000"/>
        <a:buFont typeface="Wingdings" pitchFamily="2" charset="2"/>
        <a:buChar char=""/>
        <a:defRPr lang="en-US" sz="1800" kern="1200" baseline="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521369"/>
            <a:ext cx="7772400" cy="2341101"/>
          </a:xfrm>
        </p:spPr>
        <p:txBody>
          <a:bodyPr>
            <a:noAutofit/>
          </a:bodyPr>
          <a:lstStyle/>
          <a:p>
            <a:r>
              <a:rPr lang="en-AU" sz="3200" dirty="0"/>
              <a:t>Social participation and involvement: an overlooked aspect for survivors of intimate partner violence </a:t>
            </a:r>
            <a:r>
              <a:rPr lang="en-AU" sz="3600" dirty="0"/>
              <a:t/>
            </a:r>
            <a:br>
              <a:rPr lang="en-AU" sz="3600" dirty="0"/>
            </a:br>
            <a:endParaRPr lang="en-US" sz="3200" dirty="0"/>
          </a:p>
        </p:txBody>
      </p:sp>
      <p:sp>
        <p:nvSpPr>
          <p:cNvPr id="3" name="Subtitle 2"/>
          <p:cNvSpPr>
            <a:spLocks noGrp="1"/>
          </p:cNvSpPr>
          <p:nvPr>
            <p:ph type="subTitle" idx="4294967295"/>
          </p:nvPr>
        </p:nvSpPr>
        <p:spPr>
          <a:xfrm>
            <a:off x="101600" y="2862470"/>
            <a:ext cx="8661399" cy="1109455"/>
          </a:xfrm>
          <a:prstGeom prst="rect">
            <a:avLst/>
          </a:prstGeom>
        </p:spPr>
        <p:txBody>
          <a:bodyPr/>
          <a:lstStyle/>
          <a:p>
            <a:pPr marL="0" indent="0">
              <a:buNone/>
            </a:pPr>
            <a:endParaRPr lang="en-US" dirty="0"/>
          </a:p>
        </p:txBody>
      </p:sp>
      <p:sp>
        <p:nvSpPr>
          <p:cNvPr id="5" name="Slide Number Placeholder 4"/>
          <p:cNvSpPr>
            <a:spLocks noGrp="1"/>
          </p:cNvSpPr>
          <p:nvPr>
            <p:ph type="sldNum" sz="quarter" idx="4294967295"/>
          </p:nvPr>
        </p:nvSpPr>
        <p:spPr>
          <a:xfrm>
            <a:off x="8204396" y="6476999"/>
            <a:ext cx="733864" cy="274320"/>
          </a:xfrm>
          <a:prstGeom prst="rect">
            <a:avLst/>
          </a:prstGeom>
        </p:spPr>
        <p:txBody>
          <a:bodyPr/>
          <a:lstStyle/>
          <a:p>
            <a:fld id="{8B37D5FE-740C-46F5-801A-FA5477D9711F}" type="slidenum">
              <a:rPr lang="en-US" smtClean="0"/>
              <a:pPr/>
              <a:t>1</a:t>
            </a:fld>
            <a:endParaRPr lang="en-US" dirty="0"/>
          </a:p>
        </p:txBody>
      </p:sp>
    </p:spTree>
    <p:extLst>
      <p:ext uri="{BB962C8B-B14F-4D97-AF65-F5344CB8AC3E}">
        <p14:creationId xmlns:p14="http://schemas.microsoft.com/office/powerpoint/2010/main" val="100463777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Housing circumstances</a:t>
            </a:r>
            <a:endParaRPr lang="en-US" dirty="0"/>
          </a:p>
        </p:txBody>
      </p:sp>
      <p:sp>
        <p:nvSpPr>
          <p:cNvPr id="3" name="Content Placeholder 2"/>
          <p:cNvSpPr>
            <a:spLocks noGrp="1"/>
          </p:cNvSpPr>
          <p:nvPr>
            <p:ph idx="1"/>
          </p:nvPr>
        </p:nvSpPr>
        <p:spPr>
          <a:xfrm>
            <a:off x="498474" y="1397000"/>
            <a:ext cx="7556313" cy="4611914"/>
          </a:xfrm>
        </p:spPr>
        <p:txBody>
          <a:bodyPr>
            <a:noAutofit/>
          </a:bodyPr>
          <a:lstStyle/>
          <a:p>
            <a:r>
              <a:rPr lang="en-US" sz="2800" dirty="0" smtClean="0"/>
              <a:t>67% had increased housing costs post-separation</a:t>
            </a:r>
          </a:p>
          <a:p>
            <a:pPr lvl="1"/>
            <a:r>
              <a:rPr lang="en-US" sz="2400" dirty="0" smtClean="0"/>
              <a:t>10% had decreased housing costs</a:t>
            </a:r>
          </a:p>
          <a:p>
            <a:r>
              <a:rPr lang="en-US" sz="2800" dirty="0" smtClean="0"/>
              <a:t>42% had to make a significant move (such as interstate)</a:t>
            </a:r>
          </a:p>
          <a:p>
            <a:r>
              <a:rPr lang="en-US" sz="2800" dirty="0" smtClean="0"/>
              <a:t>Effects of moving</a:t>
            </a:r>
          </a:p>
          <a:p>
            <a:pPr lvl="1"/>
            <a:r>
              <a:rPr lang="en-US" sz="2400" dirty="0" smtClean="0"/>
              <a:t>Costs and increased debt with decreased income</a:t>
            </a:r>
          </a:p>
          <a:p>
            <a:pPr lvl="1"/>
            <a:r>
              <a:rPr lang="en-US" sz="2400" dirty="0" smtClean="0"/>
              <a:t>Employment changes</a:t>
            </a:r>
            <a:endParaRPr lang="en-US" sz="2400" dirty="0"/>
          </a:p>
        </p:txBody>
      </p:sp>
      <p:sp>
        <p:nvSpPr>
          <p:cNvPr id="4" name="Slide Number Placeholder 3"/>
          <p:cNvSpPr>
            <a:spLocks noGrp="1"/>
          </p:cNvSpPr>
          <p:nvPr>
            <p:ph type="sldNum" sz="quarter" idx="4294967295"/>
          </p:nvPr>
        </p:nvSpPr>
        <p:spPr>
          <a:xfrm>
            <a:off x="8204396" y="6476999"/>
            <a:ext cx="733864" cy="274320"/>
          </a:xfrm>
          <a:prstGeom prst="rect">
            <a:avLst/>
          </a:prstGeom>
        </p:spPr>
        <p:txBody>
          <a:bodyPr/>
          <a:lstStyle/>
          <a:p>
            <a:fld id="{D2333872-065B-6B4F-A348-5F474932A32D}" type="slidenum">
              <a:rPr lang="en-US" smtClean="0"/>
              <a:t>10</a:t>
            </a:fld>
            <a:endParaRPr lang="en-US"/>
          </a:p>
        </p:txBody>
      </p:sp>
    </p:spTree>
    <p:extLst>
      <p:ext uri="{BB962C8B-B14F-4D97-AF65-F5344CB8AC3E}">
        <p14:creationId xmlns:p14="http://schemas.microsoft.com/office/powerpoint/2010/main" val="18596296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Chronic Health Conditions</a:t>
            </a:r>
            <a:endParaRPr lang="en-AU" dirty="0"/>
          </a:p>
        </p:txBody>
      </p:sp>
      <p:sp>
        <p:nvSpPr>
          <p:cNvPr id="3" name="Content Placeholder 2"/>
          <p:cNvSpPr>
            <a:spLocks noGrp="1"/>
          </p:cNvSpPr>
          <p:nvPr>
            <p:ph idx="1"/>
          </p:nvPr>
        </p:nvSpPr>
        <p:spPr>
          <a:xfrm>
            <a:off x="498474" y="1397000"/>
            <a:ext cx="7556313" cy="4771571"/>
          </a:xfrm>
        </p:spPr>
        <p:txBody>
          <a:bodyPr>
            <a:noAutofit/>
          </a:bodyPr>
          <a:lstStyle/>
          <a:p>
            <a:r>
              <a:rPr lang="en-AU" sz="2400" dirty="0"/>
              <a:t>43.2% reported suffering from a chronic health </a:t>
            </a:r>
            <a:r>
              <a:rPr lang="en-AU" sz="2400" dirty="0" smtClean="0"/>
              <a:t>condition</a:t>
            </a:r>
          </a:p>
          <a:p>
            <a:r>
              <a:rPr lang="en-AU" sz="2400" dirty="0" smtClean="0"/>
              <a:t>Many women reported multiple conditions</a:t>
            </a:r>
          </a:p>
          <a:p>
            <a:pPr marL="0" indent="0">
              <a:buNone/>
            </a:pPr>
            <a:endParaRPr lang="en-AU" sz="2400" dirty="0" smtClean="0"/>
          </a:p>
          <a:p>
            <a:pPr lvl="1"/>
            <a:r>
              <a:rPr lang="en-AU" sz="2200" dirty="0" smtClean="0"/>
              <a:t>Mental Health</a:t>
            </a:r>
          </a:p>
          <a:p>
            <a:pPr lvl="1"/>
            <a:r>
              <a:rPr lang="en-AU" sz="2200" dirty="0" smtClean="0"/>
              <a:t>Physical Health</a:t>
            </a:r>
          </a:p>
          <a:p>
            <a:pPr lvl="1"/>
            <a:r>
              <a:rPr lang="en-AU" sz="2200" dirty="0" smtClean="0"/>
              <a:t>Some conditions were direct result of DV</a:t>
            </a:r>
          </a:p>
          <a:p>
            <a:pPr lvl="1"/>
            <a:r>
              <a:rPr lang="en-AU" sz="2200" dirty="0" smtClean="0"/>
              <a:t>Exacerbation of chronic conditions or more difficult to manage</a:t>
            </a:r>
            <a:endParaRPr lang="en-AU" sz="2200" dirty="0"/>
          </a:p>
        </p:txBody>
      </p:sp>
      <p:sp>
        <p:nvSpPr>
          <p:cNvPr id="4" name="Slide Number Placeholder 3"/>
          <p:cNvSpPr>
            <a:spLocks noGrp="1"/>
          </p:cNvSpPr>
          <p:nvPr>
            <p:ph type="sldNum" sz="quarter" idx="4294967295"/>
          </p:nvPr>
        </p:nvSpPr>
        <p:spPr>
          <a:xfrm>
            <a:off x="8204396" y="6476999"/>
            <a:ext cx="733864" cy="274320"/>
          </a:xfrm>
          <a:prstGeom prst="rect">
            <a:avLst/>
          </a:prstGeom>
        </p:spPr>
        <p:txBody>
          <a:bodyPr/>
          <a:lstStyle/>
          <a:p>
            <a:fld id="{D2333872-065B-6B4F-A348-5F474932A32D}" type="slidenum">
              <a:rPr lang="en-US" smtClean="0"/>
              <a:t>11</a:t>
            </a:fld>
            <a:endParaRPr lang="en-US"/>
          </a:p>
        </p:txBody>
      </p:sp>
    </p:spTree>
    <p:extLst>
      <p:ext uri="{BB962C8B-B14F-4D97-AF65-F5344CB8AC3E}">
        <p14:creationId xmlns:p14="http://schemas.microsoft.com/office/powerpoint/2010/main" val="29889014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732" y="788147"/>
            <a:ext cx="7556313" cy="658906"/>
          </a:xfrm>
        </p:spPr>
        <p:txBody>
          <a:bodyPr>
            <a:normAutofit/>
          </a:bodyPr>
          <a:lstStyle/>
          <a:p>
            <a:r>
              <a:rPr lang="en-US" dirty="0" smtClean="0"/>
              <a:t>Diagnosis of a Mental illness</a:t>
            </a:r>
            <a:endParaRPr lang="en-US" dirty="0"/>
          </a:p>
        </p:txBody>
      </p:sp>
      <p:sp>
        <p:nvSpPr>
          <p:cNvPr id="3" name="Content Placeholder 2"/>
          <p:cNvSpPr>
            <a:spLocks noGrp="1"/>
          </p:cNvSpPr>
          <p:nvPr>
            <p:ph idx="1"/>
          </p:nvPr>
        </p:nvSpPr>
        <p:spPr>
          <a:xfrm>
            <a:off x="498473" y="1730829"/>
            <a:ext cx="7556313" cy="4144963"/>
          </a:xfrm>
        </p:spPr>
        <p:txBody>
          <a:bodyPr>
            <a:noAutofit/>
          </a:bodyPr>
          <a:lstStyle/>
          <a:p>
            <a:r>
              <a:rPr lang="en-AU" sz="3600" dirty="0" smtClean="0"/>
              <a:t>44% of participants had received a diagnosis</a:t>
            </a:r>
          </a:p>
          <a:p>
            <a:r>
              <a:rPr lang="en-AU" sz="3600" dirty="0" smtClean="0"/>
              <a:t>Of which:</a:t>
            </a:r>
          </a:p>
          <a:p>
            <a:pPr lvl="1"/>
            <a:r>
              <a:rPr lang="en-AU" sz="3200" dirty="0" smtClean="0"/>
              <a:t>13</a:t>
            </a:r>
            <a:r>
              <a:rPr lang="en-AU" sz="3200" dirty="0"/>
              <a:t>% diagnosed </a:t>
            </a:r>
            <a:r>
              <a:rPr lang="en-AU" sz="3200" dirty="0" smtClean="0"/>
              <a:t>before </a:t>
            </a:r>
            <a:r>
              <a:rPr lang="en-AU" sz="3200" dirty="0"/>
              <a:t>IPV</a:t>
            </a:r>
          </a:p>
          <a:p>
            <a:pPr lvl="1"/>
            <a:r>
              <a:rPr lang="en-AU" sz="3200" dirty="0"/>
              <a:t>42.7% diagnosed </a:t>
            </a:r>
            <a:r>
              <a:rPr lang="en-AU" sz="3200" dirty="0" smtClean="0"/>
              <a:t>during </a:t>
            </a:r>
            <a:r>
              <a:rPr lang="en-AU" sz="3200" dirty="0"/>
              <a:t>IPV</a:t>
            </a:r>
          </a:p>
          <a:p>
            <a:pPr lvl="1"/>
            <a:r>
              <a:rPr lang="en-AU" sz="3200" dirty="0"/>
              <a:t>44.2% diagnosed </a:t>
            </a:r>
            <a:r>
              <a:rPr lang="en-AU" sz="3200" dirty="0" smtClean="0"/>
              <a:t>after IPV (statistically significant)</a:t>
            </a:r>
          </a:p>
        </p:txBody>
      </p:sp>
      <p:sp>
        <p:nvSpPr>
          <p:cNvPr id="4" name="Slide Number Placeholder 3"/>
          <p:cNvSpPr>
            <a:spLocks noGrp="1"/>
          </p:cNvSpPr>
          <p:nvPr>
            <p:ph type="sldNum" sz="quarter" idx="4294967295"/>
          </p:nvPr>
        </p:nvSpPr>
        <p:spPr>
          <a:xfrm>
            <a:off x="8204396" y="6476999"/>
            <a:ext cx="733864" cy="274320"/>
          </a:xfrm>
          <a:prstGeom prst="rect">
            <a:avLst/>
          </a:prstGeom>
        </p:spPr>
        <p:txBody>
          <a:bodyPr/>
          <a:lstStyle/>
          <a:p>
            <a:fld id="{D2333872-065B-6B4F-A348-5F474932A32D}" type="slidenum">
              <a:rPr lang="en-US" smtClean="0"/>
              <a:t>12</a:t>
            </a:fld>
            <a:endParaRPr lang="en-US"/>
          </a:p>
        </p:txBody>
      </p:sp>
    </p:spTree>
    <p:extLst>
      <p:ext uri="{BB962C8B-B14F-4D97-AF65-F5344CB8AC3E}">
        <p14:creationId xmlns:p14="http://schemas.microsoft.com/office/powerpoint/2010/main" val="32936240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Wellbeing self report</a:t>
            </a:r>
            <a:endParaRPr lang="en-AU" dirty="0"/>
          </a:p>
        </p:txBody>
      </p:sp>
      <p:sp>
        <p:nvSpPr>
          <p:cNvPr id="4" name="Slide Number Placeholder 3"/>
          <p:cNvSpPr>
            <a:spLocks noGrp="1"/>
          </p:cNvSpPr>
          <p:nvPr>
            <p:ph type="sldNum" sz="quarter" idx="4294967295"/>
          </p:nvPr>
        </p:nvSpPr>
        <p:spPr>
          <a:xfrm>
            <a:off x="8204396" y="6476999"/>
            <a:ext cx="733864" cy="274320"/>
          </a:xfrm>
          <a:prstGeom prst="rect">
            <a:avLst/>
          </a:prstGeom>
        </p:spPr>
        <p:txBody>
          <a:bodyPr/>
          <a:lstStyle/>
          <a:p>
            <a:fld id="{D2333872-065B-6B4F-A348-5F474932A32D}" type="slidenum">
              <a:rPr lang="en-US" smtClean="0"/>
              <a:t>13</a:t>
            </a:fld>
            <a:endParaRPr lang="en-US"/>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934196961"/>
              </p:ext>
            </p:extLst>
          </p:nvPr>
        </p:nvGraphicFramePr>
        <p:xfrm>
          <a:off x="457200" y="1774825"/>
          <a:ext cx="8229600" cy="462597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18489291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Social Participation</a:t>
            </a:r>
            <a:endParaRPr lang="en-AU"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359195740"/>
              </p:ext>
            </p:extLst>
          </p:nvPr>
        </p:nvGraphicFramePr>
        <p:xfrm>
          <a:off x="498475" y="1397000"/>
          <a:ext cx="7556500" cy="46990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4340448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Post separation tactics</a:t>
            </a:r>
            <a:endParaRPr lang="en-AU" dirty="0"/>
          </a:p>
        </p:txBody>
      </p:sp>
      <p:sp>
        <p:nvSpPr>
          <p:cNvPr id="3" name="Content Placeholder 2"/>
          <p:cNvSpPr>
            <a:spLocks noGrp="1"/>
          </p:cNvSpPr>
          <p:nvPr>
            <p:ph idx="1"/>
          </p:nvPr>
        </p:nvSpPr>
        <p:spPr>
          <a:xfrm>
            <a:off x="498474" y="1397000"/>
            <a:ext cx="7382783" cy="4648200"/>
          </a:xfrm>
        </p:spPr>
        <p:txBody>
          <a:bodyPr>
            <a:noAutofit/>
          </a:bodyPr>
          <a:lstStyle/>
          <a:p>
            <a:r>
              <a:rPr lang="en-AU" sz="2400" dirty="0" smtClean="0"/>
              <a:t>Finances </a:t>
            </a:r>
          </a:p>
          <a:p>
            <a:r>
              <a:rPr lang="en-AU" sz="2400" dirty="0" smtClean="0"/>
              <a:t>Stalking and threatening her family and friends</a:t>
            </a:r>
          </a:p>
          <a:p>
            <a:r>
              <a:rPr lang="en-AU" sz="2400" dirty="0" smtClean="0"/>
              <a:t>Refusing and delaying tactics for settlement of property or division of household goods</a:t>
            </a:r>
          </a:p>
          <a:p>
            <a:r>
              <a:rPr lang="en-AU" sz="2400" dirty="0" smtClean="0"/>
              <a:t>Contesting restraining/protection orders </a:t>
            </a:r>
          </a:p>
          <a:p>
            <a:r>
              <a:rPr lang="en-AU" sz="2400" dirty="0" smtClean="0"/>
              <a:t>Demands to see children long periods</a:t>
            </a:r>
          </a:p>
          <a:p>
            <a:r>
              <a:rPr lang="en-AU" sz="2400" dirty="0" smtClean="0"/>
              <a:t>Refusal to pay child support</a:t>
            </a:r>
          </a:p>
          <a:p>
            <a:r>
              <a:rPr lang="en-AU" sz="2400" dirty="0" smtClean="0"/>
              <a:t>Workplace and study interference</a:t>
            </a:r>
          </a:p>
        </p:txBody>
      </p:sp>
      <p:sp>
        <p:nvSpPr>
          <p:cNvPr id="4" name="Slide Number Placeholder 3"/>
          <p:cNvSpPr>
            <a:spLocks noGrp="1"/>
          </p:cNvSpPr>
          <p:nvPr>
            <p:ph type="sldNum" sz="quarter" idx="4294967295"/>
          </p:nvPr>
        </p:nvSpPr>
        <p:spPr>
          <a:xfrm>
            <a:off x="8531788" y="5648960"/>
            <a:ext cx="548640" cy="396240"/>
          </a:xfrm>
          <a:prstGeom prst="bracketPair">
            <a:avLst>
              <a:gd name="adj" fmla="val 17949"/>
            </a:avLst>
          </a:prstGeom>
        </p:spPr>
        <p:txBody>
          <a:bodyPr/>
          <a:lstStyle/>
          <a:p>
            <a:endParaRPr lang="en-US" dirty="0"/>
          </a:p>
        </p:txBody>
      </p:sp>
    </p:spTree>
    <p:extLst>
      <p:ext uri="{BB962C8B-B14F-4D97-AF65-F5344CB8AC3E}">
        <p14:creationId xmlns:p14="http://schemas.microsoft.com/office/powerpoint/2010/main" val="295584895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8474" y="458694"/>
            <a:ext cx="7556313" cy="833078"/>
          </a:xfrm>
        </p:spPr>
        <p:txBody>
          <a:bodyPr/>
          <a:lstStyle/>
          <a:p>
            <a:r>
              <a:rPr lang="en-AU" sz="3200" dirty="0" smtClean="0"/>
              <a:t>Social connections and participation</a:t>
            </a:r>
            <a:endParaRPr lang="en-AU" sz="3200" dirty="0"/>
          </a:p>
        </p:txBody>
      </p:sp>
      <p:sp>
        <p:nvSpPr>
          <p:cNvPr id="3" name="Content Placeholder 2"/>
          <p:cNvSpPr>
            <a:spLocks noGrp="1"/>
          </p:cNvSpPr>
          <p:nvPr>
            <p:ph idx="1"/>
          </p:nvPr>
        </p:nvSpPr>
        <p:spPr>
          <a:xfrm>
            <a:off x="498474" y="1524000"/>
            <a:ext cx="7556313" cy="4017963"/>
          </a:xfrm>
        </p:spPr>
        <p:txBody>
          <a:bodyPr>
            <a:normAutofit/>
          </a:bodyPr>
          <a:lstStyle/>
          <a:p>
            <a:r>
              <a:rPr lang="en-AU" sz="2800" dirty="0" smtClean="0"/>
              <a:t>During relationship</a:t>
            </a:r>
          </a:p>
          <a:p>
            <a:pPr lvl="1"/>
            <a:r>
              <a:rPr lang="en-AU" sz="2400" dirty="0" smtClean="0"/>
              <a:t>Partner destroyed and systematically isolated women from family and friends</a:t>
            </a:r>
          </a:p>
          <a:p>
            <a:pPr lvl="1"/>
            <a:r>
              <a:rPr lang="en-AU" sz="2400" dirty="0" smtClean="0"/>
              <a:t>Partners’ ‘outbursts’ at social events or workplace made it too embarrassing and shameful for women to continue attending</a:t>
            </a:r>
          </a:p>
          <a:p>
            <a:pPr lvl="1"/>
            <a:r>
              <a:rPr lang="en-AU" sz="2400" dirty="0" smtClean="0"/>
              <a:t>Economic abuse prevented involvement and participation</a:t>
            </a:r>
          </a:p>
          <a:p>
            <a:pPr marL="228600" lvl="1" indent="0">
              <a:buNone/>
            </a:pPr>
            <a:endParaRPr lang="en-AU" sz="2400" dirty="0" smtClean="0"/>
          </a:p>
          <a:p>
            <a:pPr marL="228600" lvl="1" indent="0">
              <a:buNone/>
            </a:pPr>
            <a:endParaRPr lang="en-AU" sz="2400" dirty="0" smtClean="0"/>
          </a:p>
        </p:txBody>
      </p:sp>
    </p:spTree>
    <p:extLst>
      <p:ext uri="{BB962C8B-B14F-4D97-AF65-F5344CB8AC3E}">
        <p14:creationId xmlns:p14="http://schemas.microsoft.com/office/powerpoint/2010/main" val="46785689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8474" y="458694"/>
            <a:ext cx="7556313" cy="833078"/>
          </a:xfrm>
        </p:spPr>
        <p:txBody>
          <a:bodyPr/>
          <a:lstStyle/>
          <a:p>
            <a:r>
              <a:rPr lang="en-AU" sz="2800" dirty="0" smtClean="0"/>
              <a:t>Social connections and participation: During relationship </a:t>
            </a:r>
            <a:endParaRPr lang="en-AU" sz="2800" dirty="0"/>
          </a:p>
        </p:txBody>
      </p:sp>
      <p:sp>
        <p:nvSpPr>
          <p:cNvPr id="3" name="Content Placeholder 2"/>
          <p:cNvSpPr>
            <a:spLocks noGrp="1"/>
          </p:cNvSpPr>
          <p:nvPr>
            <p:ph idx="1"/>
          </p:nvPr>
        </p:nvSpPr>
        <p:spPr>
          <a:xfrm>
            <a:off x="498474" y="1524000"/>
            <a:ext cx="7556313" cy="4017963"/>
          </a:xfrm>
        </p:spPr>
        <p:txBody>
          <a:bodyPr>
            <a:normAutofit fontScale="92500" lnSpcReduction="10000"/>
          </a:bodyPr>
          <a:lstStyle/>
          <a:p>
            <a:pPr lvl="1"/>
            <a:r>
              <a:rPr lang="en-AU" sz="2200" dirty="0" smtClean="0"/>
              <a:t>Freedom of movement controlled</a:t>
            </a:r>
          </a:p>
          <a:p>
            <a:pPr lvl="1"/>
            <a:r>
              <a:rPr lang="en-AU" sz="2200" dirty="0"/>
              <a:t>Perpetrator tactics of coercive control are commonly intended to isolate and alienate women from social and public life</a:t>
            </a:r>
            <a:endParaRPr lang="en-AU" sz="2200" dirty="0" smtClean="0"/>
          </a:p>
          <a:p>
            <a:pPr lvl="1"/>
            <a:endParaRPr lang="en-AU" sz="2200" dirty="0"/>
          </a:p>
          <a:p>
            <a:pPr marL="228600" lvl="1" indent="0">
              <a:buNone/>
            </a:pPr>
            <a:r>
              <a:rPr lang="en-AU" sz="2400" i="1" dirty="0"/>
              <a:t>I had no involvement in any activities outside of work and home. I was completely isolated from friends. He made up stories about my friends and told me I had to choose between him and them. He confiscated my mobile phone so that I could have no contact with friends. It was difficult to restore those friendships after the relationships ended</a:t>
            </a:r>
            <a:r>
              <a:rPr lang="en-AU" sz="2400" dirty="0"/>
              <a:t> (Tabitha).</a:t>
            </a:r>
          </a:p>
          <a:p>
            <a:pPr marL="228600" lvl="1" indent="0">
              <a:buNone/>
            </a:pPr>
            <a:endParaRPr lang="en-AU" sz="2400" dirty="0" smtClean="0"/>
          </a:p>
        </p:txBody>
      </p:sp>
    </p:spTree>
    <p:extLst>
      <p:ext uri="{BB962C8B-B14F-4D97-AF65-F5344CB8AC3E}">
        <p14:creationId xmlns:p14="http://schemas.microsoft.com/office/powerpoint/2010/main" val="118235297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8474" y="458694"/>
            <a:ext cx="7556313" cy="833078"/>
          </a:xfrm>
        </p:spPr>
        <p:txBody>
          <a:bodyPr/>
          <a:lstStyle/>
          <a:p>
            <a:r>
              <a:rPr lang="en-AU" sz="2800" dirty="0" smtClean="0"/>
              <a:t>Social connections and participation: </a:t>
            </a:r>
            <a:r>
              <a:rPr lang="en-AU" sz="2800" dirty="0"/>
              <a:t>After escaping violent partner </a:t>
            </a:r>
            <a:r>
              <a:rPr lang="en-AU" sz="3200" dirty="0"/>
              <a:t/>
            </a:r>
            <a:br>
              <a:rPr lang="en-AU" sz="3200" dirty="0"/>
            </a:br>
            <a:endParaRPr lang="en-AU" sz="3200" dirty="0"/>
          </a:p>
        </p:txBody>
      </p:sp>
      <p:sp>
        <p:nvSpPr>
          <p:cNvPr id="3" name="Content Placeholder 2"/>
          <p:cNvSpPr>
            <a:spLocks noGrp="1"/>
          </p:cNvSpPr>
          <p:nvPr>
            <p:ph idx="1"/>
          </p:nvPr>
        </p:nvSpPr>
        <p:spPr>
          <a:xfrm>
            <a:off x="498474" y="1770743"/>
            <a:ext cx="7556313" cy="3771220"/>
          </a:xfrm>
        </p:spPr>
        <p:txBody>
          <a:bodyPr>
            <a:normAutofit lnSpcReduction="10000"/>
          </a:bodyPr>
          <a:lstStyle/>
          <a:p>
            <a:r>
              <a:rPr lang="en-AU" sz="2800" dirty="0" smtClean="0"/>
              <a:t>Women’s experiences demonstrated </a:t>
            </a:r>
            <a:r>
              <a:rPr lang="en-AU" sz="2800" dirty="0"/>
              <a:t>how </a:t>
            </a:r>
            <a:r>
              <a:rPr lang="en-AU" sz="2800" dirty="0" smtClean="0"/>
              <a:t>IPV effects of poorer </a:t>
            </a:r>
            <a:r>
              <a:rPr lang="en-AU" sz="2800" dirty="0"/>
              <a:t>mental health </a:t>
            </a:r>
            <a:r>
              <a:rPr lang="en-AU" sz="2800" dirty="0" smtClean="0"/>
              <a:t>and </a:t>
            </a:r>
            <a:r>
              <a:rPr lang="en-AU" sz="2800" dirty="0"/>
              <a:t>poverty </a:t>
            </a:r>
            <a:r>
              <a:rPr lang="en-AU" sz="2800" dirty="0" smtClean="0"/>
              <a:t>were influential </a:t>
            </a:r>
            <a:r>
              <a:rPr lang="en-AU" sz="2800" dirty="0"/>
              <a:t>in </a:t>
            </a:r>
            <a:r>
              <a:rPr lang="en-AU" sz="2800" dirty="0" smtClean="0"/>
              <a:t>their </a:t>
            </a:r>
            <a:r>
              <a:rPr lang="en-AU" sz="2800" dirty="0"/>
              <a:t>social participation </a:t>
            </a:r>
            <a:endParaRPr lang="en-AU" sz="2800" dirty="0" smtClean="0"/>
          </a:p>
          <a:p>
            <a:r>
              <a:rPr lang="en-AU" sz="2800" dirty="0" smtClean="0"/>
              <a:t>Mental health (anxiety, depression, PTSD) reduced self-esteem and self-confidence, curtailing social participation</a:t>
            </a:r>
          </a:p>
          <a:p>
            <a:r>
              <a:rPr lang="en-AU" sz="2800" dirty="0" smtClean="0"/>
              <a:t>Exhaustion</a:t>
            </a:r>
            <a:endParaRPr lang="en-AU" sz="2800" dirty="0"/>
          </a:p>
          <a:p>
            <a:endParaRPr lang="en-AU" sz="2800" dirty="0" smtClean="0"/>
          </a:p>
          <a:p>
            <a:endParaRPr lang="en-AU" sz="2800" dirty="0" smtClean="0"/>
          </a:p>
          <a:p>
            <a:endParaRPr lang="en-AU" sz="2800" dirty="0" smtClean="0"/>
          </a:p>
          <a:p>
            <a:pPr marL="0" indent="0">
              <a:buNone/>
            </a:pPr>
            <a:endParaRPr lang="en-AU" sz="2800" dirty="0" smtClean="0"/>
          </a:p>
          <a:p>
            <a:endParaRPr lang="en-AU" sz="2800" dirty="0" smtClean="0"/>
          </a:p>
          <a:p>
            <a:pPr marL="228600" lvl="1" indent="0">
              <a:buNone/>
            </a:pPr>
            <a:endParaRPr lang="en-AU" sz="2400" dirty="0" smtClean="0"/>
          </a:p>
        </p:txBody>
      </p:sp>
    </p:spTree>
    <p:extLst>
      <p:ext uri="{BB962C8B-B14F-4D97-AF65-F5344CB8AC3E}">
        <p14:creationId xmlns:p14="http://schemas.microsoft.com/office/powerpoint/2010/main" val="241419874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AU" dirty="0"/>
          </a:p>
        </p:txBody>
      </p:sp>
      <p:sp>
        <p:nvSpPr>
          <p:cNvPr id="3" name="Content Placeholder 2"/>
          <p:cNvSpPr>
            <a:spLocks noGrp="1"/>
          </p:cNvSpPr>
          <p:nvPr>
            <p:ph idx="1"/>
          </p:nvPr>
        </p:nvSpPr>
        <p:spPr/>
        <p:txBody>
          <a:bodyPr>
            <a:normAutofit fontScale="92500" lnSpcReduction="10000"/>
          </a:bodyPr>
          <a:lstStyle/>
          <a:p>
            <a:pPr marL="0" indent="0">
              <a:buNone/>
            </a:pPr>
            <a:r>
              <a:rPr lang="en-AU" sz="2800" i="1" dirty="0"/>
              <a:t>I can't play sport/exercise like I’d like to, as I encounter pain in neck and head location where I was last beaten by violent ex. I also get dizzy spells/blackouts then penetrate from a spot on my forehead that I received punches bumps to forehead by violent ex… </a:t>
            </a:r>
            <a:endParaRPr lang="en-AU" sz="2800" i="1" dirty="0" smtClean="0"/>
          </a:p>
          <a:p>
            <a:pPr marL="0" indent="0">
              <a:buNone/>
            </a:pPr>
            <a:r>
              <a:rPr lang="en-AU" sz="2800" i="1" dirty="0" smtClean="0"/>
              <a:t>Most </a:t>
            </a:r>
            <a:r>
              <a:rPr lang="en-AU" sz="2800" i="1" dirty="0"/>
              <a:t>of the time I think it's better/easier for me to be alone &amp; just be a mum because I know how to be a mum. I no longer know how to be a friend (</a:t>
            </a:r>
            <a:r>
              <a:rPr lang="en-AU" sz="2800" i="1" dirty="0" err="1"/>
              <a:t>Merredith</a:t>
            </a:r>
            <a:r>
              <a:rPr lang="en-AU" sz="2800" i="1" dirty="0"/>
              <a:t>). </a:t>
            </a:r>
          </a:p>
          <a:p>
            <a:endParaRPr lang="en-AU" dirty="0"/>
          </a:p>
        </p:txBody>
      </p:sp>
    </p:spTree>
    <p:extLst>
      <p:ext uri="{BB962C8B-B14F-4D97-AF65-F5344CB8AC3E}">
        <p14:creationId xmlns:p14="http://schemas.microsoft.com/office/powerpoint/2010/main" val="38656175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8474" y="638628"/>
            <a:ext cx="7556313" cy="885371"/>
          </a:xfrm>
        </p:spPr>
        <p:txBody>
          <a:bodyPr/>
          <a:lstStyle/>
          <a:p>
            <a:r>
              <a:rPr lang="en-AU" dirty="0" smtClean="0"/>
              <a:t>Presentation Overview</a:t>
            </a:r>
            <a:endParaRPr lang="en-AU" dirty="0"/>
          </a:p>
        </p:txBody>
      </p:sp>
      <p:sp>
        <p:nvSpPr>
          <p:cNvPr id="3" name="Content Placeholder 2"/>
          <p:cNvSpPr>
            <a:spLocks noGrp="1"/>
          </p:cNvSpPr>
          <p:nvPr>
            <p:ph idx="1"/>
          </p:nvPr>
        </p:nvSpPr>
        <p:spPr>
          <a:xfrm>
            <a:off x="498474" y="1973943"/>
            <a:ext cx="7556313" cy="3568020"/>
          </a:xfrm>
        </p:spPr>
        <p:txBody>
          <a:bodyPr/>
          <a:lstStyle/>
          <a:p>
            <a:r>
              <a:rPr lang="en-AU" dirty="0" smtClean="0"/>
              <a:t>Background</a:t>
            </a:r>
          </a:p>
          <a:p>
            <a:r>
              <a:rPr lang="en-AU" dirty="0" smtClean="0"/>
              <a:t>Methodology</a:t>
            </a:r>
          </a:p>
          <a:p>
            <a:r>
              <a:rPr lang="en-AU" dirty="0" smtClean="0"/>
              <a:t>Women participating in the study</a:t>
            </a:r>
          </a:p>
          <a:p>
            <a:r>
              <a:rPr lang="en-AU" dirty="0" smtClean="0"/>
              <a:t>Key findings about social participation and engagement</a:t>
            </a:r>
          </a:p>
          <a:p>
            <a:r>
              <a:rPr lang="en-AU" dirty="0" smtClean="0"/>
              <a:t>Future Implications</a:t>
            </a:r>
          </a:p>
          <a:p>
            <a:endParaRPr lang="en-AU" dirty="0"/>
          </a:p>
        </p:txBody>
      </p:sp>
    </p:spTree>
    <p:extLst>
      <p:ext uri="{BB962C8B-B14F-4D97-AF65-F5344CB8AC3E}">
        <p14:creationId xmlns:p14="http://schemas.microsoft.com/office/powerpoint/2010/main" val="15992511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8474" y="458694"/>
            <a:ext cx="7556313" cy="833078"/>
          </a:xfrm>
        </p:spPr>
        <p:txBody>
          <a:bodyPr/>
          <a:lstStyle/>
          <a:p>
            <a:r>
              <a:rPr lang="en-AU" sz="2800" dirty="0" smtClean="0"/>
              <a:t>Social connections and participation: </a:t>
            </a:r>
            <a:r>
              <a:rPr lang="en-AU" sz="2800" dirty="0"/>
              <a:t>After escaping violent partner </a:t>
            </a:r>
            <a:r>
              <a:rPr lang="en-AU" sz="3200" dirty="0"/>
              <a:t/>
            </a:r>
            <a:br>
              <a:rPr lang="en-AU" sz="3200" dirty="0"/>
            </a:br>
            <a:endParaRPr lang="en-AU" sz="3200" dirty="0"/>
          </a:p>
        </p:txBody>
      </p:sp>
      <p:sp>
        <p:nvSpPr>
          <p:cNvPr id="3" name="Content Placeholder 2"/>
          <p:cNvSpPr>
            <a:spLocks noGrp="1"/>
          </p:cNvSpPr>
          <p:nvPr>
            <p:ph idx="1"/>
          </p:nvPr>
        </p:nvSpPr>
        <p:spPr>
          <a:xfrm>
            <a:off x="498474" y="1611086"/>
            <a:ext cx="7731126" cy="4528457"/>
          </a:xfrm>
        </p:spPr>
        <p:txBody>
          <a:bodyPr>
            <a:normAutofit/>
          </a:bodyPr>
          <a:lstStyle/>
          <a:p>
            <a:pPr marL="0" indent="0">
              <a:buNone/>
            </a:pPr>
            <a:r>
              <a:rPr lang="en-AU" sz="2800" i="1" dirty="0"/>
              <a:t>Sometimes I don't get involved in activities because I am exhausted, depressed and/or financially drained. Sometimes it is just too hard to put myself out there. A lot of activities these days have some sort of cost attached as well. Even though I have a good income the cost of legal bills, psychology, GP visits due to stress related illnesses makes it hard (Blanche).</a:t>
            </a:r>
          </a:p>
          <a:p>
            <a:pPr marL="0" indent="0">
              <a:buNone/>
            </a:pPr>
            <a:endParaRPr lang="en-AU" sz="2800" i="1" dirty="0" smtClean="0"/>
          </a:p>
          <a:p>
            <a:endParaRPr lang="en-AU" sz="2800" i="1" dirty="0" smtClean="0"/>
          </a:p>
          <a:p>
            <a:pPr marL="0" indent="0">
              <a:buNone/>
            </a:pPr>
            <a:endParaRPr lang="en-AU" sz="2800" dirty="0" smtClean="0"/>
          </a:p>
          <a:p>
            <a:endParaRPr lang="en-AU" sz="2800" dirty="0" smtClean="0"/>
          </a:p>
          <a:p>
            <a:pPr marL="228600" lvl="1" indent="0">
              <a:buNone/>
            </a:pPr>
            <a:endParaRPr lang="en-AU" sz="2400" dirty="0" smtClean="0"/>
          </a:p>
        </p:txBody>
      </p:sp>
    </p:spTree>
    <p:extLst>
      <p:ext uri="{BB962C8B-B14F-4D97-AF65-F5344CB8AC3E}">
        <p14:creationId xmlns:p14="http://schemas.microsoft.com/office/powerpoint/2010/main" val="93454463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8474" y="458694"/>
            <a:ext cx="7556313" cy="833078"/>
          </a:xfrm>
        </p:spPr>
        <p:txBody>
          <a:bodyPr/>
          <a:lstStyle/>
          <a:p>
            <a:r>
              <a:rPr lang="en-AU" sz="2800" dirty="0" smtClean="0"/>
              <a:t>Social connections and participation: </a:t>
            </a:r>
            <a:r>
              <a:rPr lang="en-AU" sz="2800" dirty="0"/>
              <a:t>After escaping violent partner </a:t>
            </a:r>
            <a:r>
              <a:rPr lang="en-AU" sz="3200" dirty="0"/>
              <a:t/>
            </a:r>
            <a:br>
              <a:rPr lang="en-AU" sz="3200" dirty="0"/>
            </a:br>
            <a:endParaRPr lang="en-AU" sz="3200" dirty="0"/>
          </a:p>
        </p:txBody>
      </p:sp>
      <p:sp>
        <p:nvSpPr>
          <p:cNvPr id="3" name="Content Placeholder 2"/>
          <p:cNvSpPr>
            <a:spLocks noGrp="1"/>
          </p:cNvSpPr>
          <p:nvPr>
            <p:ph idx="1"/>
          </p:nvPr>
        </p:nvSpPr>
        <p:spPr>
          <a:xfrm>
            <a:off x="498474" y="1770743"/>
            <a:ext cx="7556313" cy="3771220"/>
          </a:xfrm>
        </p:spPr>
        <p:txBody>
          <a:bodyPr>
            <a:normAutofit fontScale="92500"/>
          </a:bodyPr>
          <a:lstStyle/>
          <a:p>
            <a:r>
              <a:rPr lang="en-AU" sz="2800" dirty="0" smtClean="0"/>
              <a:t>Re-establishing ‘lost’ friendships</a:t>
            </a:r>
          </a:p>
          <a:p>
            <a:r>
              <a:rPr lang="en-AU" sz="2800" dirty="0" smtClean="0"/>
              <a:t>Making new friends in new locations, with no income – innocuous questions</a:t>
            </a:r>
          </a:p>
          <a:p>
            <a:pPr lvl="1"/>
            <a:r>
              <a:rPr lang="en-AU" sz="2600" i="1" dirty="0" smtClean="0"/>
              <a:t>How come you moved to Albany?</a:t>
            </a:r>
          </a:p>
          <a:p>
            <a:r>
              <a:rPr lang="en-AU" sz="2800" dirty="0"/>
              <a:t>Shame and embarrassment </a:t>
            </a:r>
            <a:r>
              <a:rPr lang="en-AU" sz="2800" dirty="0" smtClean="0"/>
              <a:t>– victim blaming</a:t>
            </a:r>
            <a:endParaRPr lang="en-AU" sz="2800" dirty="0"/>
          </a:p>
          <a:p>
            <a:r>
              <a:rPr lang="en-AU" sz="2800" dirty="0"/>
              <a:t>Fear of ‘coming out’ and </a:t>
            </a:r>
            <a:r>
              <a:rPr lang="en-AU" sz="2800" dirty="0" smtClean="0"/>
              <a:t>judgement based on past experiences</a:t>
            </a:r>
            <a:endParaRPr lang="en-AU" sz="2800" dirty="0"/>
          </a:p>
          <a:p>
            <a:pPr marL="0" indent="0">
              <a:buNone/>
            </a:pPr>
            <a:endParaRPr lang="en-AU" sz="2800" i="1" dirty="0" smtClean="0"/>
          </a:p>
          <a:p>
            <a:endParaRPr lang="en-AU" sz="2800" i="1" dirty="0" smtClean="0"/>
          </a:p>
          <a:p>
            <a:pPr marL="0" indent="0">
              <a:buNone/>
            </a:pPr>
            <a:endParaRPr lang="en-AU" sz="2800" dirty="0" smtClean="0"/>
          </a:p>
          <a:p>
            <a:endParaRPr lang="en-AU" sz="2800" dirty="0" smtClean="0"/>
          </a:p>
          <a:p>
            <a:pPr marL="228600" lvl="1" indent="0">
              <a:buNone/>
            </a:pPr>
            <a:endParaRPr lang="en-AU" sz="2400" dirty="0" smtClean="0"/>
          </a:p>
        </p:txBody>
      </p:sp>
    </p:spTree>
    <p:extLst>
      <p:ext uri="{BB962C8B-B14F-4D97-AF65-F5344CB8AC3E}">
        <p14:creationId xmlns:p14="http://schemas.microsoft.com/office/powerpoint/2010/main" val="210321898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8474" y="458694"/>
            <a:ext cx="7556313" cy="833078"/>
          </a:xfrm>
        </p:spPr>
        <p:txBody>
          <a:bodyPr/>
          <a:lstStyle/>
          <a:p>
            <a:r>
              <a:rPr lang="en-AU" sz="2800" dirty="0" smtClean="0"/>
              <a:t>Social connections and participation: </a:t>
            </a:r>
            <a:r>
              <a:rPr lang="en-AU" sz="2800" dirty="0"/>
              <a:t>After escaping violent partner </a:t>
            </a:r>
            <a:r>
              <a:rPr lang="en-AU" sz="3200" dirty="0"/>
              <a:t/>
            </a:r>
            <a:br>
              <a:rPr lang="en-AU" sz="3200" dirty="0"/>
            </a:br>
            <a:endParaRPr lang="en-AU" sz="3200" dirty="0"/>
          </a:p>
        </p:txBody>
      </p:sp>
      <p:sp>
        <p:nvSpPr>
          <p:cNvPr id="3" name="Content Placeholder 2"/>
          <p:cNvSpPr>
            <a:spLocks noGrp="1"/>
          </p:cNvSpPr>
          <p:nvPr>
            <p:ph idx="1"/>
          </p:nvPr>
        </p:nvSpPr>
        <p:spPr>
          <a:xfrm>
            <a:off x="498474" y="1611086"/>
            <a:ext cx="7731126" cy="4528457"/>
          </a:xfrm>
        </p:spPr>
        <p:txBody>
          <a:bodyPr>
            <a:normAutofit fontScale="92500" lnSpcReduction="10000"/>
          </a:bodyPr>
          <a:lstStyle/>
          <a:p>
            <a:r>
              <a:rPr lang="en-AU" sz="2400" i="1" dirty="0" smtClean="0"/>
              <a:t>I </a:t>
            </a:r>
            <a:r>
              <a:rPr lang="en-AU" sz="2400" i="1" dirty="0"/>
              <a:t>have lost friendships. The economic cost has stopped me from doing many things. My damaged sense of trust, self-esteem and confidence have made it very hard for me to try to make new friendships. I now bury myself in work or stay at home. My children are in 50:50 shared care. My life is extremely lonely when they are away. </a:t>
            </a:r>
            <a:r>
              <a:rPr lang="en-AU" sz="2400" dirty="0"/>
              <a:t>(Yasmin</a:t>
            </a:r>
            <a:r>
              <a:rPr lang="en-AU" sz="2400" dirty="0" smtClean="0"/>
              <a:t>).</a:t>
            </a:r>
          </a:p>
          <a:p>
            <a:r>
              <a:rPr lang="en-AU" sz="2400" i="1" dirty="0"/>
              <a:t>A prohibitive and controlling sense of insecurity and instability. Being single, and suffering anxiety, and poverty, has meant exposure to stigmatisation, discrimination and exclusion from many rental properties, which has meant numerous moves and an inability to ever know a "home". </a:t>
            </a:r>
          </a:p>
          <a:p>
            <a:pPr marL="0" indent="0">
              <a:buNone/>
            </a:pPr>
            <a:endParaRPr lang="en-AU" sz="2800" i="1" dirty="0" smtClean="0"/>
          </a:p>
          <a:p>
            <a:endParaRPr lang="en-AU" sz="2800" i="1" dirty="0" smtClean="0"/>
          </a:p>
          <a:p>
            <a:pPr marL="0" indent="0">
              <a:buNone/>
            </a:pPr>
            <a:endParaRPr lang="en-AU" sz="2800" dirty="0" smtClean="0"/>
          </a:p>
          <a:p>
            <a:endParaRPr lang="en-AU" sz="2800" dirty="0" smtClean="0"/>
          </a:p>
          <a:p>
            <a:pPr marL="228600" lvl="1" indent="0">
              <a:buNone/>
            </a:pPr>
            <a:endParaRPr lang="en-AU" sz="2400" dirty="0" smtClean="0"/>
          </a:p>
        </p:txBody>
      </p:sp>
    </p:spTree>
    <p:extLst>
      <p:ext uri="{BB962C8B-B14F-4D97-AF65-F5344CB8AC3E}">
        <p14:creationId xmlns:p14="http://schemas.microsoft.com/office/powerpoint/2010/main" val="218262830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8474" y="458694"/>
            <a:ext cx="7556313" cy="833078"/>
          </a:xfrm>
        </p:spPr>
        <p:txBody>
          <a:bodyPr/>
          <a:lstStyle/>
          <a:p>
            <a:r>
              <a:rPr lang="en-AU" sz="2800" dirty="0" smtClean="0"/>
              <a:t>Social connections and participation: </a:t>
            </a:r>
            <a:r>
              <a:rPr lang="en-AU" sz="2800" dirty="0"/>
              <a:t>After escaping violent partner </a:t>
            </a:r>
            <a:r>
              <a:rPr lang="en-AU" sz="3200" dirty="0"/>
              <a:t/>
            </a:r>
            <a:br>
              <a:rPr lang="en-AU" sz="3200" dirty="0"/>
            </a:br>
            <a:endParaRPr lang="en-AU" sz="3200" dirty="0"/>
          </a:p>
        </p:txBody>
      </p:sp>
      <p:sp>
        <p:nvSpPr>
          <p:cNvPr id="3" name="Content Placeholder 2"/>
          <p:cNvSpPr>
            <a:spLocks noGrp="1"/>
          </p:cNvSpPr>
          <p:nvPr>
            <p:ph idx="1"/>
          </p:nvPr>
        </p:nvSpPr>
        <p:spPr>
          <a:xfrm>
            <a:off x="498474" y="1770743"/>
            <a:ext cx="7556313" cy="3771220"/>
          </a:xfrm>
        </p:spPr>
        <p:txBody>
          <a:bodyPr>
            <a:normAutofit fontScale="77500" lnSpcReduction="20000"/>
          </a:bodyPr>
          <a:lstStyle/>
          <a:p>
            <a:r>
              <a:rPr lang="en-AU" sz="2800" i="1" dirty="0"/>
              <a:t>“I feel embarrassed that others may know my situation therefore avoid as many social situations as possible</a:t>
            </a:r>
            <a:r>
              <a:rPr lang="en-AU" sz="2800" i="1" dirty="0" smtClean="0"/>
              <a:t>”</a:t>
            </a:r>
            <a:endParaRPr lang="en-AU" sz="2800" i="1" dirty="0"/>
          </a:p>
          <a:p>
            <a:r>
              <a:rPr lang="en-AU" sz="2800" i="1" dirty="0"/>
              <a:t>“You lose confidence and become isolated and it feels like you are being judged by the people around you</a:t>
            </a:r>
            <a:r>
              <a:rPr lang="en-AU" sz="2800" i="1" dirty="0" smtClean="0"/>
              <a:t>”</a:t>
            </a:r>
            <a:endParaRPr lang="en-AU" sz="2800" i="1" dirty="0"/>
          </a:p>
          <a:p>
            <a:r>
              <a:rPr lang="en-AU" sz="2800" i="1" dirty="0"/>
              <a:t> “I took the kids to Little Athletics  this season, and got berated for not helping out - they didn’t understand just how much effort it took to even go there, and that I cannot parent the way others can suffice to say, I will not be going back next season :P” </a:t>
            </a:r>
          </a:p>
          <a:p>
            <a:endParaRPr lang="en-AU" sz="2800" dirty="0" smtClean="0"/>
          </a:p>
          <a:p>
            <a:endParaRPr lang="en-AU" sz="2800" dirty="0" smtClean="0"/>
          </a:p>
          <a:p>
            <a:pPr marL="0" indent="0">
              <a:buNone/>
            </a:pPr>
            <a:endParaRPr lang="en-AU" sz="2800" dirty="0" smtClean="0"/>
          </a:p>
          <a:p>
            <a:endParaRPr lang="en-AU" sz="2800" dirty="0" smtClean="0"/>
          </a:p>
          <a:p>
            <a:pPr marL="228600" lvl="1" indent="0">
              <a:buNone/>
            </a:pPr>
            <a:endParaRPr lang="en-AU" sz="2400" dirty="0" smtClean="0"/>
          </a:p>
        </p:txBody>
      </p:sp>
    </p:spTree>
    <p:extLst>
      <p:ext uri="{BB962C8B-B14F-4D97-AF65-F5344CB8AC3E}">
        <p14:creationId xmlns:p14="http://schemas.microsoft.com/office/powerpoint/2010/main" val="143868021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What women found beneficial </a:t>
            </a:r>
            <a:endParaRPr lang="en-AU" dirty="0"/>
          </a:p>
        </p:txBody>
      </p:sp>
      <p:sp>
        <p:nvSpPr>
          <p:cNvPr id="3" name="Content Placeholder 2"/>
          <p:cNvSpPr>
            <a:spLocks noGrp="1"/>
          </p:cNvSpPr>
          <p:nvPr>
            <p:ph idx="1"/>
          </p:nvPr>
        </p:nvSpPr>
        <p:spPr/>
        <p:txBody>
          <a:bodyPr>
            <a:normAutofit/>
          </a:bodyPr>
          <a:lstStyle/>
          <a:p>
            <a:r>
              <a:rPr lang="en-AU" sz="2400" dirty="0"/>
              <a:t>The online environment can also offer a </a:t>
            </a:r>
            <a:r>
              <a:rPr lang="en-AU" sz="2400" dirty="0" smtClean="0"/>
              <a:t>safe and time flexible platform </a:t>
            </a:r>
            <a:r>
              <a:rPr lang="en-AU" sz="2400" dirty="0"/>
              <a:t>for collective </a:t>
            </a:r>
            <a:r>
              <a:rPr lang="en-AU" sz="2400" dirty="0" smtClean="0"/>
              <a:t>support</a:t>
            </a:r>
          </a:p>
          <a:p>
            <a:r>
              <a:rPr lang="en-AU" sz="2400" i="1" dirty="0" smtClean="0"/>
              <a:t>One woman explained that </a:t>
            </a:r>
            <a:r>
              <a:rPr lang="en-AU" sz="2400" i="1" dirty="0"/>
              <a:t>she maintained this form of social participation, as </a:t>
            </a:r>
            <a:r>
              <a:rPr lang="en-AU" sz="2400" i="1" dirty="0" smtClean="0"/>
              <a:t>engaging online </a:t>
            </a:r>
            <a:r>
              <a:rPr lang="en-AU" sz="2400" i="1" dirty="0"/>
              <a:t>offered her a sense of </a:t>
            </a:r>
            <a:r>
              <a:rPr lang="en-AU" sz="2400" i="1" dirty="0" smtClean="0"/>
              <a:t>safety, </a:t>
            </a:r>
            <a:r>
              <a:rPr lang="en-AU" sz="2400" i="1" dirty="0"/>
              <a:t>compared with being out of the house and being face to face with people</a:t>
            </a:r>
            <a:endParaRPr lang="en-AU" sz="2400" i="1" dirty="0" smtClean="0"/>
          </a:p>
          <a:p>
            <a:r>
              <a:rPr lang="en-AU" dirty="0" smtClean="0"/>
              <a:t>Meeting those with similar experiences </a:t>
            </a:r>
            <a:r>
              <a:rPr lang="en-AU" i="1" dirty="0" smtClean="0"/>
              <a:t>NOT</a:t>
            </a:r>
            <a:r>
              <a:rPr lang="en-AU" dirty="0" smtClean="0"/>
              <a:t> for therapeutic benefit but to just have a friendship or connection without fear of shame, judgement and free of excuse making</a:t>
            </a:r>
            <a:endParaRPr lang="en-AU" dirty="0"/>
          </a:p>
        </p:txBody>
      </p:sp>
    </p:spTree>
    <p:extLst>
      <p:ext uri="{BB962C8B-B14F-4D97-AF65-F5344CB8AC3E}">
        <p14:creationId xmlns:p14="http://schemas.microsoft.com/office/powerpoint/2010/main" val="343901578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What women found beneficial </a:t>
            </a:r>
            <a:endParaRPr lang="en-AU" dirty="0"/>
          </a:p>
        </p:txBody>
      </p:sp>
      <p:sp>
        <p:nvSpPr>
          <p:cNvPr id="3" name="Content Placeholder 2"/>
          <p:cNvSpPr>
            <a:spLocks noGrp="1"/>
          </p:cNvSpPr>
          <p:nvPr>
            <p:ph idx="1"/>
          </p:nvPr>
        </p:nvSpPr>
        <p:spPr/>
        <p:txBody>
          <a:bodyPr>
            <a:normAutofit/>
          </a:bodyPr>
          <a:lstStyle/>
          <a:p>
            <a:r>
              <a:rPr lang="en-AU" sz="2400" dirty="0" smtClean="0"/>
              <a:t>Women not engaging socially has most often been seen in a negative light, often describing themselves as hermits and recluses</a:t>
            </a:r>
          </a:p>
          <a:p>
            <a:r>
              <a:rPr lang="en-AU" sz="2400" dirty="0" smtClean="0"/>
              <a:t>Others viewed being alone as sanctuary, safety and an important part of their recovery</a:t>
            </a:r>
          </a:p>
          <a:p>
            <a:pPr marL="0" indent="0">
              <a:buNone/>
            </a:pPr>
            <a:r>
              <a:rPr lang="en-AU" sz="2400" i="1" dirty="0" smtClean="0"/>
              <a:t>I'm </a:t>
            </a:r>
            <a:r>
              <a:rPr lang="en-AU" sz="2400" i="1" dirty="0"/>
              <a:t>currently living in a small town where I prefer not to leave my house too often. I've even named my home "Il Mio </a:t>
            </a:r>
            <a:r>
              <a:rPr lang="en-AU" sz="2400" i="1" dirty="0" err="1"/>
              <a:t>Posto</a:t>
            </a:r>
            <a:r>
              <a:rPr lang="en-AU" sz="2400" i="1" dirty="0"/>
              <a:t> </a:t>
            </a:r>
            <a:r>
              <a:rPr lang="en-AU" sz="2400" i="1" dirty="0" err="1"/>
              <a:t>Sicuro</a:t>
            </a:r>
            <a:r>
              <a:rPr lang="en-AU" sz="2400" i="1" dirty="0"/>
              <a:t>' which is Italian for 'My Safe Place' (Valeria).</a:t>
            </a:r>
          </a:p>
          <a:p>
            <a:endParaRPr lang="en-AU" dirty="0" smtClean="0"/>
          </a:p>
          <a:p>
            <a:endParaRPr lang="en-AU" dirty="0"/>
          </a:p>
        </p:txBody>
      </p:sp>
    </p:spTree>
    <p:extLst>
      <p:ext uri="{BB962C8B-B14F-4D97-AF65-F5344CB8AC3E}">
        <p14:creationId xmlns:p14="http://schemas.microsoft.com/office/powerpoint/2010/main" val="206856947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dirty="0" smtClean="0"/>
              <a:t>Where to from here: citizenship and recovery</a:t>
            </a:r>
            <a:endParaRPr lang="en-US" sz="2800" dirty="0"/>
          </a:p>
        </p:txBody>
      </p:sp>
      <p:sp>
        <p:nvSpPr>
          <p:cNvPr id="3" name="Content Placeholder 2"/>
          <p:cNvSpPr>
            <a:spLocks noGrp="1"/>
          </p:cNvSpPr>
          <p:nvPr>
            <p:ph idx="1"/>
          </p:nvPr>
        </p:nvSpPr>
        <p:spPr>
          <a:xfrm>
            <a:off x="498474" y="1611086"/>
            <a:ext cx="7556313" cy="4354285"/>
          </a:xfrm>
        </p:spPr>
        <p:txBody>
          <a:bodyPr>
            <a:noAutofit/>
          </a:bodyPr>
          <a:lstStyle/>
          <a:p>
            <a:r>
              <a:rPr lang="en-US" dirty="0"/>
              <a:t>IPV casts a long shadow not well understood by </a:t>
            </a:r>
            <a:r>
              <a:rPr lang="en-US" dirty="0" smtClean="0"/>
              <a:t>communities </a:t>
            </a:r>
            <a:r>
              <a:rPr lang="en-US" dirty="0"/>
              <a:t>and </a:t>
            </a:r>
            <a:r>
              <a:rPr lang="en-US" dirty="0" smtClean="0"/>
              <a:t>services</a:t>
            </a:r>
            <a:endParaRPr lang="en-US" dirty="0"/>
          </a:p>
          <a:p>
            <a:r>
              <a:rPr lang="en-US" dirty="0" smtClean="0"/>
              <a:t>Social responses largely overlooked these issues for women </a:t>
            </a:r>
          </a:p>
          <a:p>
            <a:r>
              <a:rPr lang="en-US" dirty="0" smtClean="0"/>
              <a:t>Generally women who are socially isolated are considered subjects for community interventions</a:t>
            </a:r>
          </a:p>
          <a:p>
            <a:r>
              <a:rPr lang="en-US" dirty="0" smtClean="0"/>
              <a:t>Compromised and eroded citizenship during and after</a:t>
            </a:r>
          </a:p>
          <a:p>
            <a:r>
              <a:rPr lang="en-US" dirty="0" smtClean="0"/>
              <a:t> Important role for social work in raising awareness and developing social responses and community advocacy about dominant discourses </a:t>
            </a:r>
          </a:p>
        </p:txBody>
      </p:sp>
      <p:sp>
        <p:nvSpPr>
          <p:cNvPr id="4" name="Slide Number Placeholder 3"/>
          <p:cNvSpPr>
            <a:spLocks noGrp="1"/>
          </p:cNvSpPr>
          <p:nvPr>
            <p:ph type="sldNum" sz="quarter" idx="4294967295"/>
          </p:nvPr>
        </p:nvSpPr>
        <p:spPr>
          <a:xfrm>
            <a:off x="8204396" y="6476999"/>
            <a:ext cx="733864" cy="274320"/>
          </a:xfrm>
          <a:prstGeom prst="rect">
            <a:avLst/>
          </a:prstGeom>
        </p:spPr>
        <p:txBody>
          <a:bodyPr/>
          <a:lstStyle/>
          <a:p>
            <a:fld id="{D2333872-065B-6B4F-A348-5F474932A32D}" type="slidenum">
              <a:rPr lang="en-US" smtClean="0"/>
              <a:t>26</a:t>
            </a:fld>
            <a:endParaRPr lang="en-US"/>
          </a:p>
        </p:txBody>
      </p:sp>
    </p:spTree>
    <p:extLst>
      <p:ext uri="{BB962C8B-B14F-4D97-AF65-F5344CB8AC3E}">
        <p14:creationId xmlns:p14="http://schemas.microsoft.com/office/powerpoint/2010/main" val="69942840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dirty="0" smtClean="0"/>
              <a:t>Conclusion: Future Programming</a:t>
            </a:r>
            <a:endParaRPr lang="en-AU" dirty="0"/>
          </a:p>
        </p:txBody>
      </p:sp>
      <p:sp>
        <p:nvSpPr>
          <p:cNvPr id="3" name="Content Placeholder 2"/>
          <p:cNvSpPr>
            <a:spLocks noGrp="1"/>
          </p:cNvSpPr>
          <p:nvPr>
            <p:ph idx="1"/>
          </p:nvPr>
        </p:nvSpPr>
        <p:spPr/>
        <p:txBody>
          <a:bodyPr>
            <a:normAutofit fontScale="85000" lnSpcReduction="10000"/>
          </a:bodyPr>
          <a:lstStyle/>
          <a:p>
            <a:r>
              <a:rPr lang="en-AU" sz="3600" dirty="0" smtClean="0"/>
              <a:t>Crisis oriented services not matched to the long term effects and needs</a:t>
            </a:r>
          </a:p>
          <a:p>
            <a:r>
              <a:rPr lang="en-AU" sz="3600" dirty="0" smtClean="0"/>
              <a:t>Problems of separating</a:t>
            </a:r>
          </a:p>
          <a:p>
            <a:pPr lvl="1"/>
            <a:r>
              <a:rPr lang="en-AU" sz="3200" dirty="0" smtClean="0"/>
              <a:t>To access most services women need to become more unsafe and separate</a:t>
            </a:r>
          </a:p>
          <a:p>
            <a:pPr lvl="1"/>
            <a:r>
              <a:rPr lang="en-AU" sz="3200" dirty="0" smtClean="0"/>
              <a:t>“Why doesn’t she just leave” – Mostly she did</a:t>
            </a:r>
          </a:p>
          <a:p>
            <a:pPr lvl="1"/>
            <a:r>
              <a:rPr lang="en-AU" sz="3200" dirty="0" smtClean="0"/>
              <a:t>High levels of post separation violence </a:t>
            </a:r>
          </a:p>
          <a:p>
            <a:pPr marL="118872" indent="0">
              <a:buNone/>
            </a:pPr>
            <a:endParaRPr lang="en-AU" dirty="0"/>
          </a:p>
        </p:txBody>
      </p:sp>
      <p:sp>
        <p:nvSpPr>
          <p:cNvPr id="4" name="Slide Number Placeholder 3"/>
          <p:cNvSpPr>
            <a:spLocks noGrp="1"/>
          </p:cNvSpPr>
          <p:nvPr>
            <p:ph type="sldNum" sz="quarter" idx="4294967295"/>
          </p:nvPr>
        </p:nvSpPr>
        <p:spPr>
          <a:xfrm>
            <a:off x="8204396" y="6476999"/>
            <a:ext cx="733864" cy="274320"/>
          </a:xfrm>
          <a:prstGeom prst="rect">
            <a:avLst/>
          </a:prstGeom>
        </p:spPr>
        <p:txBody>
          <a:bodyPr/>
          <a:lstStyle/>
          <a:p>
            <a:fld id="{D2333872-065B-6B4F-A348-5F474932A32D}" type="slidenum">
              <a:rPr lang="en-US" smtClean="0"/>
              <a:t>27</a:t>
            </a:fld>
            <a:endParaRPr lang="en-US"/>
          </a:p>
        </p:txBody>
      </p:sp>
    </p:spTree>
    <p:extLst>
      <p:ext uri="{BB962C8B-B14F-4D97-AF65-F5344CB8AC3E}">
        <p14:creationId xmlns:p14="http://schemas.microsoft.com/office/powerpoint/2010/main" val="16784820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Background</a:t>
            </a:r>
            <a:endParaRPr lang="en-AU" dirty="0"/>
          </a:p>
        </p:txBody>
      </p:sp>
      <p:sp>
        <p:nvSpPr>
          <p:cNvPr id="3" name="Content Placeholder 2"/>
          <p:cNvSpPr>
            <a:spLocks noGrp="1"/>
          </p:cNvSpPr>
          <p:nvPr>
            <p:ph idx="1"/>
          </p:nvPr>
        </p:nvSpPr>
        <p:spPr>
          <a:xfrm>
            <a:off x="261258" y="1397000"/>
            <a:ext cx="7793530" cy="4945743"/>
          </a:xfrm>
        </p:spPr>
        <p:txBody>
          <a:bodyPr>
            <a:noAutofit/>
          </a:bodyPr>
          <a:lstStyle/>
          <a:p>
            <a:r>
              <a:rPr lang="en-AU" sz="2400" dirty="0" smtClean="0"/>
              <a:t>Growth of policy and practice relevant research undertaken about intimate partner violence (IPV) in the past 30 years </a:t>
            </a:r>
          </a:p>
          <a:p>
            <a:r>
              <a:rPr lang="en-AU" sz="2400" dirty="0" smtClean="0"/>
              <a:t>Waves of public policy interest in IPV since the early 1980s</a:t>
            </a:r>
          </a:p>
          <a:p>
            <a:r>
              <a:rPr lang="en-AU" sz="2400" dirty="0" smtClean="0"/>
              <a:t>Translated into policies, programs and practice in specialist and mainstream human service organisations</a:t>
            </a:r>
          </a:p>
          <a:p>
            <a:r>
              <a:rPr lang="en-AU" sz="2400" dirty="0"/>
              <a:t>S</a:t>
            </a:r>
            <a:r>
              <a:rPr lang="en-AU" sz="2400" dirty="0" smtClean="0"/>
              <a:t>tate </a:t>
            </a:r>
            <a:r>
              <a:rPr lang="en-AU" sz="2400" dirty="0"/>
              <a:t>responses </a:t>
            </a:r>
            <a:r>
              <a:rPr lang="en-AU" sz="2400" dirty="0" smtClean="0"/>
              <a:t>dominated </a:t>
            </a:r>
            <a:r>
              <a:rPr lang="en-AU" sz="2400" dirty="0"/>
              <a:t>by a focus on incidents of crisis, risk </a:t>
            </a:r>
            <a:r>
              <a:rPr lang="en-AU" sz="2400" dirty="0" smtClean="0"/>
              <a:t>management, associated with physical violence and physical safety</a:t>
            </a:r>
          </a:p>
        </p:txBody>
      </p:sp>
    </p:spTree>
    <p:extLst>
      <p:ext uri="{BB962C8B-B14F-4D97-AF65-F5344CB8AC3E}">
        <p14:creationId xmlns:p14="http://schemas.microsoft.com/office/powerpoint/2010/main" val="14670379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Background</a:t>
            </a:r>
            <a:endParaRPr lang="en-AU" dirty="0"/>
          </a:p>
        </p:txBody>
      </p:sp>
      <p:sp>
        <p:nvSpPr>
          <p:cNvPr id="3" name="Content Placeholder 2"/>
          <p:cNvSpPr>
            <a:spLocks noGrp="1"/>
          </p:cNvSpPr>
          <p:nvPr>
            <p:ph idx="1"/>
          </p:nvPr>
        </p:nvSpPr>
        <p:spPr>
          <a:xfrm>
            <a:off x="498474" y="1397000"/>
            <a:ext cx="7556313" cy="4815114"/>
          </a:xfrm>
        </p:spPr>
        <p:txBody>
          <a:bodyPr>
            <a:normAutofit lnSpcReduction="10000"/>
          </a:bodyPr>
          <a:lstStyle/>
          <a:p>
            <a:r>
              <a:rPr lang="en-AU" sz="2400" dirty="0" smtClean="0"/>
              <a:t>Women’s lives were still being impacted long after service use</a:t>
            </a:r>
          </a:p>
          <a:p>
            <a:r>
              <a:rPr lang="en-AU" sz="2400" dirty="0" smtClean="0"/>
              <a:t>Public policy response: women’s status changed from victim to ‘citizen’ with requisite responsibilities</a:t>
            </a:r>
          </a:p>
          <a:p>
            <a:pPr lvl="1"/>
            <a:r>
              <a:rPr lang="en-AU" sz="2000" dirty="0" smtClean="0"/>
              <a:t>Or take on identities such as ‘mentally ill’ </a:t>
            </a:r>
          </a:p>
          <a:p>
            <a:r>
              <a:rPr lang="en-AU" sz="2400" dirty="0" smtClean="0"/>
              <a:t>Public policy:</a:t>
            </a:r>
          </a:p>
          <a:p>
            <a:pPr lvl="1"/>
            <a:r>
              <a:rPr lang="en-AU" sz="2000" dirty="0" smtClean="0"/>
              <a:t>Could not accommodate the intersections of impacts</a:t>
            </a:r>
          </a:p>
          <a:p>
            <a:pPr lvl="1"/>
            <a:r>
              <a:rPr lang="en-AU" sz="2000" dirty="0" smtClean="0"/>
              <a:t>Little interest in women’s long term wellbeing</a:t>
            </a:r>
          </a:p>
          <a:p>
            <a:r>
              <a:rPr lang="en-AU" sz="2400" dirty="0" smtClean="0"/>
              <a:t>Relative absence in research and practice on women’s social connections post separation </a:t>
            </a:r>
          </a:p>
          <a:p>
            <a:pPr lvl="1"/>
            <a:endParaRPr lang="en-AU" dirty="0"/>
          </a:p>
        </p:txBody>
      </p:sp>
    </p:spTree>
    <p:extLst>
      <p:ext uri="{BB962C8B-B14F-4D97-AF65-F5344CB8AC3E}">
        <p14:creationId xmlns:p14="http://schemas.microsoft.com/office/powerpoint/2010/main" val="17109211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Our Study and Methodology</a:t>
            </a:r>
            <a:endParaRPr lang="en-US" dirty="0"/>
          </a:p>
        </p:txBody>
      </p:sp>
      <p:sp>
        <p:nvSpPr>
          <p:cNvPr id="3" name="Content Placeholder 2"/>
          <p:cNvSpPr>
            <a:spLocks noGrp="1"/>
          </p:cNvSpPr>
          <p:nvPr>
            <p:ph idx="1"/>
          </p:nvPr>
        </p:nvSpPr>
        <p:spPr>
          <a:xfrm>
            <a:off x="498474" y="1397000"/>
            <a:ext cx="7556313" cy="4365171"/>
          </a:xfrm>
        </p:spPr>
        <p:txBody>
          <a:bodyPr>
            <a:normAutofit lnSpcReduction="10000"/>
          </a:bodyPr>
          <a:lstStyle/>
          <a:p>
            <a:r>
              <a:rPr lang="en-US" sz="2800" dirty="0"/>
              <a:t>Three domains of employment, housing and mental health – how they intersected in women’s lives and the impacts ‘over time</a:t>
            </a:r>
            <a:r>
              <a:rPr lang="en-US" sz="2800" dirty="0" smtClean="0"/>
              <a:t>’</a:t>
            </a:r>
          </a:p>
          <a:p>
            <a:r>
              <a:rPr lang="en-US" sz="2800" dirty="0" smtClean="0"/>
              <a:t>ARC Discovery</a:t>
            </a:r>
            <a:endParaRPr lang="en-US" sz="2800" dirty="0"/>
          </a:p>
          <a:p>
            <a:r>
              <a:rPr lang="en-US" sz="2800" dirty="0" smtClean="0"/>
              <a:t>Mixed methods study</a:t>
            </a:r>
          </a:p>
          <a:p>
            <a:pPr lvl="1"/>
            <a:r>
              <a:rPr lang="en-US" sz="2400" dirty="0" smtClean="0"/>
              <a:t>Survey – online questionnaire (n=658)</a:t>
            </a:r>
          </a:p>
          <a:p>
            <a:pPr lvl="1"/>
            <a:r>
              <a:rPr lang="en-US" sz="2400" dirty="0" smtClean="0"/>
              <a:t>In-depth life history interviews with a sample of survey participants </a:t>
            </a:r>
          </a:p>
        </p:txBody>
      </p:sp>
      <p:sp>
        <p:nvSpPr>
          <p:cNvPr id="5" name="Slide Number Placeholder 4"/>
          <p:cNvSpPr>
            <a:spLocks noGrp="1"/>
          </p:cNvSpPr>
          <p:nvPr>
            <p:ph type="sldNum" sz="quarter" idx="4294967295"/>
          </p:nvPr>
        </p:nvSpPr>
        <p:spPr>
          <a:xfrm>
            <a:off x="8204396" y="6476999"/>
            <a:ext cx="733864" cy="274320"/>
          </a:xfrm>
          <a:prstGeom prst="rect">
            <a:avLst/>
          </a:prstGeom>
        </p:spPr>
        <p:txBody>
          <a:bodyPr/>
          <a:lstStyle/>
          <a:p>
            <a:fld id="{D2333872-065B-6B4F-A348-5F474932A32D}" type="slidenum">
              <a:rPr lang="en-US" smtClean="0"/>
              <a:t>5</a:t>
            </a:fld>
            <a:endParaRPr lang="en-US"/>
          </a:p>
        </p:txBody>
      </p:sp>
    </p:spTree>
    <p:extLst>
      <p:ext uri="{BB962C8B-B14F-4D97-AF65-F5344CB8AC3E}">
        <p14:creationId xmlns:p14="http://schemas.microsoft.com/office/powerpoint/2010/main" val="13900538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Online Questionnaire</a:t>
            </a:r>
            <a:endParaRPr lang="en-US" dirty="0"/>
          </a:p>
        </p:txBody>
      </p:sp>
      <p:sp>
        <p:nvSpPr>
          <p:cNvPr id="3" name="Content Placeholder 2"/>
          <p:cNvSpPr>
            <a:spLocks noGrp="1"/>
          </p:cNvSpPr>
          <p:nvPr>
            <p:ph idx="1"/>
          </p:nvPr>
        </p:nvSpPr>
        <p:spPr>
          <a:xfrm>
            <a:off x="498474" y="1397000"/>
            <a:ext cx="7556313" cy="4481286"/>
          </a:xfrm>
        </p:spPr>
        <p:txBody>
          <a:bodyPr>
            <a:normAutofit fontScale="92500" lnSpcReduction="10000"/>
          </a:bodyPr>
          <a:lstStyle/>
          <a:p>
            <a:r>
              <a:rPr lang="en-US" sz="2400" dirty="0" smtClean="0"/>
              <a:t>Demographics</a:t>
            </a:r>
          </a:p>
          <a:p>
            <a:r>
              <a:rPr lang="en-US" sz="2400" dirty="0" smtClean="0"/>
              <a:t>Experience of IPV (e.g. duration, post separation violence </a:t>
            </a:r>
            <a:r>
              <a:rPr lang="en-US" sz="2400" dirty="0" err="1" smtClean="0"/>
              <a:t>etc</a:t>
            </a:r>
            <a:r>
              <a:rPr lang="en-US" sz="2400" dirty="0" smtClean="0"/>
              <a:t>)</a:t>
            </a:r>
          </a:p>
          <a:p>
            <a:r>
              <a:rPr lang="en-US" sz="2400" dirty="0" smtClean="0"/>
              <a:t>Women’s experiences </a:t>
            </a:r>
          </a:p>
          <a:p>
            <a:pPr lvl="1"/>
            <a:r>
              <a:rPr lang="en-US" sz="2400" dirty="0" smtClean="0"/>
              <a:t>Housing</a:t>
            </a:r>
          </a:p>
          <a:p>
            <a:pPr lvl="1"/>
            <a:r>
              <a:rPr lang="en-US" sz="2400" dirty="0" smtClean="0"/>
              <a:t>Employment</a:t>
            </a:r>
          </a:p>
          <a:p>
            <a:pPr lvl="1"/>
            <a:r>
              <a:rPr lang="en-US" sz="2400" dirty="0" smtClean="0"/>
              <a:t>Mental Health</a:t>
            </a:r>
          </a:p>
          <a:p>
            <a:pPr lvl="1"/>
            <a:r>
              <a:rPr lang="en-US" sz="2400" dirty="0" smtClean="0"/>
              <a:t>Social </a:t>
            </a:r>
            <a:r>
              <a:rPr lang="en-US" sz="2400" dirty="0"/>
              <a:t>networks and participation</a:t>
            </a:r>
          </a:p>
          <a:p>
            <a:pPr lvl="1"/>
            <a:endParaRPr lang="en-US" sz="2400" dirty="0" smtClean="0"/>
          </a:p>
          <a:p>
            <a:r>
              <a:rPr lang="en-US" sz="2400" dirty="0"/>
              <a:t>B</a:t>
            </a:r>
            <a:r>
              <a:rPr lang="en-US" sz="2400" dirty="0" smtClean="0"/>
              <a:t>efore, during and after being with violent partner</a:t>
            </a:r>
          </a:p>
          <a:p>
            <a:endParaRPr lang="en-US" dirty="0" smtClean="0"/>
          </a:p>
          <a:p>
            <a:pPr marL="118872" indent="0">
              <a:buNone/>
            </a:pPr>
            <a:endParaRPr lang="en-US" dirty="0" smtClean="0"/>
          </a:p>
          <a:p>
            <a:pPr marL="118872" indent="0">
              <a:buNone/>
            </a:pPr>
            <a:endParaRPr lang="en-US" dirty="0"/>
          </a:p>
        </p:txBody>
      </p:sp>
      <p:sp>
        <p:nvSpPr>
          <p:cNvPr id="4" name="Slide Number Placeholder 3"/>
          <p:cNvSpPr>
            <a:spLocks noGrp="1"/>
          </p:cNvSpPr>
          <p:nvPr>
            <p:ph type="sldNum" sz="quarter" idx="4294967295"/>
          </p:nvPr>
        </p:nvSpPr>
        <p:spPr>
          <a:xfrm>
            <a:off x="8204396" y="6476999"/>
            <a:ext cx="733864" cy="274320"/>
          </a:xfrm>
          <a:prstGeom prst="rect">
            <a:avLst/>
          </a:prstGeom>
        </p:spPr>
        <p:txBody>
          <a:bodyPr/>
          <a:lstStyle/>
          <a:p>
            <a:fld id="{D2333872-065B-6B4F-A348-5F474932A32D}" type="slidenum">
              <a:rPr lang="en-US" smtClean="0"/>
              <a:t>6</a:t>
            </a:fld>
            <a:endParaRPr lang="en-US"/>
          </a:p>
        </p:txBody>
      </p:sp>
    </p:spTree>
    <p:extLst>
      <p:ext uri="{BB962C8B-B14F-4D97-AF65-F5344CB8AC3E}">
        <p14:creationId xmlns:p14="http://schemas.microsoft.com/office/powerpoint/2010/main" val="37622349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Women Participants</a:t>
            </a:r>
            <a:endParaRPr lang="en-AU" dirty="0"/>
          </a:p>
        </p:txBody>
      </p:sp>
      <p:sp>
        <p:nvSpPr>
          <p:cNvPr id="3" name="Content Placeholder 2"/>
          <p:cNvSpPr>
            <a:spLocks noGrp="1"/>
          </p:cNvSpPr>
          <p:nvPr>
            <p:ph idx="1"/>
          </p:nvPr>
        </p:nvSpPr>
        <p:spPr>
          <a:xfrm>
            <a:off x="498474" y="1567543"/>
            <a:ext cx="8188326" cy="3526971"/>
          </a:xfrm>
        </p:spPr>
        <p:txBody>
          <a:bodyPr>
            <a:noAutofit/>
          </a:bodyPr>
          <a:lstStyle/>
          <a:p>
            <a:r>
              <a:rPr lang="en-AU" sz="2800" dirty="0" smtClean="0"/>
              <a:t>96.8% of </a:t>
            </a:r>
            <a:r>
              <a:rPr lang="en-AU" sz="2800" dirty="0"/>
              <a:t>the violent partners were </a:t>
            </a:r>
            <a:r>
              <a:rPr lang="en-AU" sz="2800" dirty="0" smtClean="0"/>
              <a:t>male</a:t>
            </a:r>
          </a:p>
          <a:p>
            <a:r>
              <a:rPr lang="en-AU" sz="2800" dirty="0" smtClean="0"/>
              <a:t>82.4% reported </a:t>
            </a:r>
            <a:r>
              <a:rPr lang="en-AU" sz="2800" dirty="0"/>
              <a:t>they were not currently </a:t>
            </a:r>
            <a:r>
              <a:rPr lang="en-AU" sz="2800" dirty="0" smtClean="0"/>
              <a:t>experiencing  IPV</a:t>
            </a:r>
          </a:p>
          <a:p>
            <a:r>
              <a:rPr lang="en-US" sz="2800" dirty="0"/>
              <a:t>39.5% had experienced violence from &gt;1 </a:t>
            </a:r>
            <a:r>
              <a:rPr lang="en-US" sz="2800" dirty="0" smtClean="0"/>
              <a:t>partner</a:t>
            </a:r>
            <a:endParaRPr lang="en-AU" sz="2800" dirty="0" smtClean="0"/>
          </a:p>
          <a:p>
            <a:r>
              <a:rPr lang="en-AU" sz="2800" dirty="0" smtClean="0"/>
              <a:t>77% had children</a:t>
            </a:r>
          </a:p>
        </p:txBody>
      </p:sp>
    </p:spTree>
    <p:extLst>
      <p:ext uri="{BB962C8B-B14F-4D97-AF65-F5344CB8AC3E}">
        <p14:creationId xmlns:p14="http://schemas.microsoft.com/office/powerpoint/2010/main" val="284232104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Women Participants</a:t>
            </a:r>
            <a:endParaRPr lang="en-US" dirty="0"/>
          </a:p>
        </p:txBody>
      </p:sp>
      <p:sp>
        <p:nvSpPr>
          <p:cNvPr id="3" name="Content Placeholder 2"/>
          <p:cNvSpPr>
            <a:spLocks noGrp="1"/>
          </p:cNvSpPr>
          <p:nvPr>
            <p:ph idx="1"/>
          </p:nvPr>
        </p:nvSpPr>
        <p:spPr/>
        <p:txBody>
          <a:bodyPr/>
          <a:lstStyle/>
          <a:p>
            <a:pPr>
              <a:lnSpc>
                <a:spcPct val="150000"/>
              </a:lnSpc>
            </a:pPr>
            <a:r>
              <a:rPr lang="en-US" sz="2800" dirty="0" smtClean="0"/>
              <a:t>41% had income of $30,000 or less </a:t>
            </a:r>
          </a:p>
          <a:p>
            <a:pPr>
              <a:lnSpc>
                <a:spcPct val="150000"/>
              </a:lnSpc>
            </a:pPr>
            <a:r>
              <a:rPr lang="en-US" sz="2800" dirty="0" smtClean="0"/>
              <a:t>31% income was </a:t>
            </a:r>
            <a:r>
              <a:rPr lang="en-US" sz="2800" dirty="0" err="1" smtClean="0"/>
              <a:t>Centrelink</a:t>
            </a:r>
            <a:r>
              <a:rPr lang="en-US" sz="2800" dirty="0" smtClean="0"/>
              <a:t> benefits</a:t>
            </a:r>
          </a:p>
          <a:p>
            <a:pPr>
              <a:lnSpc>
                <a:spcPct val="150000"/>
              </a:lnSpc>
            </a:pPr>
            <a:r>
              <a:rPr lang="en-US" sz="2800" dirty="0" smtClean="0"/>
              <a:t>64% were employees or self-employed</a:t>
            </a:r>
          </a:p>
          <a:p>
            <a:pPr>
              <a:lnSpc>
                <a:spcPct val="150000"/>
              </a:lnSpc>
            </a:pPr>
            <a:r>
              <a:rPr lang="en-US" sz="2800" dirty="0" smtClean="0"/>
              <a:t>Most common household type: sole parent with children (36%)</a:t>
            </a:r>
            <a:endParaRPr lang="en-US" sz="2800" dirty="0"/>
          </a:p>
          <a:p>
            <a:endParaRPr lang="en-US" dirty="0" smtClean="0"/>
          </a:p>
          <a:p>
            <a:endParaRPr lang="en-US" dirty="0"/>
          </a:p>
          <a:p>
            <a:endParaRPr lang="en-US" dirty="0"/>
          </a:p>
        </p:txBody>
      </p:sp>
      <p:sp>
        <p:nvSpPr>
          <p:cNvPr id="4" name="Slide Number Placeholder 3"/>
          <p:cNvSpPr>
            <a:spLocks noGrp="1"/>
          </p:cNvSpPr>
          <p:nvPr>
            <p:ph type="sldNum" sz="quarter" idx="4294967295"/>
          </p:nvPr>
        </p:nvSpPr>
        <p:spPr>
          <a:xfrm>
            <a:off x="8204396" y="6476999"/>
            <a:ext cx="733864" cy="274320"/>
          </a:xfrm>
          <a:prstGeom prst="rect">
            <a:avLst/>
          </a:prstGeom>
        </p:spPr>
        <p:txBody>
          <a:bodyPr/>
          <a:lstStyle/>
          <a:p>
            <a:fld id="{D2333872-065B-6B4F-A348-5F474932A32D}" type="slidenum">
              <a:rPr lang="en-US" smtClean="0"/>
              <a:t>8</a:t>
            </a:fld>
            <a:endParaRPr lang="en-US"/>
          </a:p>
        </p:txBody>
      </p:sp>
    </p:spTree>
    <p:extLst>
      <p:ext uri="{BB962C8B-B14F-4D97-AF65-F5344CB8AC3E}">
        <p14:creationId xmlns:p14="http://schemas.microsoft.com/office/powerpoint/2010/main" val="34440563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dirty="0" smtClean="0"/>
              <a:t>Duration of violence</a:t>
            </a:r>
            <a:endParaRPr lang="en-AU" dirty="0"/>
          </a:p>
        </p:txBody>
      </p:sp>
      <p:sp>
        <p:nvSpPr>
          <p:cNvPr id="3" name="Content Placeholder 2"/>
          <p:cNvSpPr>
            <a:spLocks noGrp="1"/>
          </p:cNvSpPr>
          <p:nvPr>
            <p:ph idx="1"/>
          </p:nvPr>
        </p:nvSpPr>
        <p:spPr>
          <a:xfrm>
            <a:off x="347579" y="1698171"/>
            <a:ext cx="8339221" cy="4626429"/>
          </a:xfrm>
        </p:spPr>
        <p:txBody>
          <a:bodyPr>
            <a:normAutofit/>
          </a:bodyPr>
          <a:lstStyle/>
          <a:p>
            <a:r>
              <a:rPr lang="en-AU" sz="2400" dirty="0" smtClean="0"/>
              <a:t>The average duration living in a relationship with a violent partner was </a:t>
            </a:r>
            <a:r>
              <a:rPr lang="en-AU" sz="2400" b="1" dirty="0" smtClean="0"/>
              <a:t>3.25</a:t>
            </a:r>
            <a:r>
              <a:rPr lang="en-AU" sz="2400" dirty="0" smtClean="0"/>
              <a:t> years</a:t>
            </a:r>
          </a:p>
          <a:p>
            <a:r>
              <a:rPr lang="en-AU" sz="2400" dirty="0" smtClean="0"/>
              <a:t>63% of respondents reported post separation partner violence</a:t>
            </a:r>
          </a:p>
          <a:p>
            <a:pPr lvl="1"/>
            <a:r>
              <a:rPr lang="en-AU" sz="2000" dirty="0" smtClean="0"/>
              <a:t>Average duration of this violence </a:t>
            </a:r>
            <a:r>
              <a:rPr lang="en-AU" sz="2000" b="1" dirty="0" smtClean="0"/>
              <a:t>2.78</a:t>
            </a:r>
            <a:r>
              <a:rPr lang="en-AU" sz="2000" dirty="0" smtClean="0"/>
              <a:t> years.</a:t>
            </a:r>
          </a:p>
          <a:p>
            <a:pPr lvl="1"/>
            <a:r>
              <a:rPr lang="en-AU" sz="2000" dirty="0" smtClean="0"/>
              <a:t>Some reports were up to 25 years  </a:t>
            </a:r>
          </a:p>
          <a:p>
            <a:r>
              <a:rPr lang="en-AU" sz="2400" dirty="0" smtClean="0"/>
              <a:t>Separation is not a single event/point – but legal framing requires this</a:t>
            </a:r>
          </a:p>
        </p:txBody>
      </p:sp>
    </p:spTree>
    <p:extLst>
      <p:ext uri="{BB962C8B-B14F-4D97-AF65-F5344CB8AC3E}">
        <p14:creationId xmlns:p14="http://schemas.microsoft.com/office/powerpoint/2010/main" val="1809480317"/>
      </p:ext>
    </p:extLst>
  </p:cSld>
  <p:clrMapOvr>
    <a:masterClrMapping/>
  </p:clrMapOvr>
  <p:timing>
    <p:tnLst>
      <p:par>
        <p:cTn id="1" dur="indefinite" restart="never" nodeType="tmRoot"/>
      </p:par>
    </p:tnLst>
  </p:timing>
</p:sld>
</file>

<file path=ppt/theme/theme1.xml><?xml version="1.0" encoding="utf-8"?>
<a:theme xmlns:a="http://schemas.openxmlformats.org/drawingml/2006/main" name="Advantage">
  <a:themeElements>
    <a:clrScheme name="Navy and Orange 1">
      <a:dk1>
        <a:srgbClr val="000000"/>
      </a:dk1>
      <a:lt1>
        <a:sysClr val="window" lastClr="FFFFFF"/>
      </a:lt1>
      <a:dk2>
        <a:srgbClr val="1F497D"/>
      </a:dk2>
      <a:lt2>
        <a:srgbClr val="EEECE1"/>
      </a:lt2>
      <a:accent1>
        <a:srgbClr val="2A4793"/>
      </a:accent1>
      <a:accent2>
        <a:srgbClr val="C08134"/>
      </a:accent2>
      <a:accent3>
        <a:srgbClr val="2A4793"/>
      </a:accent3>
      <a:accent4>
        <a:srgbClr val="FFFFFF"/>
      </a:accent4>
      <a:accent5>
        <a:srgbClr val="FFFFFF"/>
      </a:accent5>
      <a:accent6>
        <a:srgbClr val="FFFFFF"/>
      </a:accent6>
      <a:hlink>
        <a:srgbClr val="2A4793"/>
      </a:hlink>
      <a:folHlink>
        <a:srgbClr val="C08134"/>
      </a:folHlink>
    </a:clrScheme>
    <a:fontScheme name="Advantage">
      <a:majorFont>
        <a:latin typeface="Rockwell"/>
        <a:ea typeface=""/>
        <a:cs typeface=""/>
        <a:font script="Jpan" typeface="ＭＳ ゴシック"/>
        <a:font script="Hans" typeface="宋体"/>
        <a:font script="Hant" typeface="新細明體"/>
      </a:majorFont>
      <a:minorFont>
        <a:latin typeface="Rockwell"/>
        <a:ea typeface=""/>
        <a:cs typeface=""/>
        <a:font script="Jpan" typeface="ＭＳ ゴシック"/>
        <a:font script="Hans" typeface="宋体"/>
        <a:font script="Hant" typeface="新細明體"/>
      </a:minorFont>
    </a:fontScheme>
    <a:fmtScheme name="Advantage">
      <a:fillStyleLst>
        <a:solidFill>
          <a:schemeClr val="phClr"/>
        </a:solidFill>
        <a:gradFill rotWithShape="1">
          <a:gsLst>
            <a:gs pos="0">
              <a:schemeClr val="phClr">
                <a:tint val="100000"/>
                <a:shade val="40000"/>
                <a:alpha val="100000"/>
                <a:satMod val="150000"/>
                <a:lumMod val="100000"/>
              </a:schemeClr>
            </a:gs>
            <a:gs pos="100000">
              <a:schemeClr val="phClr">
                <a:tint val="70000"/>
                <a:shade val="100000"/>
                <a:alpha val="100000"/>
                <a:satMod val="200000"/>
                <a:lumMod val="100000"/>
              </a:schemeClr>
            </a:gs>
          </a:gsLst>
          <a:lin ang="6000000" scaled="1"/>
        </a:gradFill>
        <a:gradFill rotWithShape="1">
          <a:gsLst>
            <a:gs pos="0">
              <a:schemeClr val="phClr">
                <a:shade val="40000"/>
                <a:alpha val="100000"/>
                <a:satMod val="150000"/>
                <a:lumMod val="100000"/>
              </a:schemeClr>
            </a:gs>
            <a:gs pos="100000">
              <a:schemeClr val="phClr">
                <a:tint val="70000"/>
                <a:shade val="100000"/>
                <a:alpha val="100000"/>
                <a:satMod val="200000"/>
                <a:lumMod val="100000"/>
              </a:schemeClr>
            </a:gs>
          </a:gsLst>
          <a:lin ang="5400000" scaled="1"/>
        </a:gra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innerShdw blurRad="50800" dist="25400" dir="13500000">
              <a:srgbClr val="FFFFFF">
                <a:alpha val="75000"/>
              </a:srgbClr>
            </a:innerShdw>
            <a:outerShdw blurRad="63500" dist="25400" dir="5400000" rotWithShape="0">
              <a:srgbClr val="808080">
                <a:alpha val="75000"/>
              </a:srgbClr>
            </a:outerShdw>
          </a:effectLst>
        </a:effectStyle>
        <a:effectStyle>
          <a:effectLst/>
          <a:scene3d>
            <a:camera prst="orthographicFront">
              <a:rot lat="0" lon="0" rev="0"/>
            </a:camera>
            <a:lightRig rig="twoPt" dir="tl">
              <a:rot lat="0" lon="0" rev="4500000"/>
            </a:lightRig>
          </a:scene3d>
          <a:sp3d>
            <a:bevelT w="63500" h="50800"/>
          </a:sp3d>
        </a:effectStyle>
      </a:effectStyleLst>
      <a:bgFillStyleLst>
        <a:solidFill>
          <a:schemeClr val="phClr"/>
        </a:solidFill>
        <a:gradFill rotWithShape="1">
          <a:gsLst>
            <a:gs pos="0">
              <a:schemeClr val="phClr">
                <a:tint val="40000"/>
                <a:satMod val="1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886</TotalTime>
  <Words>1445</Words>
  <Application>Microsoft Office PowerPoint</Application>
  <PresentationFormat>On-screen Show (4:3)</PresentationFormat>
  <Paragraphs>175</Paragraphs>
  <Slides>27</Slides>
  <Notes>7</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27</vt:i4>
      </vt:variant>
    </vt:vector>
  </HeadingPairs>
  <TitlesOfParts>
    <vt:vector size="33" baseType="lpstr">
      <vt:lpstr>Arial</vt:lpstr>
      <vt:lpstr>Calibri</vt:lpstr>
      <vt:lpstr>Rockwell</vt:lpstr>
      <vt:lpstr>SansaSoft Pro Normal</vt:lpstr>
      <vt:lpstr>Wingdings</vt:lpstr>
      <vt:lpstr>Advantage</vt:lpstr>
      <vt:lpstr>Social participation and involvement: an overlooked aspect for survivors of intimate partner violence  </vt:lpstr>
      <vt:lpstr>Presentation Overview</vt:lpstr>
      <vt:lpstr>Background</vt:lpstr>
      <vt:lpstr>Background</vt:lpstr>
      <vt:lpstr>Our Study and Methodology</vt:lpstr>
      <vt:lpstr>Online Questionnaire</vt:lpstr>
      <vt:lpstr>Women Participants</vt:lpstr>
      <vt:lpstr>Women Participants</vt:lpstr>
      <vt:lpstr>Duration of violence</vt:lpstr>
      <vt:lpstr>Housing circumstances</vt:lpstr>
      <vt:lpstr>Chronic Health Conditions</vt:lpstr>
      <vt:lpstr>Diagnosis of a Mental illness</vt:lpstr>
      <vt:lpstr>Wellbeing self report</vt:lpstr>
      <vt:lpstr>Social Participation</vt:lpstr>
      <vt:lpstr>Post separation tactics</vt:lpstr>
      <vt:lpstr>Social connections and participation</vt:lpstr>
      <vt:lpstr>Social connections and participation: During relationship </vt:lpstr>
      <vt:lpstr>Social connections and participation: After escaping violent partner  </vt:lpstr>
      <vt:lpstr>PowerPoint Presentation</vt:lpstr>
      <vt:lpstr>Social connections and participation: After escaping violent partner  </vt:lpstr>
      <vt:lpstr>Social connections and participation: After escaping violent partner  </vt:lpstr>
      <vt:lpstr>Social connections and participation: After escaping violent partner  </vt:lpstr>
      <vt:lpstr>Social connections and participation: After escaping violent partner  </vt:lpstr>
      <vt:lpstr>What women found beneficial </vt:lpstr>
      <vt:lpstr>What women found beneficial </vt:lpstr>
      <vt:lpstr>Where to from here: citizenship and recovery</vt:lpstr>
      <vt:lpstr>Conclusion: Future Programming</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Madelon Heperi</dc:creator>
  <cp:lastModifiedBy>Donna Chung</cp:lastModifiedBy>
  <cp:revision>57</cp:revision>
  <dcterms:created xsi:type="dcterms:W3CDTF">2014-05-21T03:37:12Z</dcterms:created>
  <dcterms:modified xsi:type="dcterms:W3CDTF">2017-11-28T03:18:46Z</dcterms:modified>
</cp:coreProperties>
</file>