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76" r:id="rId3"/>
    <p:sldId id="277" r:id="rId4"/>
    <p:sldId id="280" r:id="rId5"/>
    <p:sldId id="279" r:id="rId6"/>
    <p:sldId id="278" r:id="rId7"/>
    <p:sldId id="264" r:id="rId8"/>
    <p:sldId id="257" r:id="rId9"/>
    <p:sldId id="266" r:id="rId10"/>
    <p:sldId id="274" r:id="rId11"/>
    <p:sldId id="267" r:id="rId12"/>
    <p:sldId id="268" r:id="rId13"/>
    <p:sldId id="269" r:id="rId14"/>
    <p:sldId id="270" r:id="rId15"/>
    <p:sldId id="275" r:id="rId16"/>
    <p:sldId id="265" r:id="rId17"/>
    <p:sldId id="271"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26B"/>
    <a:srgbClr val="2A4692"/>
    <a:srgbClr val="92A84B"/>
    <a:srgbClr val="2A4693"/>
    <a:srgbClr val="93A94C"/>
    <a:srgbClr val="86B600"/>
    <a:srgbClr val="C08134"/>
    <a:srgbClr val="2A4793"/>
    <a:srgbClr val="0D6B7A"/>
    <a:srgbClr val="4111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66123" autoAdjust="0"/>
  </p:normalViewPr>
  <p:slideViewPr>
    <p:cSldViewPr snapToGrid="0" snapToObjects="1">
      <p:cViewPr varScale="1">
        <p:scale>
          <a:sx n="48" d="100"/>
          <a:sy n="48" d="100"/>
        </p:scale>
        <p:origin x="20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36874-AD22-064B-8589-FF09920A658D}"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0835C-17E2-0A48-84A9-615B41168556}" type="slidenum">
              <a:rPr lang="en-US" smtClean="0"/>
              <a:t>‹#›</a:t>
            </a:fld>
            <a:endParaRPr lang="en-US"/>
          </a:p>
        </p:txBody>
      </p:sp>
    </p:spTree>
    <p:extLst>
      <p:ext uri="{BB962C8B-B14F-4D97-AF65-F5344CB8AC3E}">
        <p14:creationId xmlns:p14="http://schemas.microsoft.com/office/powerpoint/2010/main" val="18358460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Noting that </a:t>
            </a:r>
            <a:r>
              <a:rPr lang="en-AU" dirty="0"/>
              <a:t>women utilising women’s services as a result of domestic and family violence are the largest source of relevant information about perpetrator behaviour and risk I’ve gone on to provide an overview of what women’s services do</a:t>
            </a:r>
            <a:r>
              <a:rPr lang="is-IS" dirty="0"/>
              <a:t>…</a:t>
            </a:r>
            <a:endParaRPr lang="en-AU" dirty="0"/>
          </a:p>
          <a:p>
            <a:endParaRPr lang="en-US" dirty="0"/>
          </a:p>
        </p:txBody>
      </p:sp>
      <p:sp>
        <p:nvSpPr>
          <p:cNvPr id="4" name="Slide Number Placeholder 3"/>
          <p:cNvSpPr>
            <a:spLocks noGrp="1"/>
          </p:cNvSpPr>
          <p:nvPr>
            <p:ph type="sldNum" sz="quarter" idx="10"/>
          </p:nvPr>
        </p:nvSpPr>
        <p:spPr/>
        <p:txBody>
          <a:bodyPr/>
          <a:lstStyle/>
          <a:p>
            <a:fld id="{5FF0835C-17E2-0A48-84A9-615B41168556}" type="slidenum">
              <a:rPr lang="en-US" smtClean="0"/>
              <a:t>10</a:t>
            </a:fld>
            <a:endParaRPr lang="en-US"/>
          </a:p>
        </p:txBody>
      </p:sp>
    </p:spTree>
    <p:extLst>
      <p:ext uri="{BB962C8B-B14F-4D97-AF65-F5344CB8AC3E}">
        <p14:creationId xmlns:p14="http://schemas.microsoft.com/office/powerpoint/2010/main" val="3927774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46094"/>
            <a:ext cx="9144000" cy="646206"/>
          </a:xfrm>
        </p:spPr>
        <p:txBody>
          <a:bodyPr/>
          <a:lstStyle>
            <a:lvl1pPr algn="ctr">
              <a:defRPr>
                <a:solidFill>
                  <a:srgbClr val="2A4692"/>
                </a:solidFill>
              </a:defRPr>
            </a:lvl1pPr>
          </a:lstStyle>
          <a:p>
            <a:r>
              <a:rPr lang="en-AU" dirty="0"/>
              <a:t>Click to edit Master title style</a:t>
            </a:r>
            <a:endParaRPr lang="en-US" dirty="0"/>
          </a:p>
        </p:txBody>
      </p:sp>
      <p:sp>
        <p:nvSpPr>
          <p:cNvPr id="4" name="Text Placeholder 3"/>
          <p:cNvSpPr>
            <a:spLocks noGrp="1"/>
          </p:cNvSpPr>
          <p:nvPr>
            <p:ph type="body" sz="quarter" idx="10"/>
          </p:nvPr>
        </p:nvSpPr>
        <p:spPr>
          <a:xfrm>
            <a:off x="0" y="1930400"/>
            <a:ext cx="9144000" cy="596900"/>
          </a:xfrm>
        </p:spPr>
        <p:txBody>
          <a:bodyPr/>
          <a:lstStyle>
            <a:lvl1pPr marL="0" indent="0" algn="ctr">
              <a:buFontTx/>
              <a:buNone/>
              <a:defRPr>
                <a:solidFill>
                  <a:srgbClr val="92A84B"/>
                </a:solidFill>
              </a:defRPr>
            </a:lvl1pPr>
          </a:lstStyle>
          <a:p>
            <a:pPr lvl="0"/>
            <a:r>
              <a:rPr lang="en-AU"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9404" y="3124200"/>
            <a:ext cx="3898272" cy="871538"/>
          </a:xfrm>
        </p:spPr>
        <p:txBody>
          <a:bodyPr anchor="b">
            <a:normAutofit/>
          </a:bodyPr>
          <a:lstStyle>
            <a:lvl1pPr algn="l">
              <a:defRPr sz="2600" b="0">
                <a:solidFill>
                  <a:srgbClr val="2A4692"/>
                </a:solidFill>
              </a:defRPr>
            </a:lvl1pPr>
          </a:lstStyle>
          <a:p>
            <a:r>
              <a:rPr lang="en-AU" dirty="0"/>
              <a:t>Click to edit Master title style</a:t>
            </a:r>
            <a:endParaRPr dirty="0"/>
          </a:p>
        </p:txBody>
      </p:sp>
      <p:sp>
        <p:nvSpPr>
          <p:cNvPr id="3" name="Picture Placeholder 2"/>
          <p:cNvSpPr>
            <a:spLocks noGrp="1"/>
          </p:cNvSpPr>
          <p:nvPr>
            <p:ph type="pic" idx="1"/>
          </p:nvPr>
        </p:nvSpPr>
        <p:spPr>
          <a:xfrm>
            <a:off x="277906" y="607358"/>
            <a:ext cx="3460658" cy="58162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953000" y="3124200"/>
            <a:ext cx="3108960" cy="871538"/>
          </a:xfrm>
        </p:spPr>
        <p:txBody>
          <a:bodyPr anchor="b">
            <a:normAutofit/>
          </a:bodyPr>
          <a:lstStyle>
            <a:lvl1pPr algn="l">
              <a:defRPr sz="2600" b="0">
                <a:solidFill>
                  <a:srgbClr val="2A4692"/>
                </a:solidFill>
              </a:defRPr>
            </a:lvl1pPr>
          </a:lstStyle>
          <a:p>
            <a:r>
              <a:rPr lang="en-AU" dirty="0"/>
              <a:t>Click to edit Master title style</a:t>
            </a:r>
            <a:endParaRPr dirty="0"/>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14" name="Picture Placeholder 12"/>
          <p:cNvSpPr>
            <a:spLocks noGrp="1"/>
          </p:cNvSpPr>
          <p:nvPr>
            <p:ph type="pic" sz="quarter" idx="13"/>
          </p:nvPr>
        </p:nvSpPr>
        <p:spPr>
          <a:xfrm>
            <a:off x="277905" y="607358"/>
            <a:ext cx="2057400" cy="1660353"/>
          </a:xfrm>
        </p:spPr>
        <p:txBody>
          <a:bodyPr/>
          <a:lstStyle>
            <a:lvl1pPr>
              <a:buNone/>
              <a:defRPr/>
            </a:lvl1pPr>
          </a:lstStyle>
          <a:p>
            <a:r>
              <a:rPr lang="en-AU"/>
              <a:t>Drag picture to placeholder or click icon to add</a:t>
            </a:r>
            <a:endParaRPr/>
          </a:p>
        </p:txBody>
      </p:sp>
      <p:sp>
        <p:nvSpPr>
          <p:cNvPr id="15" name="Picture Placeholder 12"/>
          <p:cNvSpPr>
            <a:spLocks noGrp="1"/>
          </p:cNvSpPr>
          <p:nvPr>
            <p:ph type="pic" sz="quarter" idx="14"/>
          </p:nvPr>
        </p:nvSpPr>
        <p:spPr>
          <a:xfrm>
            <a:off x="2460625" y="584790"/>
            <a:ext cx="2057400" cy="1682922"/>
          </a:xfrm>
        </p:spPr>
        <p:txBody>
          <a:bodyPr/>
          <a:lstStyle>
            <a:lvl1pPr>
              <a:buNone/>
              <a:defRPr/>
            </a:lvl1pPr>
          </a:lstStyle>
          <a:p>
            <a:r>
              <a:rPr lang="en-AU"/>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58694"/>
            <a:ext cx="7556313" cy="658906"/>
          </a:xfrm>
        </p:spPr>
        <p:txBody>
          <a:bodyPr/>
          <a:lstStyle>
            <a:lvl1pPr>
              <a:defRPr>
                <a:solidFill>
                  <a:srgbClr val="2A4692"/>
                </a:solidFill>
              </a:defRPr>
            </a:lvl1pPr>
          </a:lstStyle>
          <a:p>
            <a:r>
              <a:rPr lang="en-AU" dirty="0"/>
              <a:t>Click to edit Master title style</a:t>
            </a:r>
            <a:endParaRPr dirty="0"/>
          </a:p>
        </p:txBody>
      </p:sp>
      <p:sp>
        <p:nvSpPr>
          <p:cNvPr id="3" name="Content Placeholder 2"/>
          <p:cNvSpPr>
            <a:spLocks noGrp="1"/>
          </p:cNvSpPr>
          <p:nvPr>
            <p:ph idx="1"/>
          </p:nvPr>
        </p:nvSpPr>
        <p:spPr>
          <a:xfrm>
            <a:off x="498474" y="1397000"/>
            <a:ext cx="7556313" cy="4144963"/>
          </a:xfrm>
        </p:spPr>
        <p:txBody>
          <a:bodyPr/>
          <a:lstStyle>
            <a:lvl5pPr>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96371"/>
            <a:ext cx="7556313" cy="995082"/>
          </a:xfrm>
        </p:spPr>
        <p:txBody>
          <a:bodyPr anchor="b" anchorCtr="0"/>
          <a:lstStyle>
            <a:lvl1pPr>
              <a:defRPr>
                <a:solidFill>
                  <a:srgbClr val="2A4692"/>
                </a:solidFill>
              </a:defRPr>
            </a:lvl1pPr>
          </a:lstStyle>
          <a:p>
            <a:r>
              <a:rPr lang="en-AU" dirty="0"/>
              <a:t>Click to edit Master title style</a:t>
            </a:r>
            <a:endParaRPr dirty="0"/>
          </a:p>
        </p:txBody>
      </p:sp>
      <p:sp>
        <p:nvSpPr>
          <p:cNvPr id="3" name="Content Placeholder 2"/>
          <p:cNvSpPr>
            <a:spLocks noGrp="1"/>
          </p:cNvSpPr>
          <p:nvPr>
            <p:ph idx="1"/>
          </p:nvPr>
        </p:nvSpPr>
        <p:spPr>
          <a:xfrm>
            <a:off x="498474" y="1752600"/>
            <a:ext cx="7556313" cy="4144963"/>
          </a:xfrm>
        </p:spPr>
        <p:txBody>
          <a:bodyPr/>
          <a:lstStyle>
            <a:lvl5pPr>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10" name="Text Placeholder 3"/>
          <p:cNvSpPr>
            <a:spLocks noGrp="1"/>
          </p:cNvSpPr>
          <p:nvPr>
            <p:ph type="body" sz="half" idx="2"/>
          </p:nvPr>
        </p:nvSpPr>
        <p:spPr>
          <a:xfrm>
            <a:off x="498518" y="1129553"/>
            <a:ext cx="7558960" cy="572247"/>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93A94C"/>
                </a:solidFill>
                <a:effectLst/>
                <a:uLnTx/>
                <a:uFillTx/>
                <a:latin typeface="SansaSoft Pro Normal"/>
                <a:ea typeface="+mj-ea"/>
                <a:cs typeface="SansaSoft Pro Norm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595406"/>
          </a:xfrm>
        </p:spPr>
        <p:txBody>
          <a:bodyPr/>
          <a:lstStyle>
            <a:lvl1pPr>
              <a:defRPr>
                <a:solidFill>
                  <a:srgbClr val="2A4692"/>
                </a:solidFill>
              </a:defRPr>
            </a:lvl1pPr>
          </a:lstStyle>
          <a:p>
            <a:r>
              <a:rPr lang="en-AU" dirty="0"/>
              <a:t>Click to edit Master title style</a:t>
            </a:r>
            <a:endParaRPr dirty="0"/>
          </a:p>
        </p:txBody>
      </p:sp>
      <p:sp>
        <p:nvSpPr>
          <p:cNvPr id="3" name="Content Placeholder 2"/>
          <p:cNvSpPr>
            <a:spLocks noGrp="1"/>
          </p:cNvSpPr>
          <p:nvPr>
            <p:ph sz="half" idx="1"/>
          </p:nvPr>
        </p:nvSpPr>
        <p:spPr>
          <a:xfrm>
            <a:off x="498518" y="13890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4" name="Content Placeholder 3"/>
          <p:cNvSpPr>
            <a:spLocks noGrp="1"/>
          </p:cNvSpPr>
          <p:nvPr>
            <p:ph sz="half" idx="2"/>
          </p:nvPr>
        </p:nvSpPr>
        <p:spPr>
          <a:xfrm>
            <a:off x="4399878" y="13890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20806"/>
          </a:xfrm>
        </p:spPr>
        <p:txBody>
          <a:bodyPr/>
          <a:lstStyle>
            <a:lvl1pPr>
              <a:defRPr>
                <a:solidFill>
                  <a:srgbClr val="2A4692"/>
                </a:solidFill>
              </a:defRPr>
            </a:lvl1pPr>
          </a:lstStyle>
          <a:p>
            <a:r>
              <a:rPr lang="en-AU" dirty="0"/>
              <a:t>Click to edit Master title style</a:t>
            </a:r>
            <a:endParaRPr dirty="0"/>
          </a:p>
        </p:txBody>
      </p:sp>
      <p:sp>
        <p:nvSpPr>
          <p:cNvPr id="4" name="Content Placeholder 3"/>
          <p:cNvSpPr>
            <a:spLocks noGrp="1"/>
          </p:cNvSpPr>
          <p:nvPr>
            <p:ph sz="half" idx="2"/>
          </p:nvPr>
        </p:nvSpPr>
        <p:spPr>
          <a:xfrm>
            <a:off x="497541" y="17488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6" name="Content Placeholder 5"/>
          <p:cNvSpPr>
            <a:spLocks noGrp="1"/>
          </p:cNvSpPr>
          <p:nvPr>
            <p:ph sz="quarter" idx="4"/>
          </p:nvPr>
        </p:nvSpPr>
        <p:spPr>
          <a:xfrm>
            <a:off x="4399878" y="17488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3" name="Text Placeholder 2"/>
          <p:cNvSpPr>
            <a:spLocks noGrp="1"/>
          </p:cNvSpPr>
          <p:nvPr>
            <p:ph type="body" idx="1"/>
          </p:nvPr>
        </p:nvSpPr>
        <p:spPr>
          <a:xfrm>
            <a:off x="497541" y="1397747"/>
            <a:ext cx="3657600" cy="322729"/>
          </a:xfrm>
          <a:prstGeom prst="rect">
            <a:avLst/>
          </a:prstGeom>
          <a:noFill/>
        </p:spPr>
        <p:txBody>
          <a:bodyPr tIns="0" bIns="0" anchor="ctr" anchorCtr="0">
            <a:noAutofit/>
          </a:bodyPr>
          <a:lstStyle>
            <a:lvl1pPr marL="0" indent="0" algn="ctr">
              <a:spcBef>
                <a:spcPts val="0"/>
              </a:spcBef>
              <a:buNone/>
              <a:defRPr sz="1800" b="0">
                <a:solidFill>
                  <a:srgbClr val="92A8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5" name="Text Placeholder 4"/>
          <p:cNvSpPr>
            <a:spLocks noGrp="1"/>
          </p:cNvSpPr>
          <p:nvPr>
            <p:ph type="body" sz="quarter" idx="3"/>
          </p:nvPr>
        </p:nvSpPr>
        <p:spPr>
          <a:xfrm>
            <a:off x="4399878" y="1397747"/>
            <a:ext cx="3657600" cy="322729"/>
          </a:xfrm>
          <a:prstGeom prst="rect">
            <a:avLst/>
          </a:prstGeom>
          <a:noFill/>
        </p:spPr>
        <p:txBody>
          <a:bodyPr tIns="0" bIns="0" anchor="ctr" anchorCtr="0">
            <a:noAutofit/>
          </a:bodyPr>
          <a:lstStyle>
            <a:lvl1pPr marL="0" indent="0" algn="ctr">
              <a:spcBef>
                <a:spcPts val="0"/>
              </a:spcBef>
              <a:buNone/>
              <a:defRPr sz="1800" b="0">
                <a:solidFill>
                  <a:srgbClr val="92A8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98474" y="496794"/>
            <a:ext cx="7556313" cy="531906"/>
          </a:xfrm>
        </p:spPr>
        <p:txBody>
          <a:bodyPr/>
          <a:lstStyle>
            <a:lvl1pPr>
              <a:defRPr>
                <a:solidFill>
                  <a:srgbClr val="2A4692"/>
                </a:solidFill>
              </a:defRPr>
            </a:lvl1pPr>
          </a:lstStyle>
          <a:p>
            <a:r>
              <a:rPr lang="en-AU" dirty="0"/>
              <a:t>Click to edit Master title style</a:t>
            </a:r>
            <a:endParaRPr dirty="0"/>
          </a:p>
        </p:txBody>
      </p:sp>
      <p:sp>
        <p:nvSpPr>
          <p:cNvPr id="3" name="Content Placeholder 2"/>
          <p:cNvSpPr>
            <a:spLocks noGrp="1"/>
          </p:cNvSpPr>
          <p:nvPr>
            <p:ph sz="half" idx="1"/>
          </p:nvPr>
        </p:nvSpPr>
        <p:spPr>
          <a:xfrm>
            <a:off x="498517" y="13890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13" name="Content Placeholder 2"/>
          <p:cNvSpPr>
            <a:spLocks noGrp="1"/>
          </p:cNvSpPr>
          <p:nvPr>
            <p:ph sz="half" idx="14"/>
          </p:nvPr>
        </p:nvSpPr>
        <p:spPr>
          <a:xfrm>
            <a:off x="498517" y="35680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08106"/>
          </a:xfrm>
        </p:spPr>
        <p:txBody>
          <a:bodyPr/>
          <a:lstStyle>
            <a:lvl1pPr>
              <a:defRPr>
                <a:solidFill>
                  <a:srgbClr val="2A4692"/>
                </a:solidFill>
              </a:defRPr>
            </a:lvl1pPr>
          </a:lstStyle>
          <a:p>
            <a:r>
              <a:rPr lang="en-AU" dirty="0"/>
              <a:t>Click to edit Master title style</a:t>
            </a:r>
            <a:endParaRPr dirty="0"/>
          </a:p>
        </p:txBody>
      </p:sp>
      <p:sp>
        <p:nvSpPr>
          <p:cNvPr id="3" name="Content Placeholder 2"/>
          <p:cNvSpPr>
            <a:spLocks noGrp="1"/>
          </p:cNvSpPr>
          <p:nvPr>
            <p:ph sz="half" idx="1"/>
          </p:nvPr>
        </p:nvSpPr>
        <p:spPr>
          <a:xfrm>
            <a:off x="4410075" y="13890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11" name="Content Placeholder 2"/>
          <p:cNvSpPr>
            <a:spLocks noGrp="1"/>
          </p:cNvSpPr>
          <p:nvPr>
            <p:ph sz="half" idx="15"/>
          </p:nvPr>
        </p:nvSpPr>
        <p:spPr>
          <a:xfrm>
            <a:off x="498518" y="13890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13" name="Content Placeholder 2"/>
          <p:cNvSpPr>
            <a:spLocks noGrp="1"/>
          </p:cNvSpPr>
          <p:nvPr>
            <p:ph sz="half" idx="16"/>
          </p:nvPr>
        </p:nvSpPr>
        <p:spPr>
          <a:xfrm>
            <a:off x="4410075" y="35727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519206"/>
          </a:xfrm>
        </p:spPr>
        <p:txBody>
          <a:bodyPr/>
          <a:lstStyle>
            <a:lvl1pPr>
              <a:defRPr>
                <a:solidFill>
                  <a:srgbClr val="2A4692"/>
                </a:solidFill>
              </a:defRPr>
            </a:lvl1pPr>
          </a:lstStyle>
          <a:p>
            <a:r>
              <a:rPr lang="en-AU" dirty="0"/>
              <a:t>Click to edit Master title style</a:t>
            </a:r>
            <a:endParaRPr dirty="0"/>
          </a:p>
        </p:txBody>
      </p:sp>
      <p:sp>
        <p:nvSpPr>
          <p:cNvPr id="12" name="Content Placeholder 2"/>
          <p:cNvSpPr>
            <a:spLocks noGrp="1"/>
          </p:cNvSpPr>
          <p:nvPr>
            <p:ph sz="half" idx="17"/>
          </p:nvPr>
        </p:nvSpPr>
        <p:spPr>
          <a:xfrm>
            <a:off x="502920" y="13890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14" name="Content Placeholder 2"/>
          <p:cNvSpPr>
            <a:spLocks noGrp="1"/>
          </p:cNvSpPr>
          <p:nvPr>
            <p:ph sz="half" idx="18"/>
          </p:nvPr>
        </p:nvSpPr>
        <p:spPr>
          <a:xfrm>
            <a:off x="502920" y="35680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15" name="Content Placeholder 2"/>
          <p:cNvSpPr>
            <a:spLocks noGrp="1"/>
          </p:cNvSpPr>
          <p:nvPr>
            <p:ph sz="half" idx="1"/>
          </p:nvPr>
        </p:nvSpPr>
        <p:spPr>
          <a:xfrm>
            <a:off x="4410075" y="13890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
        <p:nvSpPr>
          <p:cNvPr id="16" name="Content Placeholder 2"/>
          <p:cNvSpPr>
            <a:spLocks noGrp="1"/>
          </p:cNvSpPr>
          <p:nvPr>
            <p:ph sz="half" idx="16"/>
          </p:nvPr>
        </p:nvSpPr>
        <p:spPr>
          <a:xfrm>
            <a:off x="4410075" y="35727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22406"/>
          </a:xfrm>
        </p:spPr>
        <p:txBody>
          <a:bodyPr/>
          <a:lstStyle>
            <a:lvl1pPr>
              <a:defRPr>
                <a:solidFill>
                  <a:srgbClr val="2A4692"/>
                </a:solidFill>
              </a:defRPr>
            </a:lvl1pPr>
          </a:lstStyle>
          <a:p>
            <a:r>
              <a:rPr lang="en-AU" dirty="0"/>
              <a:t>Click to edit Master title style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646206"/>
          </a:xfrm>
          <a:prstGeom prst="rect">
            <a:avLst/>
          </a:prstGeom>
        </p:spPr>
        <p:txBody>
          <a:bodyPr vert="horz" lIns="91440" tIns="45720" rIns="91440" bIns="45720" rtlCol="0" anchor="t" anchorCtr="0">
            <a:noAutofit/>
          </a:bodyPr>
          <a:lstStyle/>
          <a:p>
            <a:r>
              <a:rPr lang="en-AU" dirty="0"/>
              <a:t>Click to edit Master title style</a:t>
            </a:r>
            <a:endParaRPr dirty="0"/>
          </a:p>
        </p:txBody>
      </p:sp>
      <p:sp>
        <p:nvSpPr>
          <p:cNvPr id="3" name="Text Placeholder 2"/>
          <p:cNvSpPr>
            <a:spLocks noGrp="1"/>
          </p:cNvSpPr>
          <p:nvPr>
            <p:ph type="body" idx="1"/>
          </p:nvPr>
        </p:nvSpPr>
        <p:spPr>
          <a:xfrm>
            <a:off x="498474" y="1384300"/>
            <a:ext cx="7556313" cy="4144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dirty="0"/>
          </a:p>
        </p:txBody>
      </p:sp>
      <p:sp>
        <p:nvSpPr>
          <p:cNvPr id="6" name="TextBox 5"/>
          <p:cNvSpPr txBox="1"/>
          <p:nvPr userDrawn="1"/>
        </p:nvSpPr>
        <p:spPr>
          <a:xfrm>
            <a:off x="-25878" y="6696766"/>
            <a:ext cx="1643074" cy="215444"/>
          </a:xfrm>
          <a:prstGeom prst="rect">
            <a:avLst/>
          </a:prstGeom>
          <a:noFill/>
        </p:spPr>
        <p:txBody>
          <a:bodyPr wrap="square" rtlCol="0">
            <a:spAutoFit/>
          </a:bodyPr>
          <a:lstStyle/>
          <a:p>
            <a:pPr>
              <a:spcBef>
                <a:spcPts val="1200"/>
              </a:spcBef>
            </a:pPr>
            <a:r>
              <a:rPr lang="en-AU" sz="800" kern="1200" dirty="0">
                <a:solidFill>
                  <a:schemeClr val="bg1"/>
                </a:solidFill>
                <a:latin typeface="+mn-lt"/>
                <a:ea typeface="+mn-ea"/>
                <a:cs typeface="+mn-cs"/>
              </a:rPr>
              <a:t>CRICOS Provider Code 00301J</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 id="2147483671" r:id="rId9"/>
    <p:sldLayoutId id="2147483674" r:id="rId10"/>
    <p:sldLayoutId id="2147483678" r:id="rId11"/>
    <p:sldLayoutId id="2147483672" r:id="rId12"/>
  </p:sldLayoutIdLst>
  <p:txStyles>
    <p:titleStyle>
      <a:lvl1pPr algn="l" defTabSz="914400" rtl="0" eaLnBrk="1" latinLnBrk="0" hangingPunct="1">
        <a:spcBef>
          <a:spcPct val="0"/>
        </a:spcBef>
        <a:buNone/>
        <a:defRPr sz="3600" b="0" kern="1200">
          <a:solidFill>
            <a:srgbClr val="2A4692"/>
          </a:solidFill>
          <a:latin typeface="SansaSoft Pro Normal"/>
          <a:ea typeface="+mj-ea"/>
          <a:cs typeface="SansaSoft Pro Normal"/>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SansaSoft Pro Normal"/>
          <a:ea typeface="+mn-ea"/>
          <a:cs typeface="SansaSoft Pro Normal"/>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ansaSoft Pro Normal"/>
          <a:ea typeface="+mn-ea"/>
          <a:cs typeface="SansaSoft Pro Normal"/>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ansaSoft Pro Normal"/>
          <a:ea typeface="+mn-ea"/>
          <a:cs typeface="SansaSoft Pro Normal"/>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ansaSoft Pro Normal"/>
          <a:ea typeface="+mn-ea"/>
          <a:cs typeface="SansaSoft Pro Normal"/>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ansaSoft Pro Normal"/>
          <a:ea typeface="+mn-ea"/>
          <a:cs typeface="SansaSoft Pro Normal"/>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wava.org.au/wp-content/uploads/2016/01/AWAVASpecialistWomensServicesPolicyBrief2016-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 Pathways</a:t>
            </a:r>
          </a:p>
        </p:txBody>
      </p:sp>
      <p:sp>
        <p:nvSpPr>
          <p:cNvPr id="3" name="Text Placeholder 2"/>
          <p:cNvSpPr>
            <a:spLocks noGrp="1"/>
          </p:cNvSpPr>
          <p:nvPr>
            <p:ph type="body" sz="quarter" idx="10"/>
          </p:nvPr>
        </p:nvSpPr>
        <p:spPr/>
        <p:txBody>
          <a:bodyPr/>
          <a:lstStyle/>
          <a:p>
            <a:r>
              <a:rPr lang="en-US" b="1" i="1" dirty="0" err="1">
                <a:solidFill>
                  <a:srgbClr val="2A4692"/>
                </a:solidFill>
              </a:rPr>
              <a:t>Galvanising</a:t>
            </a:r>
            <a:r>
              <a:rPr lang="en-US" b="1" i="1" dirty="0">
                <a:solidFill>
                  <a:srgbClr val="2A4692"/>
                </a:solidFill>
              </a:rPr>
              <a:t> Perpetrator Response Across a Complex Sector</a:t>
            </a:r>
            <a:endParaRPr lang="en-US" dirty="0">
              <a:solidFill>
                <a:srgbClr val="2A4692"/>
              </a:solidFill>
            </a:endParaRPr>
          </a:p>
        </p:txBody>
      </p:sp>
    </p:spTree>
    <p:extLst>
      <p:ext uri="{BB962C8B-B14F-4D97-AF65-F5344CB8AC3E}">
        <p14:creationId xmlns:p14="http://schemas.microsoft.com/office/powerpoint/2010/main" val="393130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58694"/>
            <a:ext cx="8645526" cy="658906"/>
          </a:xfrm>
        </p:spPr>
        <p:txBody>
          <a:bodyPr/>
          <a:lstStyle/>
          <a:p>
            <a:r>
              <a:rPr lang="en-US" dirty="0"/>
              <a:t>Explanation and Supporting Evidence</a:t>
            </a:r>
          </a:p>
        </p:txBody>
      </p:sp>
      <p:sp>
        <p:nvSpPr>
          <p:cNvPr id="3" name="Content Placeholder 2"/>
          <p:cNvSpPr>
            <a:spLocks noGrp="1"/>
          </p:cNvSpPr>
          <p:nvPr>
            <p:ph idx="1"/>
          </p:nvPr>
        </p:nvSpPr>
        <p:spPr/>
        <p:txBody>
          <a:bodyPr>
            <a:normAutofit lnSpcReduction="10000"/>
          </a:bodyPr>
          <a:lstStyle/>
          <a:p>
            <a:r>
              <a:rPr lang="en-AU" dirty="0"/>
              <a:t>Women’s services support women and children in situations of violence.  Services may include refuge, crisis support, early intervention and community education, supporting survivors of sexual violence, outreach services, counselling services and hotlines, self-help and mutual support groups, as well as parenting programs.  A small number of specialist women and children’s domestic and family violence organisations also provide a MBCP.  Women’s Services work closely with specialist legal services, women’s health centres, counselling, referral and information services, housing programs, migrant and refugee women’s centres and Aboriginal and Torres Strait Islander women’s services. </a:t>
            </a:r>
          </a:p>
          <a:p>
            <a:pPr marL="0" indent="0">
              <a:buNone/>
            </a:pPr>
            <a:r>
              <a:rPr lang="en-AU" sz="1400" dirty="0"/>
              <a:t>Australian Women Against Violence Alliance, The Role of specialist women’s services in Australia response to violence against women and their children.  Policy Brief. 7 April 2016.  Retrieved 7/4/17</a:t>
            </a:r>
            <a:r>
              <a:rPr lang="en-AU" sz="1400" u="sng" dirty="0">
                <a:hlinkClick r:id="rId3"/>
              </a:rPr>
              <a:t>http://awava.org.au/wp-content/uploads/2016/01/AWAVASpecialistWomensServicesPolicyBrief2016-1.pdf</a:t>
            </a:r>
            <a:endParaRPr lang="en-AU" sz="1400" dirty="0"/>
          </a:p>
          <a:p>
            <a:endParaRPr lang="en-US" dirty="0"/>
          </a:p>
        </p:txBody>
      </p:sp>
    </p:spTree>
    <p:extLst>
      <p:ext uri="{BB962C8B-B14F-4D97-AF65-F5344CB8AC3E}">
        <p14:creationId xmlns:p14="http://schemas.microsoft.com/office/powerpoint/2010/main" val="396973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a:t>
            </a:r>
          </a:p>
        </p:txBody>
      </p:sp>
      <p:sp>
        <p:nvSpPr>
          <p:cNvPr id="3" name="Content Placeholder 2"/>
          <p:cNvSpPr>
            <a:spLocks noGrp="1"/>
          </p:cNvSpPr>
          <p:nvPr>
            <p:ph idx="1"/>
          </p:nvPr>
        </p:nvSpPr>
        <p:spPr/>
        <p:txBody>
          <a:bodyPr/>
          <a:lstStyle/>
          <a:p>
            <a:pPr lvl="0"/>
            <a:endParaRPr lang="en-AU" dirty="0"/>
          </a:p>
          <a:p>
            <a:pPr lvl="0"/>
            <a:endParaRPr lang="en-AU" dirty="0"/>
          </a:p>
          <a:p>
            <a:pPr lvl="0"/>
            <a:r>
              <a:rPr lang="en-AU" dirty="0"/>
              <a:t>To play a pivotal role in gathering, systematically recording, and sharing information about perpetrators, that is, to keep “eyes on the perpetrator”.</a:t>
            </a:r>
          </a:p>
          <a:p>
            <a:endParaRPr lang="en-US" dirty="0"/>
          </a:p>
        </p:txBody>
      </p:sp>
    </p:spTree>
    <p:extLst>
      <p:ext uri="{BB962C8B-B14F-4D97-AF65-F5344CB8AC3E}">
        <p14:creationId xmlns:p14="http://schemas.microsoft.com/office/powerpoint/2010/main" val="198175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or lost opportunities</a:t>
            </a:r>
          </a:p>
        </p:txBody>
      </p:sp>
      <p:sp>
        <p:nvSpPr>
          <p:cNvPr id="3" name="Content Placeholder 2"/>
          <p:cNvSpPr>
            <a:spLocks noGrp="1"/>
          </p:cNvSpPr>
          <p:nvPr>
            <p:ph idx="1"/>
          </p:nvPr>
        </p:nvSpPr>
        <p:spPr/>
        <p:txBody>
          <a:bodyPr/>
          <a:lstStyle/>
          <a:p>
            <a:pPr lvl="0"/>
            <a:endParaRPr lang="en-AU" dirty="0"/>
          </a:p>
          <a:p>
            <a:pPr lvl="0"/>
            <a:r>
              <a:rPr lang="en-AU" dirty="0"/>
              <a:t>Information sharing generally happens only in high-risk situations with a limited number of agencies – those involved in the coordinated response.  Where information that could be useful in building an overall picture of present and future risk to victims is not shared with other agencies and services this is an opportunity lost.</a:t>
            </a:r>
          </a:p>
        </p:txBody>
      </p:sp>
    </p:spTree>
    <p:extLst>
      <p:ext uri="{BB962C8B-B14F-4D97-AF65-F5344CB8AC3E}">
        <p14:creationId xmlns:p14="http://schemas.microsoft.com/office/powerpoint/2010/main" val="25251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Issues</a:t>
            </a:r>
          </a:p>
        </p:txBody>
      </p:sp>
      <p:sp>
        <p:nvSpPr>
          <p:cNvPr id="3" name="Content Placeholder 2"/>
          <p:cNvSpPr>
            <a:spLocks noGrp="1"/>
          </p:cNvSpPr>
          <p:nvPr>
            <p:ph idx="1"/>
          </p:nvPr>
        </p:nvSpPr>
        <p:spPr/>
        <p:txBody>
          <a:bodyPr/>
          <a:lstStyle/>
          <a:p>
            <a:pPr lvl="0"/>
            <a:endParaRPr lang="en-AU" dirty="0"/>
          </a:p>
          <a:p>
            <a:pPr lvl="0"/>
            <a:endParaRPr lang="en-AU" dirty="0"/>
          </a:p>
          <a:p>
            <a:pPr lvl="0"/>
            <a:r>
              <a:rPr lang="en-AU" dirty="0"/>
              <a:t>Difficulty in engaging perpetrators in services plus a paucity of MBCPs in some jurisdictions  (which often means a long waiting time to enter a program) means that synergy in dealing with victims and perpetrators in the same time frame is not possible.</a:t>
            </a:r>
          </a:p>
          <a:p>
            <a:endParaRPr lang="en-US" dirty="0"/>
          </a:p>
        </p:txBody>
      </p:sp>
    </p:spTree>
    <p:extLst>
      <p:ext uri="{BB962C8B-B14F-4D97-AF65-F5344CB8AC3E}">
        <p14:creationId xmlns:p14="http://schemas.microsoft.com/office/powerpoint/2010/main" val="265551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Detection and Action Wheel</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A tool for workers to consider:</a:t>
            </a:r>
          </a:p>
          <a:p>
            <a:r>
              <a:rPr lang="en-US" dirty="0"/>
              <a:t>The ways in which they and their team/ section/ service/ agency/ sector detects perpetrators of FDV</a:t>
            </a:r>
          </a:p>
          <a:p>
            <a:r>
              <a:rPr lang="en-US" dirty="0"/>
              <a:t>If, how and for whom, and for what purpose they record information about perpetrators</a:t>
            </a:r>
          </a:p>
          <a:p>
            <a:r>
              <a:rPr lang="en-US" dirty="0"/>
              <a:t>If, how and with whom, and for what purpose they share information with others</a:t>
            </a:r>
          </a:p>
          <a:p>
            <a:r>
              <a:rPr lang="en-US" dirty="0"/>
              <a:t>What action they take when perpetration is detected</a:t>
            </a:r>
          </a:p>
          <a:p>
            <a:endParaRPr lang="en-US" dirty="0"/>
          </a:p>
        </p:txBody>
      </p:sp>
    </p:spTree>
    <p:extLst>
      <p:ext uri="{BB962C8B-B14F-4D97-AF65-F5344CB8AC3E}">
        <p14:creationId xmlns:p14="http://schemas.microsoft.com/office/powerpoint/2010/main" val="258198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endParaRPr lang="en-AU" dirty="0"/>
          </a:p>
          <a:p>
            <a:endParaRPr lang="en-AU" dirty="0"/>
          </a:p>
          <a:p>
            <a:pPr marL="0" indent="0">
              <a:buNone/>
            </a:pPr>
            <a:r>
              <a:rPr lang="en-AU" dirty="0"/>
              <a:t>A clearer picture of the pathways across systems of perpetrator interventions (SIP).  </a:t>
            </a:r>
          </a:p>
          <a:p>
            <a:r>
              <a:rPr lang="en-AU" dirty="0"/>
              <a:t>This will facilitate the recognition of blockages and gaps in service delivery.</a:t>
            </a:r>
          </a:p>
          <a:p>
            <a:r>
              <a:rPr lang="en-AU" dirty="0"/>
              <a:t>As well as highlighting the challenges and opportunities at each point of possible perpetrator intervention. </a:t>
            </a:r>
            <a:endParaRPr lang="en-US" dirty="0"/>
          </a:p>
        </p:txBody>
      </p:sp>
    </p:spTree>
    <p:extLst>
      <p:ext uri="{BB962C8B-B14F-4D97-AF65-F5344CB8AC3E}">
        <p14:creationId xmlns:p14="http://schemas.microsoft.com/office/powerpoint/2010/main" val="136688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00"/>
            <a:ext cx="9144000" cy="6242892"/>
          </a:xfrm>
          <a:prstGeom prst="rect">
            <a:avLst/>
          </a:prstGeom>
        </p:spPr>
      </p:pic>
    </p:spTree>
    <p:extLst>
      <p:ext uri="{BB962C8B-B14F-4D97-AF65-F5344CB8AC3E}">
        <p14:creationId xmlns:p14="http://schemas.microsoft.com/office/powerpoint/2010/main" val="56941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0"/>
            <a:ext cx="9144000" cy="6225048"/>
          </a:xfrm>
          <a:prstGeom prst="rect">
            <a:avLst/>
          </a:prstGeom>
        </p:spPr>
      </p:pic>
      <p:pic>
        <p:nvPicPr>
          <p:cNvPr id="3" name="Picture 2"/>
          <p:cNvPicPr>
            <a:picLocks noChangeAspect="1"/>
          </p:cNvPicPr>
          <p:nvPr/>
        </p:nvPicPr>
        <p:blipFill>
          <a:blip r:embed="rId3"/>
          <a:stretch>
            <a:fillRect/>
          </a:stretch>
        </p:blipFill>
        <p:spPr>
          <a:xfrm>
            <a:off x="0" y="254000"/>
            <a:ext cx="9144000" cy="6339922"/>
          </a:xfrm>
          <a:prstGeom prst="rect">
            <a:avLst/>
          </a:prstGeom>
        </p:spPr>
      </p:pic>
    </p:spTree>
    <p:extLst>
      <p:ext uri="{BB962C8B-B14F-4D97-AF65-F5344CB8AC3E}">
        <p14:creationId xmlns:p14="http://schemas.microsoft.com/office/powerpoint/2010/main" val="318951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87492"/>
          </a:xfrm>
          <a:prstGeom prst="rect">
            <a:avLst/>
          </a:prstGeom>
        </p:spPr>
      </p:pic>
    </p:spTree>
    <p:extLst>
      <p:ext uri="{BB962C8B-B14F-4D97-AF65-F5344CB8AC3E}">
        <p14:creationId xmlns:p14="http://schemas.microsoft.com/office/powerpoint/2010/main" val="73991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9144000" cy="6606660"/>
          </a:xfrm>
          <a:prstGeom prst="rect">
            <a:avLst/>
          </a:prstGeom>
        </p:spPr>
      </p:pic>
      <p:pic>
        <p:nvPicPr>
          <p:cNvPr id="3" name="Picture 2"/>
          <p:cNvPicPr>
            <a:picLocks noChangeAspect="1"/>
          </p:cNvPicPr>
          <p:nvPr/>
        </p:nvPicPr>
        <p:blipFill>
          <a:blip r:embed="rId3"/>
          <a:stretch>
            <a:fillRect/>
          </a:stretch>
        </p:blipFill>
        <p:spPr>
          <a:xfrm>
            <a:off x="0" y="152400"/>
            <a:ext cx="9144000" cy="6532378"/>
          </a:xfrm>
          <a:prstGeom prst="rect">
            <a:avLst/>
          </a:prstGeom>
        </p:spPr>
      </p:pic>
    </p:spTree>
    <p:extLst>
      <p:ext uri="{BB962C8B-B14F-4D97-AF65-F5344CB8AC3E}">
        <p14:creationId xmlns:p14="http://schemas.microsoft.com/office/powerpoint/2010/main" val="231346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1A32-B0A6-4E52-8856-2A326774F57F}"/>
              </a:ext>
            </a:extLst>
          </p:cNvPr>
          <p:cNvSpPr>
            <a:spLocks noGrp="1"/>
          </p:cNvSpPr>
          <p:nvPr>
            <p:ph type="title"/>
          </p:nvPr>
        </p:nvSpPr>
        <p:spPr/>
        <p:txBody>
          <a:bodyPr/>
          <a:lstStyle/>
          <a:p>
            <a:r>
              <a:rPr lang="en-AU" dirty="0"/>
              <a:t>ANROWS Research Project</a:t>
            </a:r>
            <a:br>
              <a:rPr lang="en-AU" dirty="0"/>
            </a:br>
            <a:endParaRPr lang="en-AU" dirty="0"/>
          </a:p>
        </p:txBody>
      </p:sp>
      <p:sp>
        <p:nvSpPr>
          <p:cNvPr id="3" name="Content Placeholder 2">
            <a:extLst>
              <a:ext uri="{FF2B5EF4-FFF2-40B4-BE49-F238E27FC236}">
                <a16:creationId xmlns:a16="http://schemas.microsoft.com/office/drawing/2014/main" id="{D33DFE36-54A3-4F37-BBA4-D2E4101CE0A4}"/>
              </a:ext>
            </a:extLst>
          </p:cNvPr>
          <p:cNvSpPr>
            <a:spLocks noGrp="1"/>
          </p:cNvSpPr>
          <p:nvPr>
            <p:ph idx="1"/>
          </p:nvPr>
        </p:nvSpPr>
        <p:spPr/>
        <p:txBody>
          <a:bodyPr>
            <a:normAutofit fontScale="92500"/>
          </a:bodyPr>
          <a:lstStyle/>
          <a:p>
            <a:r>
              <a:rPr lang="en-AU" b="1" dirty="0"/>
              <a:t>Improving safety through better engagement and retention of perpetrators across the systems of interventions</a:t>
            </a:r>
            <a:endParaRPr lang="en-AU" dirty="0"/>
          </a:p>
          <a:p>
            <a:r>
              <a:rPr lang="en-AU" dirty="0"/>
              <a:t>Curtin University led, national project to inform the processes required to shift system focus onto the perpetrators of family and domestic violence, and alleviate the burden placed on women and children. </a:t>
            </a:r>
          </a:p>
          <a:p>
            <a:r>
              <a:rPr lang="en-AU" dirty="0"/>
              <a:t>Traditionally, the responsibility of the protection and safety of victims of domestic, family and sexual violence has been placed upon the victim.</a:t>
            </a:r>
          </a:p>
          <a:p>
            <a:r>
              <a:rPr lang="en-AU" dirty="0"/>
              <a:t>A concerted effort to place a greater system focus on the perpetrator.</a:t>
            </a:r>
          </a:p>
          <a:p>
            <a:r>
              <a:rPr lang="en-AU" dirty="0"/>
              <a:t>The project will inform the processes which are required for shifts in system orientation to be established.</a:t>
            </a:r>
          </a:p>
        </p:txBody>
      </p:sp>
    </p:spTree>
    <p:extLst>
      <p:ext uri="{BB962C8B-B14F-4D97-AF65-F5344CB8AC3E}">
        <p14:creationId xmlns:p14="http://schemas.microsoft.com/office/powerpoint/2010/main" val="420406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B2FC-F053-4157-AAAF-19A384DEF44F}"/>
              </a:ext>
            </a:extLst>
          </p:cNvPr>
          <p:cNvSpPr>
            <a:spLocks noGrp="1"/>
          </p:cNvSpPr>
          <p:nvPr>
            <p:ph type="title"/>
          </p:nvPr>
        </p:nvSpPr>
        <p:spPr/>
        <p:txBody>
          <a:bodyPr/>
          <a:lstStyle/>
          <a:p>
            <a:r>
              <a:rPr lang="en-AU" dirty="0"/>
              <a:t>Research Aim</a:t>
            </a:r>
          </a:p>
        </p:txBody>
      </p:sp>
      <p:sp>
        <p:nvSpPr>
          <p:cNvPr id="3" name="Content Placeholder 2">
            <a:extLst>
              <a:ext uri="{FF2B5EF4-FFF2-40B4-BE49-F238E27FC236}">
                <a16:creationId xmlns:a16="http://schemas.microsoft.com/office/drawing/2014/main" id="{121B4A93-62CE-433C-BB5D-3F8FD62B4C41}"/>
              </a:ext>
            </a:extLst>
          </p:cNvPr>
          <p:cNvSpPr>
            <a:spLocks noGrp="1"/>
          </p:cNvSpPr>
          <p:nvPr>
            <p:ph idx="1"/>
          </p:nvPr>
        </p:nvSpPr>
        <p:spPr/>
        <p:txBody>
          <a:bodyPr/>
          <a:lstStyle/>
          <a:p>
            <a:pPr lvl="0"/>
            <a:r>
              <a:rPr lang="en-AU" dirty="0"/>
              <a:t>Provide a comprehensive analysis of research in integrated systems and interventions for perpetrators, and undertake service mapping of current domestic and family violence and sexual violence responses incorporating interventions across the continuum of responses from primary prevention to tertiary interventions; and</a:t>
            </a:r>
          </a:p>
          <a:p>
            <a:pPr lvl="0"/>
            <a:r>
              <a:rPr lang="en-AU" dirty="0"/>
              <a:t>Examine how the tracking, engagement and retention of perpetrators within Systems of Perpetrator Interventions (SIPs) can be enhanced.</a:t>
            </a:r>
          </a:p>
          <a:p>
            <a:endParaRPr lang="en-AU" dirty="0"/>
          </a:p>
        </p:txBody>
      </p:sp>
    </p:spTree>
    <p:extLst>
      <p:ext uri="{BB962C8B-B14F-4D97-AF65-F5344CB8AC3E}">
        <p14:creationId xmlns:p14="http://schemas.microsoft.com/office/powerpoint/2010/main" val="317350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9633-6F2E-46B5-99B5-EACCCE48B542}"/>
              </a:ext>
            </a:extLst>
          </p:cNvPr>
          <p:cNvSpPr>
            <a:spLocks noGrp="1"/>
          </p:cNvSpPr>
          <p:nvPr>
            <p:ph type="title"/>
          </p:nvPr>
        </p:nvSpPr>
        <p:spPr/>
        <p:txBody>
          <a:bodyPr/>
          <a:lstStyle/>
          <a:p>
            <a:r>
              <a:rPr lang="en-AU" dirty="0"/>
              <a:t>The Research Team</a:t>
            </a:r>
          </a:p>
        </p:txBody>
      </p:sp>
      <p:sp>
        <p:nvSpPr>
          <p:cNvPr id="3" name="Content Placeholder 2">
            <a:extLst>
              <a:ext uri="{FF2B5EF4-FFF2-40B4-BE49-F238E27FC236}">
                <a16:creationId xmlns:a16="http://schemas.microsoft.com/office/drawing/2014/main" id="{DE61D62C-4B27-4664-A4D7-2892A5DB4EC8}"/>
              </a:ext>
            </a:extLst>
          </p:cNvPr>
          <p:cNvSpPr>
            <a:spLocks noGrp="1"/>
          </p:cNvSpPr>
          <p:nvPr>
            <p:ph idx="1"/>
          </p:nvPr>
        </p:nvSpPr>
        <p:spPr/>
        <p:txBody>
          <a:bodyPr/>
          <a:lstStyle/>
          <a:p>
            <a:r>
              <a:rPr lang="en-AU" dirty="0"/>
              <a:t>Professor Donna Chung,  Associate Professor </a:t>
            </a:r>
            <a:r>
              <a:rPr lang="en-AU" dirty="0" err="1"/>
              <a:t>Reinie</a:t>
            </a:r>
            <a:r>
              <a:rPr lang="en-AU" dirty="0"/>
              <a:t> </a:t>
            </a:r>
            <a:r>
              <a:rPr lang="en-AU" dirty="0" err="1"/>
              <a:t>Cordier</a:t>
            </a:r>
            <a:r>
              <a:rPr lang="en-AU" dirty="0"/>
              <a:t>,  Mr Damian Green, Professor Siobhan Austin (Curtin University)</a:t>
            </a:r>
          </a:p>
          <a:p>
            <a:r>
              <a:rPr lang="en-AU" dirty="0"/>
              <a:t>Ms Elena Campbell (RMIT)</a:t>
            </a:r>
          </a:p>
          <a:p>
            <a:r>
              <a:rPr lang="en-AU" dirty="0"/>
              <a:t> Professor Jan Breckenridge (UNSW)</a:t>
            </a:r>
          </a:p>
          <a:p>
            <a:r>
              <a:rPr lang="en-AU" dirty="0"/>
              <a:t> Dr Michael Salter (University of Western Sydney)</a:t>
            </a:r>
          </a:p>
          <a:p>
            <a:r>
              <a:rPr lang="en-AU" dirty="0"/>
              <a:t>Professor Patrick O’Leary (</a:t>
            </a:r>
            <a:r>
              <a:rPr lang="en-AU"/>
              <a:t>Griffith University)</a:t>
            </a:r>
          </a:p>
          <a:p>
            <a:r>
              <a:rPr lang="en-AU" dirty="0"/>
              <a:t>Mr Rodney </a:t>
            </a:r>
            <a:r>
              <a:rPr lang="en-AU" dirty="0" err="1"/>
              <a:t>Vlais</a:t>
            </a:r>
            <a:r>
              <a:rPr lang="en-AU" dirty="0"/>
              <a:t>. </a:t>
            </a:r>
          </a:p>
        </p:txBody>
      </p:sp>
    </p:spTree>
    <p:extLst>
      <p:ext uri="{BB962C8B-B14F-4D97-AF65-F5344CB8AC3E}">
        <p14:creationId xmlns:p14="http://schemas.microsoft.com/office/powerpoint/2010/main" val="336162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E422-970A-4BB8-B5A3-27A72E531667}"/>
              </a:ext>
            </a:extLst>
          </p:cNvPr>
          <p:cNvSpPr>
            <a:spLocks noGrp="1"/>
          </p:cNvSpPr>
          <p:nvPr>
            <p:ph type="title"/>
          </p:nvPr>
        </p:nvSpPr>
        <p:spPr/>
        <p:txBody>
          <a:bodyPr/>
          <a:lstStyle/>
          <a:p>
            <a:r>
              <a:rPr lang="en-AU" dirty="0"/>
              <a:t>Research Components</a:t>
            </a:r>
          </a:p>
        </p:txBody>
      </p:sp>
      <p:sp>
        <p:nvSpPr>
          <p:cNvPr id="3" name="Content Placeholder 2">
            <a:extLst>
              <a:ext uri="{FF2B5EF4-FFF2-40B4-BE49-F238E27FC236}">
                <a16:creationId xmlns:a16="http://schemas.microsoft.com/office/drawing/2014/main" id="{A15120A4-75AE-40F1-9427-9961730C1717}"/>
              </a:ext>
            </a:extLst>
          </p:cNvPr>
          <p:cNvSpPr>
            <a:spLocks noGrp="1"/>
          </p:cNvSpPr>
          <p:nvPr>
            <p:ph idx="1"/>
          </p:nvPr>
        </p:nvSpPr>
        <p:spPr/>
        <p:txBody>
          <a:bodyPr>
            <a:normAutofit fontScale="92500" lnSpcReduction="20000"/>
          </a:bodyPr>
          <a:lstStyle/>
          <a:p>
            <a:pPr lvl="0"/>
            <a:r>
              <a:rPr lang="en-AU" dirty="0"/>
              <a:t>A large mapping exercise of Perpetrator Intervention Systems examining the areas of strength and weakness, opportunities and barriers to perpetrator engagement and accountability, areas for greater integration and victim safety.</a:t>
            </a:r>
          </a:p>
          <a:p>
            <a:pPr lvl="0"/>
            <a:r>
              <a:rPr lang="en-AU" dirty="0"/>
              <a:t>A review of legislation and policy relevant to the Perpetrator Intervention Systems in a number of jurisdictions.</a:t>
            </a:r>
          </a:p>
          <a:p>
            <a:pPr lvl="0"/>
            <a:r>
              <a:rPr lang="en-AU" dirty="0"/>
              <a:t>In-depth case studies which examine perpetrators’ pathways into and through the system over time to enable optimal pathways to perpetrator accountability and widening opportunities for engagement.</a:t>
            </a:r>
          </a:p>
          <a:p>
            <a:pPr lvl="0"/>
            <a:r>
              <a:rPr lang="en-AU" dirty="0"/>
              <a:t>Development and trial of a national minimum data set for providers of men’s behaviour change programs.</a:t>
            </a:r>
          </a:p>
          <a:p>
            <a:pPr lvl="0"/>
            <a:r>
              <a:rPr lang="en-AU" dirty="0"/>
              <a:t>Social Return on Investment Review of Perpetrator Responses.</a:t>
            </a:r>
          </a:p>
          <a:p>
            <a:endParaRPr lang="en-AU" dirty="0"/>
          </a:p>
        </p:txBody>
      </p:sp>
    </p:spTree>
    <p:extLst>
      <p:ext uri="{BB962C8B-B14F-4D97-AF65-F5344CB8AC3E}">
        <p14:creationId xmlns:p14="http://schemas.microsoft.com/office/powerpoint/2010/main" val="196071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0093-C502-4510-84C9-020C7D57C238}"/>
              </a:ext>
            </a:extLst>
          </p:cNvPr>
          <p:cNvSpPr>
            <a:spLocks noGrp="1"/>
          </p:cNvSpPr>
          <p:nvPr>
            <p:ph type="title"/>
          </p:nvPr>
        </p:nvSpPr>
        <p:spPr/>
        <p:txBody>
          <a:bodyPr/>
          <a:lstStyle/>
          <a:p>
            <a:r>
              <a:rPr lang="en-AU" dirty="0"/>
              <a:t>Project Components</a:t>
            </a:r>
          </a:p>
        </p:txBody>
      </p:sp>
      <p:sp>
        <p:nvSpPr>
          <p:cNvPr id="3" name="Content Placeholder 2">
            <a:extLst>
              <a:ext uri="{FF2B5EF4-FFF2-40B4-BE49-F238E27FC236}">
                <a16:creationId xmlns:a16="http://schemas.microsoft.com/office/drawing/2014/main" id="{5E81C838-9E13-4999-A247-7E2B9C3FBC51}"/>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37894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idx="1"/>
          </p:nvPr>
        </p:nvSpPr>
        <p:spPr>
          <a:xfrm>
            <a:off x="498474" y="1397000"/>
            <a:ext cx="7556313" cy="4662251"/>
          </a:xfrm>
        </p:spPr>
        <p:txBody>
          <a:bodyPr>
            <a:normAutofit lnSpcReduction="10000"/>
          </a:bodyPr>
          <a:lstStyle/>
          <a:p>
            <a:pPr marL="0" indent="0">
              <a:buNone/>
            </a:pPr>
            <a:r>
              <a:rPr lang="en-US" b="1" dirty="0"/>
              <a:t>A web-based, interactive map of perpetrator pathways and points of intervention</a:t>
            </a:r>
          </a:p>
          <a:p>
            <a:pPr marL="0" indent="0">
              <a:buNone/>
            </a:pPr>
            <a:r>
              <a:rPr lang="en-US" dirty="0"/>
              <a:t>Pop-ups at each point of the map will provide:</a:t>
            </a:r>
          </a:p>
          <a:p>
            <a:r>
              <a:rPr lang="en-US" dirty="0"/>
              <a:t>Information about the function that is performed in relation to perpetrators and the internal pathways for each point on the map. </a:t>
            </a:r>
          </a:p>
          <a:p>
            <a:r>
              <a:rPr lang="en-US" dirty="0"/>
              <a:t>Publically available evidence that might shed further light on the nature or magnitude of perpetrator involvement at each point on the map</a:t>
            </a:r>
          </a:p>
          <a:p>
            <a:r>
              <a:rPr lang="en-US" dirty="0"/>
              <a:t>A list of opportunities for workers at each point on the map</a:t>
            </a:r>
          </a:p>
          <a:p>
            <a:r>
              <a:rPr lang="en-US" dirty="0"/>
              <a:t>A list of lost opportunities or potential risks for workers</a:t>
            </a:r>
          </a:p>
          <a:p>
            <a:r>
              <a:rPr lang="en-US" dirty="0"/>
              <a:t>A list of broader issues to be considered</a:t>
            </a:r>
          </a:p>
          <a:p>
            <a:endParaRPr lang="en-US" dirty="0"/>
          </a:p>
        </p:txBody>
      </p:sp>
    </p:spTree>
    <p:extLst>
      <p:ext uri="{BB962C8B-B14F-4D97-AF65-F5344CB8AC3E}">
        <p14:creationId xmlns:p14="http://schemas.microsoft.com/office/powerpoint/2010/main" val="27544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concept</a:t>
            </a:r>
          </a:p>
        </p:txBody>
      </p:sp>
      <p:sp>
        <p:nvSpPr>
          <p:cNvPr id="8" name="Content Placeholder 7"/>
          <p:cNvSpPr>
            <a:spLocks noGrp="1"/>
          </p:cNvSpPr>
          <p:nvPr>
            <p:ph idx="1"/>
          </p:nvPr>
        </p:nvSpPr>
        <p:spPr/>
        <p:txBody>
          <a:bodyPr/>
          <a:lstStyle/>
          <a:p>
            <a:endParaRPr lang="en-US" dirty="0"/>
          </a:p>
          <a:p>
            <a:r>
              <a:rPr lang="en-US" dirty="0"/>
              <a:t>To create both a useful tool and a way of illuminating perpetrator pathways and interventions</a:t>
            </a:r>
          </a:p>
          <a:p>
            <a:r>
              <a:rPr lang="en-US" dirty="0"/>
              <a:t>To write the pop-ups so that those with no prior knowledge of the sector, could understand the paths perpetrators follow and what happens (or doesn’t happen) at each point on the map</a:t>
            </a:r>
          </a:p>
          <a:p>
            <a:r>
              <a:rPr lang="en-US" dirty="0"/>
              <a:t>To, as far as possible, provide an indication of the volume and visibility of perpetrators along each pathway</a:t>
            </a:r>
          </a:p>
          <a:p>
            <a:endParaRPr lang="en-US" dirty="0"/>
          </a:p>
          <a:p>
            <a:endParaRPr lang="en-US" dirty="0"/>
          </a:p>
        </p:txBody>
      </p:sp>
    </p:spTree>
    <p:extLst>
      <p:ext uri="{BB962C8B-B14F-4D97-AF65-F5344CB8AC3E}">
        <p14:creationId xmlns:p14="http://schemas.microsoft.com/office/powerpoint/2010/main" val="385424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and Visibility</a:t>
            </a:r>
          </a:p>
        </p:txBody>
      </p:sp>
      <p:sp>
        <p:nvSpPr>
          <p:cNvPr id="3" name="Content Placeholder 2"/>
          <p:cNvSpPr>
            <a:spLocks noGrp="1"/>
          </p:cNvSpPr>
          <p:nvPr>
            <p:ph idx="1"/>
          </p:nvPr>
        </p:nvSpPr>
        <p:spPr/>
        <p:txBody>
          <a:bodyPr/>
          <a:lstStyle/>
          <a:p>
            <a:endParaRPr lang="en-US" dirty="0"/>
          </a:p>
          <a:p>
            <a:r>
              <a:rPr lang="en-US" dirty="0"/>
              <a:t>In consultation with key stakeholders in each jurisdiction, educated guesses were made of the volume and visibility of perpetrators as they move through the system</a:t>
            </a:r>
          </a:p>
          <a:p>
            <a:r>
              <a:rPr lang="en-US" dirty="0"/>
              <a:t>These educated guesses are open to challenge and will shift and evolve over time in line with new policies and practices</a:t>
            </a:r>
          </a:p>
          <a:p>
            <a:r>
              <a:rPr lang="en-US" dirty="0"/>
              <a:t>For the moment they provide a chance to ponder – and perhaps be surprised!</a:t>
            </a:r>
          </a:p>
        </p:txBody>
      </p:sp>
    </p:spTree>
    <p:extLst>
      <p:ext uri="{BB962C8B-B14F-4D97-AF65-F5344CB8AC3E}">
        <p14:creationId xmlns:p14="http://schemas.microsoft.com/office/powerpoint/2010/main" val="2134008653"/>
      </p:ext>
    </p:extLst>
  </p:cSld>
  <p:clrMapOvr>
    <a:masterClrMapping/>
  </p:clrMapOvr>
</p:sld>
</file>

<file path=ppt/theme/theme1.xml><?xml version="1.0" encoding="utf-8"?>
<a:theme xmlns:a="http://schemas.openxmlformats.org/drawingml/2006/main" name="Advantage">
  <a:themeElements>
    <a:clrScheme name="Navy and Orange 1">
      <a:dk1>
        <a:srgbClr val="000000"/>
      </a:dk1>
      <a:lt1>
        <a:sysClr val="window" lastClr="FFFFFF"/>
      </a:lt1>
      <a:dk2>
        <a:srgbClr val="1F497D"/>
      </a:dk2>
      <a:lt2>
        <a:srgbClr val="EEECE1"/>
      </a:lt2>
      <a:accent1>
        <a:srgbClr val="2A4793"/>
      </a:accent1>
      <a:accent2>
        <a:srgbClr val="C08134"/>
      </a:accent2>
      <a:accent3>
        <a:srgbClr val="2A4793"/>
      </a:accent3>
      <a:accent4>
        <a:srgbClr val="FFFFFF"/>
      </a:accent4>
      <a:accent5>
        <a:srgbClr val="FFFFFF"/>
      </a:accent5>
      <a:accent6>
        <a:srgbClr val="FFFFFF"/>
      </a:accent6>
      <a:hlink>
        <a:srgbClr val="2A4793"/>
      </a:hlink>
      <a:folHlink>
        <a:srgbClr val="C08134"/>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12826</TotalTime>
  <Words>1034</Words>
  <Application>Microsoft Office PowerPoint</Application>
  <PresentationFormat>On-screen Show (4:3)</PresentationFormat>
  <Paragraphs>72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Rockwell</vt:lpstr>
      <vt:lpstr>SansaSoft Pro Normal</vt:lpstr>
      <vt:lpstr>Wingdings</vt:lpstr>
      <vt:lpstr>Advantage</vt:lpstr>
      <vt:lpstr>Perpetrator Pathways</vt:lpstr>
      <vt:lpstr>ANROWS Research Project </vt:lpstr>
      <vt:lpstr>Research Aim</vt:lpstr>
      <vt:lpstr>The Research Team</vt:lpstr>
      <vt:lpstr>Research Components</vt:lpstr>
      <vt:lpstr>Project Components</vt:lpstr>
      <vt:lpstr>What is it?</vt:lpstr>
      <vt:lpstr>The concept</vt:lpstr>
      <vt:lpstr>Volume and Visibility</vt:lpstr>
      <vt:lpstr>Explanation and Supporting Evidence</vt:lpstr>
      <vt:lpstr>Opportunities</vt:lpstr>
      <vt:lpstr>Risks or lost opportunities</vt:lpstr>
      <vt:lpstr>Broader Issues</vt:lpstr>
      <vt:lpstr>The Detection and Action Wheel</vt:lpstr>
      <vt:lpstr>Outcomes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Madelon Heperi</dc:creator>
  <cp:lastModifiedBy>Amy Pracilio</cp:lastModifiedBy>
  <cp:revision>55</cp:revision>
  <dcterms:created xsi:type="dcterms:W3CDTF">2014-05-21T03:37:12Z</dcterms:created>
  <dcterms:modified xsi:type="dcterms:W3CDTF">2017-11-27T12:43:40Z</dcterms:modified>
</cp:coreProperties>
</file>