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57" r:id="rId4"/>
    <p:sldId id="278" r:id="rId5"/>
    <p:sldId id="281" r:id="rId6"/>
    <p:sldId id="265" r:id="rId7"/>
    <p:sldId id="268" r:id="rId8"/>
    <p:sldId id="266" r:id="rId9"/>
    <p:sldId id="267" r:id="rId10"/>
    <p:sldId id="273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94C"/>
    <a:srgbClr val="2A4692"/>
    <a:srgbClr val="92A84B"/>
    <a:srgbClr val="2A4693"/>
    <a:srgbClr val="86B600"/>
    <a:srgbClr val="C08134"/>
    <a:srgbClr val="2A4793"/>
    <a:srgbClr val="0D6B7A"/>
    <a:srgbClr val="411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3" autoAdjust="0"/>
    <p:restoredTop sz="76982" autoAdjust="0"/>
  </p:normalViewPr>
  <p:slideViewPr>
    <p:cSldViewPr snapToGrid="0" snapToObjects="1">
      <p:cViewPr varScale="1">
        <p:scale>
          <a:sx n="86" d="100"/>
          <a:sy n="86" d="100"/>
        </p:scale>
        <p:origin x="23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45461-F7AC-49E4-A8A9-CE17A934764C}" type="datetimeFigureOut">
              <a:rPr lang="en-AU" smtClean="0"/>
              <a:t>27/11/2017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F265B-4E88-4007-AA58-5E629D2CCD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521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Rate of reporting </a:t>
            </a:r>
            <a:r>
              <a:rPr lang="en-AU" dirty="0" err="1" smtClean="0"/>
              <a:t>reoffence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Police vs official reports</a:t>
            </a:r>
          </a:p>
          <a:p>
            <a:endParaRPr lang="en-AU" dirty="0" smtClean="0"/>
          </a:p>
          <a:p>
            <a:r>
              <a:rPr lang="en-AU" dirty="0" smtClean="0"/>
              <a:t>Rate</a:t>
            </a:r>
            <a:r>
              <a:rPr lang="en-AU" baseline="0" dirty="0" smtClean="0"/>
              <a:t> of reoffending higher when reported by couples, compared with OR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71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Rate of reporting </a:t>
            </a:r>
            <a:r>
              <a:rPr lang="en-AU" dirty="0" err="1" smtClean="0"/>
              <a:t>reoffence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Police vs official reports</a:t>
            </a:r>
          </a:p>
          <a:p>
            <a:endParaRPr lang="en-AU" dirty="0" smtClean="0"/>
          </a:p>
          <a:p>
            <a:r>
              <a:rPr lang="en-AU" dirty="0" smtClean="0"/>
              <a:t>Rate</a:t>
            </a:r>
            <a:r>
              <a:rPr lang="en-AU" baseline="0" dirty="0" smtClean="0"/>
              <a:t> of reoffending higher when reported by couples, compared with OR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6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RCT were more effective in reducing re-offending than in quasi experimental studies</a:t>
            </a:r>
          </a:p>
          <a:p>
            <a:endParaRPr lang="en-AU" dirty="0" smtClean="0"/>
          </a:p>
          <a:p>
            <a:pPr lvl="1"/>
            <a:r>
              <a:rPr lang="en-AU" dirty="0" smtClean="0"/>
              <a:t>Quasi: comparing offenders mandated to treatment to those not (therefore no treatment), small </a:t>
            </a:r>
            <a:r>
              <a:rPr lang="en-AU" b="1" dirty="0" smtClean="0"/>
              <a:t>negative effect size, non sig </a:t>
            </a:r>
            <a:r>
              <a:rPr lang="en-AU" dirty="0" smtClean="0"/>
              <a:t>(</a:t>
            </a:r>
            <a:r>
              <a:rPr lang="en-AU" b="1" i="1" dirty="0" smtClean="0"/>
              <a:t>d</a:t>
            </a:r>
            <a:r>
              <a:rPr lang="en-AU" b="1" dirty="0" smtClean="0"/>
              <a:t> = -0.14</a:t>
            </a:r>
            <a:r>
              <a:rPr lang="en-AU" dirty="0" smtClean="0"/>
              <a:t>) </a:t>
            </a:r>
            <a:r>
              <a:rPr lang="en-AU" dirty="0" smtClean="0">
                <a:solidFill>
                  <a:srgbClr val="FF0000"/>
                </a:solidFill>
              </a:rPr>
              <a:t>(page 251)</a:t>
            </a:r>
          </a:p>
          <a:p>
            <a:pPr lvl="1"/>
            <a:r>
              <a:rPr lang="en-AU" dirty="0" smtClean="0"/>
              <a:t>Quasi: comparing treatment completers to non-completers, </a:t>
            </a:r>
            <a:r>
              <a:rPr lang="en-AU" b="1" dirty="0" smtClean="0"/>
              <a:t>significant, positive effect </a:t>
            </a:r>
            <a:r>
              <a:rPr lang="en-AU" dirty="0" smtClean="0"/>
              <a:t>(</a:t>
            </a:r>
            <a:r>
              <a:rPr lang="en-AU" b="1" i="1" dirty="0" smtClean="0"/>
              <a:t>d </a:t>
            </a:r>
            <a:r>
              <a:rPr lang="en-AU" b="1" dirty="0" smtClean="0"/>
              <a:t>= .97</a:t>
            </a:r>
            <a:r>
              <a:rPr lang="en-AU" dirty="0" smtClean="0"/>
              <a:t>, </a:t>
            </a:r>
            <a:r>
              <a:rPr lang="en-AU" i="1" dirty="0" smtClean="0"/>
              <a:t>p &lt; .05) </a:t>
            </a:r>
            <a:r>
              <a:rPr lang="en-AU" i="1" dirty="0" smtClean="0">
                <a:solidFill>
                  <a:srgbClr val="FF0000"/>
                </a:solidFill>
              </a:rPr>
              <a:t>(page 252)</a:t>
            </a:r>
            <a:endParaRPr lang="en-AU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860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RCT were more effective in reducing re-offending than in quasi experimental studies</a:t>
            </a:r>
          </a:p>
          <a:p>
            <a:endParaRPr lang="en-AU" dirty="0" smtClean="0"/>
          </a:p>
          <a:p>
            <a:pPr lvl="1"/>
            <a:r>
              <a:rPr lang="en-AU" dirty="0" smtClean="0"/>
              <a:t>Quasi: comparing offenders mandated to treatment to those not (therefore no treatment), small </a:t>
            </a:r>
            <a:r>
              <a:rPr lang="en-AU" b="1" dirty="0" smtClean="0"/>
              <a:t>negative effect size, non sig </a:t>
            </a:r>
            <a:r>
              <a:rPr lang="en-AU" dirty="0" smtClean="0"/>
              <a:t>(</a:t>
            </a:r>
            <a:r>
              <a:rPr lang="en-AU" b="1" i="1" dirty="0" smtClean="0"/>
              <a:t>d</a:t>
            </a:r>
            <a:r>
              <a:rPr lang="en-AU" b="1" dirty="0" smtClean="0"/>
              <a:t> = -0.14</a:t>
            </a:r>
            <a:r>
              <a:rPr lang="en-AU" dirty="0" smtClean="0"/>
              <a:t>) </a:t>
            </a:r>
            <a:r>
              <a:rPr lang="en-AU" dirty="0" smtClean="0">
                <a:solidFill>
                  <a:srgbClr val="FF0000"/>
                </a:solidFill>
              </a:rPr>
              <a:t>(page 251)</a:t>
            </a:r>
          </a:p>
          <a:p>
            <a:pPr lvl="1"/>
            <a:r>
              <a:rPr lang="en-AU" dirty="0" smtClean="0"/>
              <a:t>Quasi: comparing treatment completers to non-completers, </a:t>
            </a:r>
            <a:r>
              <a:rPr lang="en-AU" b="1" dirty="0" smtClean="0"/>
              <a:t>significant, positive effect </a:t>
            </a:r>
            <a:r>
              <a:rPr lang="en-AU" dirty="0" smtClean="0"/>
              <a:t>(</a:t>
            </a:r>
            <a:r>
              <a:rPr lang="en-AU" b="1" i="1" dirty="0" smtClean="0"/>
              <a:t>d </a:t>
            </a:r>
            <a:r>
              <a:rPr lang="en-AU" b="1" dirty="0" smtClean="0"/>
              <a:t>= .97</a:t>
            </a:r>
            <a:r>
              <a:rPr lang="en-AU" dirty="0" smtClean="0"/>
              <a:t>, </a:t>
            </a:r>
            <a:r>
              <a:rPr lang="en-AU" i="1" dirty="0" smtClean="0"/>
              <a:t>p &lt; .05) </a:t>
            </a:r>
            <a:r>
              <a:rPr lang="en-AU" i="1" dirty="0" smtClean="0">
                <a:solidFill>
                  <a:srgbClr val="FF0000"/>
                </a:solidFill>
              </a:rPr>
              <a:t>(page 252)</a:t>
            </a:r>
            <a:endParaRPr lang="en-AU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100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Arias page 158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959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 </a:t>
            </a:r>
            <a:r>
              <a:rPr lang="en-AU" dirty="0" err="1" smtClean="0"/>
              <a:t>Pscho</a:t>
            </a:r>
            <a:r>
              <a:rPr lang="en-AU" dirty="0" smtClean="0"/>
              <a:t> dynamic; anger management; mind body </a:t>
            </a:r>
            <a:r>
              <a:rPr lang="en-AU" dirty="0" smtClean="0"/>
              <a:t>bridging = psychological-psychiatric treatment with a focus on psychopathology</a:t>
            </a:r>
            <a:r>
              <a:rPr lang="en-AU" baseline="0" dirty="0" smtClean="0"/>
              <a:t> rather than gender violence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Positive means reduce recidivism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65B-4E88-4007-AA58-5E629D2CCDC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9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6094"/>
            <a:ext cx="9144000" cy="646206"/>
          </a:xfrm>
        </p:spPr>
        <p:txBody>
          <a:bodyPr/>
          <a:lstStyle>
            <a:lvl1pPr algn="ctr"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1930400"/>
            <a:ext cx="9144000" cy="5969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92A84B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607358"/>
            <a:ext cx="3460658" cy="58162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607358"/>
            <a:ext cx="2057400" cy="166035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584790"/>
            <a:ext cx="2057400" cy="16829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58694"/>
            <a:ext cx="7556313" cy="6589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7000"/>
            <a:ext cx="7556313" cy="4144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96371"/>
            <a:ext cx="7556313" cy="995082"/>
          </a:xfrm>
        </p:spPr>
        <p:txBody>
          <a:bodyPr anchor="b" anchorCtr="0"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7556313" cy="4144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57224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rgbClr val="93A94C"/>
                </a:solidFill>
                <a:effectLst/>
                <a:uLnTx/>
                <a:uFillTx/>
                <a:latin typeface="SansaSoft Pro Normal"/>
                <a:ea typeface="+mj-ea"/>
                <a:cs typeface="SansaSoft Pro Norm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954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890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890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208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17488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17488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397747"/>
            <a:ext cx="3657600" cy="322729"/>
          </a:xfrm>
          <a:prstGeom prst="rect">
            <a:avLst/>
          </a:prstGeom>
          <a:noFill/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rgbClr val="92A8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397747"/>
            <a:ext cx="3657600" cy="322729"/>
          </a:xfrm>
          <a:prstGeom prst="rect">
            <a:avLst/>
          </a:prstGeom>
          <a:noFill/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rgbClr val="92A8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96794"/>
            <a:ext cx="7556313" cy="5319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890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35680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081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890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3890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5727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192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890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35680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890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5727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22406"/>
          </a:xfrm>
        </p:spPr>
        <p:txBody>
          <a:bodyPr/>
          <a:lstStyle>
            <a:lvl1pPr>
              <a:defRPr>
                <a:solidFill>
                  <a:srgbClr val="2A4692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462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3843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25878" y="6696766"/>
            <a:ext cx="16430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AU" sz="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CRICOS Provider Code 00301J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4" r:id="rId10"/>
    <p:sldLayoutId id="2147483678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2A4692"/>
          </a:solidFill>
          <a:latin typeface="SansaSoft Pro Normal"/>
          <a:ea typeface="+mj-ea"/>
          <a:cs typeface="SansaSoft Pro Normal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SansaSoft Pro Normal"/>
          <a:ea typeface="+mn-ea"/>
          <a:cs typeface="SansaSoft Pro Norm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ansaSoft Pro Normal"/>
          <a:ea typeface="+mn-ea"/>
          <a:cs typeface="SansaSoft Pro Norm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ansaSoft Pro Normal"/>
          <a:ea typeface="+mn-ea"/>
          <a:cs typeface="SansaSoft Pro Norm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ansaSoft Pro Normal"/>
          <a:ea typeface="+mn-ea"/>
          <a:cs typeface="SansaSoft Pro Norm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SansaSoft Pro Normal"/>
          <a:ea typeface="+mn-ea"/>
          <a:cs typeface="SansaSoft Pro Normal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Perpetrator Programs: What we know about completion and re-offending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2630115"/>
            <a:ext cx="9144000" cy="5969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3A94C"/>
                </a:solidFill>
              </a:rPr>
              <a:t>A/Prof Reinie Cordier</a:t>
            </a:r>
            <a:endParaRPr lang="en-US" sz="2800" b="1" dirty="0">
              <a:solidFill>
                <a:srgbClr val="93A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factors influence program attrition?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98518" y="1389063"/>
            <a:ext cx="3657600" cy="4855620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/>
              <a:t>Employment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Age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Income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Education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Race</a:t>
            </a:r>
          </a:p>
          <a:p>
            <a:pPr>
              <a:lnSpc>
                <a:spcPct val="150000"/>
              </a:lnSpc>
            </a:pPr>
            <a:r>
              <a:rPr lang="en-AU" dirty="0"/>
              <a:t>Marital status</a:t>
            </a:r>
            <a:endParaRPr lang="en-AU" dirty="0" smtClean="0"/>
          </a:p>
          <a:p>
            <a:pPr>
              <a:lnSpc>
                <a:spcPct val="150000"/>
              </a:lnSpc>
            </a:pPr>
            <a:endParaRPr lang="en-AU" dirty="0"/>
          </a:p>
          <a:p>
            <a:pPr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/>
          </a:p>
          <a:p>
            <a:pPr marL="0" indent="0">
              <a:lnSpc>
                <a:spcPct val="150000"/>
              </a:lnSpc>
              <a:buNone/>
            </a:pPr>
            <a:endParaRPr lang="en-AU" dirty="0"/>
          </a:p>
          <a:p>
            <a:pPr marL="0" indent="0">
              <a:lnSpc>
                <a:spcPct val="150000"/>
              </a:lnSpc>
              <a:buNone/>
            </a:pPr>
            <a:endParaRPr lang="en-AU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/>
              <a:t>History of previous offenses</a:t>
            </a:r>
            <a:endParaRPr lang="en-AU" dirty="0" smtClean="0"/>
          </a:p>
          <a:p>
            <a:pPr>
              <a:lnSpc>
                <a:spcPct val="150000"/>
              </a:lnSpc>
            </a:pPr>
            <a:r>
              <a:rPr lang="en-AU" dirty="0" smtClean="0"/>
              <a:t>Court </a:t>
            </a:r>
            <a:r>
              <a:rPr lang="en-AU" dirty="0"/>
              <a:t>mandated attendance</a:t>
            </a:r>
          </a:p>
          <a:p>
            <a:pPr>
              <a:lnSpc>
                <a:spcPct val="150000"/>
              </a:lnSpc>
            </a:pPr>
            <a:r>
              <a:rPr lang="en-AU" dirty="0"/>
              <a:t>Attitude/motivation to change</a:t>
            </a:r>
          </a:p>
          <a:p>
            <a:pPr>
              <a:lnSpc>
                <a:spcPct val="150000"/>
              </a:lnSpc>
            </a:pPr>
            <a:r>
              <a:rPr lang="en-AU" dirty="0"/>
              <a:t>Treatment </a:t>
            </a:r>
            <a:r>
              <a:rPr lang="en-AU" dirty="0" smtClean="0"/>
              <a:t>type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823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attrition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r>
              <a:rPr lang="en-AU" i="1" dirty="0"/>
              <a:t>Employment</a:t>
            </a:r>
            <a:endParaRPr lang="en-AU" dirty="0"/>
          </a:p>
          <a:p>
            <a:pPr lvl="1"/>
            <a:r>
              <a:rPr lang="en-AU" dirty="0"/>
              <a:t>Employed 20% more likely to complete treatment than unemployed (</a:t>
            </a:r>
            <a:r>
              <a:rPr lang="en-AU" dirty="0" smtClean="0"/>
              <a:t>Jewell 2010)</a:t>
            </a:r>
          </a:p>
          <a:p>
            <a:pPr lvl="1"/>
            <a:r>
              <a:rPr lang="en-AU" dirty="0" smtClean="0"/>
              <a:t>Unemployment associated </a:t>
            </a:r>
            <a:r>
              <a:rPr lang="en-AU" dirty="0"/>
              <a:t>with increased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i="1" baseline="-25000" dirty="0" smtClean="0"/>
              <a:t> </a:t>
            </a:r>
            <a:r>
              <a:rPr lang="en-AU" dirty="0"/>
              <a:t>= </a:t>
            </a:r>
            <a:r>
              <a:rPr lang="en-AU" dirty="0" smtClean="0"/>
              <a:t>15 </a:t>
            </a:r>
            <a:r>
              <a:rPr lang="en-AU" dirty="0"/>
              <a:t>(</a:t>
            </a:r>
            <a:r>
              <a:rPr lang="en-AU" dirty="0" err="1" smtClean="0"/>
              <a:t>Olver</a:t>
            </a:r>
            <a:r>
              <a:rPr lang="en-AU" dirty="0" smtClean="0"/>
              <a:t> 2001</a:t>
            </a:r>
            <a:r>
              <a:rPr lang="en-AU" dirty="0"/>
              <a:t>)</a:t>
            </a:r>
          </a:p>
          <a:p>
            <a:r>
              <a:rPr lang="en-AU" i="1" dirty="0"/>
              <a:t>Age</a:t>
            </a:r>
            <a:endParaRPr lang="en-AU" dirty="0"/>
          </a:p>
          <a:p>
            <a:pPr lvl="1"/>
            <a:r>
              <a:rPr lang="en-AU" dirty="0"/>
              <a:t>Older </a:t>
            </a:r>
            <a:r>
              <a:rPr lang="en-AU" dirty="0" smtClean="0"/>
              <a:t>men 16</a:t>
            </a:r>
            <a:r>
              <a:rPr lang="en-AU" dirty="0"/>
              <a:t>% more likely to complete treatment than younger (</a:t>
            </a:r>
            <a:r>
              <a:rPr lang="en-AU" dirty="0" smtClean="0"/>
              <a:t>Jewell 2010)</a:t>
            </a:r>
          </a:p>
          <a:p>
            <a:pPr lvl="1"/>
            <a:r>
              <a:rPr lang="en-AU" dirty="0"/>
              <a:t>Y</a:t>
            </a:r>
            <a:r>
              <a:rPr lang="en-AU" dirty="0" smtClean="0"/>
              <a:t>ounger </a:t>
            </a:r>
            <a:r>
              <a:rPr lang="en-AU" dirty="0"/>
              <a:t>age </a:t>
            </a:r>
            <a:r>
              <a:rPr lang="en-AU" dirty="0" smtClean="0"/>
              <a:t>associated </a:t>
            </a:r>
            <a:r>
              <a:rPr lang="en-AU" dirty="0"/>
              <a:t>with increased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dirty="0" smtClean="0"/>
              <a:t>,= </a:t>
            </a:r>
            <a:r>
              <a:rPr lang="en-AU" dirty="0"/>
              <a:t>-.</a:t>
            </a:r>
            <a:r>
              <a:rPr lang="en-AU" dirty="0" smtClean="0"/>
              <a:t>10 </a:t>
            </a:r>
            <a:r>
              <a:rPr lang="en-AU" dirty="0"/>
              <a:t>(</a:t>
            </a:r>
            <a:r>
              <a:rPr lang="en-AU" dirty="0" err="1"/>
              <a:t>Olver</a:t>
            </a:r>
            <a:r>
              <a:rPr lang="en-AU" dirty="0"/>
              <a:t> 2001)</a:t>
            </a:r>
          </a:p>
          <a:p>
            <a:r>
              <a:rPr lang="en-AU" i="1" dirty="0"/>
              <a:t>Income</a:t>
            </a:r>
            <a:endParaRPr lang="en-AU" dirty="0"/>
          </a:p>
          <a:p>
            <a:pPr lvl="1"/>
            <a:r>
              <a:rPr lang="en-AU" dirty="0"/>
              <a:t>Higher incomes 13% more likely to complete than lower </a:t>
            </a:r>
            <a:r>
              <a:rPr lang="en-AU" dirty="0" smtClean="0"/>
              <a:t>(Jewell 2010)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ow </a:t>
            </a:r>
            <a:r>
              <a:rPr lang="en-AU" dirty="0"/>
              <a:t>income levels </a:t>
            </a:r>
            <a:r>
              <a:rPr lang="en-AU" dirty="0" smtClean="0"/>
              <a:t>associated </a:t>
            </a:r>
            <a:r>
              <a:rPr lang="en-AU" dirty="0"/>
              <a:t>with increased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dirty="0" smtClean="0"/>
              <a:t>= </a:t>
            </a:r>
            <a:r>
              <a:rPr lang="en-AU" dirty="0"/>
              <a:t>-.</a:t>
            </a:r>
            <a:r>
              <a:rPr lang="en-AU" dirty="0" smtClean="0"/>
              <a:t>13 </a:t>
            </a:r>
            <a:r>
              <a:rPr lang="en-AU" dirty="0"/>
              <a:t>(</a:t>
            </a:r>
            <a:r>
              <a:rPr lang="en-AU" dirty="0" err="1" smtClean="0"/>
              <a:t>Olver</a:t>
            </a:r>
            <a:r>
              <a:rPr lang="en-AU" dirty="0" smtClean="0"/>
              <a:t> </a:t>
            </a:r>
            <a:r>
              <a:rPr lang="en-AU" dirty="0"/>
              <a:t>2001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71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attrition 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r>
              <a:rPr lang="en-AU" i="1" dirty="0"/>
              <a:t>Education </a:t>
            </a:r>
            <a:endParaRPr lang="en-AU" dirty="0"/>
          </a:p>
          <a:p>
            <a:pPr lvl="1"/>
            <a:r>
              <a:rPr lang="en-AU" dirty="0"/>
              <a:t>Attrition related to </a:t>
            </a:r>
            <a:r>
              <a:rPr lang="en-AU" dirty="0" smtClean="0"/>
              <a:t>education: </a:t>
            </a:r>
            <a:r>
              <a:rPr lang="en-AU" i="1" dirty="0"/>
              <a:t>r </a:t>
            </a:r>
            <a:r>
              <a:rPr lang="en-AU" i="1" baseline="-25000" dirty="0"/>
              <a:t> </a:t>
            </a:r>
            <a:r>
              <a:rPr lang="en-AU" dirty="0"/>
              <a:t>= .</a:t>
            </a:r>
            <a:r>
              <a:rPr lang="en-AU" dirty="0" smtClean="0"/>
              <a:t>08 (Jewell 2010)</a:t>
            </a:r>
          </a:p>
          <a:p>
            <a:pPr lvl="1"/>
            <a:r>
              <a:rPr lang="en-AU" dirty="0" smtClean="0"/>
              <a:t>lower </a:t>
            </a:r>
            <a:r>
              <a:rPr lang="en-AU" dirty="0"/>
              <a:t>levels of education </a:t>
            </a:r>
            <a:r>
              <a:rPr lang="en-AU" dirty="0" smtClean="0"/>
              <a:t>associated </a:t>
            </a:r>
            <a:r>
              <a:rPr lang="en-AU" dirty="0"/>
              <a:t>with increased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baseline="-25000" dirty="0" smtClean="0"/>
              <a:t> </a:t>
            </a:r>
            <a:r>
              <a:rPr lang="en-AU" dirty="0"/>
              <a:t>= -.</a:t>
            </a:r>
            <a:r>
              <a:rPr lang="en-AU" dirty="0" smtClean="0"/>
              <a:t>09  </a:t>
            </a:r>
            <a:r>
              <a:rPr lang="en-AU" dirty="0"/>
              <a:t>(</a:t>
            </a:r>
            <a:r>
              <a:rPr lang="en-AU" dirty="0" err="1" smtClean="0"/>
              <a:t>Olver</a:t>
            </a:r>
            <a:r>
              <a:rPr lang="en-AU" dirty="0" smtClean="0"/>
              <a:t>, </a:t>
            </a:r>
            <a:r>
              <a:rPr lang="en-AU" dirty="0"/>
              <a:t>2001)</a:t>
            </a:r>
          </a:p>
          <a:p>
            <a:r>
              <a:rPr lang="en-AU" i="1" dirty="0"/>
              <a:t>Race</a:t>
            </a:r>
            <a:endParaRPr lang="en-AU" dirty="0"/>
          </a:p>
          <a:p>
            <a:pPr lvl="1"/>
            <a:r>
              <a:rPr lang="en-AU" dirty="0"/>
              <a:t>Attrition related to </a:t>
            </a:r>
            <a:r>
              <a:rPr lang="en-AU" dirty="0" smtClean="0"/>
              <a:t>race: </a:t>
            </a:r>
            <a:r>
              <a:rPr lang="en-AU" i="1" dirty="0"/>
              <a:t>r </a:t>
            </a:r>
            <a:r>
              <a:rPr lang="en-AU" dirty="0"/>
              <a:t>= .09 (</a:t>
            </a:r>
            <a:r>
              <a:rPr lang="en-AU" dirty="0" smtClean="0"/>
              <a:t>Jewell 2010)</a:t>
            </a:r>
          </a:p>
          <a:p>
            <a:pPr lvl="1"/>
            <a:r>
              <a:rPr lang="en-AU" dirty="0" smtClean="0"/>
              <a:t>Ethnic </a:t>
            </a:r>
            <a:r>
              <a:rPr lang="en-AU" dirty="0"/>
              <a:t>minority status </a:t>
            </a:r>
            <a:r>
              <a:rPr lang="en-AU" dirty="0" smtClean="0"/>
              <a:t>associated </a:t>
            </a:r>
            <a:r>
              <a:rPr lang="en-AU" dirty="0"/>
              <a:t>with increased attrition </a:t>
            </a:r>
            <a:r>
              <a:rPr lang="en-AU" dirty="0" smtClean="0"/>
              <a:t>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baseline="-25000" dirty="0" smtClean="0"/>
              <a:t> </a:t>
            </a:r>
            <a:r>
              <a:rPr lang="en-AU" dirty="0"/>
              <a:t>= .</a:t>
            </a:r>
            <a:r>
              <a:rPr lang="en-AU" dirty="0" smtClean="0"/>
              <a:t>07 (</a:t>
            </a:r>
            <a:r>
              <a:rPr lang="en-AU" dirty="0" err="1" smtClean="0"/>
              <a:t>Olver</a:t>
            </a:r>
            <a:r>
              <a:rPr lang="en-AU" dirty="0" smtClean="0"/>
              <a:t>, </a:t>
            </a:r>
            <a:r>
              <a:rPr lang="en-AU" dirty="0"/>
              <a:t>2001)</a:t>
            </a:r>
          </a:p>
          <a:p>
            <a:r>
              <a:rPr lang="en-AU" i="1" dirty="0" smtClean="0"/>
              <a:t>Marital status</a:t>
            </a:r>
            <a:endParaRPr lang="en-AU" dirty="0"/>
          </a:p>
          <a:p>
            <a:pPr lvl="1"/>
            <a:r>
              <a:rPr lang="en-AU" dirty="0"/>
              <a:t>Attrition related to marital </a:t>
            </a:r>
            <a:r>
              <a:rPr lang="en-AU" dirty="0" smtClean="0"/>
              <a:t>status: </a:t>
            </a:r>
            <a:r>
              <a:rPr lang="en-AU" i="1" dirty="0"/>
              <a:t>r </a:t>
            </a:r>
            <a:r>
              <a:rPr lang="en-AU" dirty="0"/>
              <a:t>= .08 (</a:t>
            </a:r>
            <a:r>
              <a:rPr lang="en-AU" dirty="0" smtClean="0"/>
              <a:t>Jewell 2010)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ingle </a:t>
            </a:r>
            <a:r>
              <a:rPr lang="en-AU" dirty="0"/>
              <a:t>marital status </a:t>
            </a:r>
            <a:r>
              <a:rPr lang="en-AU" dirty="0" smtClean="0"/>
              <a:t>associated </a:t>
            </a:r>
            <a:r>
              <a:rPr lang="en-AU" dirty="0"/>
              <a:t>with increased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i="1" baseline="-25000" dirty="0" smtClean="0"/>
              <a:t> </a:t>
            </a:r>
            <a:r>
              <a:rPr lang="en-AU" dirty="0"/>
              <a:t>= .</a:t>
            </a:r>
            <a:r>
              <a:rPr lang="en-AU" dirty="0" smtClean="0"/>
              <a:t>07 (</a:t>
            </a:r>
            <a:r>
              <a:rPr lang="en-AU" dirty="0" err="1" smtClean="0"/>
              <a:t>Olver</a:t>
            </a:r>
            <a:r>
              <a:rPr lang="en-AU" dirty="0" smtClean="0"/>
              <a:t>, </a:t>
            </a:r>
            <a:r>
              <a:rPr lang="en-AU" dirty="0"/>
              <a:t>2001)</a:t>
            </a:r>
          </a:p>
        </p:txBody>
      </p:sp>
    </p:spTree>
    <p:extLst>
      <p:ext uri="{BB962C8B-B14F-4D97-AF65-F5344CB8AC3E}">
        <p14:creationId xmlns:p14="http://schemas.microsoft.com/office/powerpoint/2010/main" val="22350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attrition 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AU" i="1" dirty="0"/>
              <a:t>Previous offense 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dirty="0"/>
              <a:t>Men attending treatment after their first DV offense 14% more likely to complete than those previously arrested/convicted (</a:t>
            </a:r>
            <a:r>
              <a:rPr lang="en-AU" dirty="0" smtClean="0"/>
              <a:t>Jewell 2010)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dirty="0" smtClean="0"/>
              <a:t>Men </a:t>
            </a:r>
            <a:r>
              <a:rPr lang="en-AU" dirty="0"/>
              <a:t>with criminal history 10% more likely to drop out (</a:t>
            </a:r>
            <a:r>
              <a:rPr lang="en-AU" dirty="0" smtClean="0"/>
              <a:t>Jewell 2010)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dirty="0" smtClean="0"/>
              <a:t>Drug </a:t>
            </a:r>
            <a:r>
              <a:rPr lang="en-AU" dirty="0"/>
              <a:t>and/or alcohol abuse 12% and 10% respectively less likely to complete than those without (</a:t>
            </a:r>
            <a:r>
              <a:rPr lang="en-AU" dirty="0" smtClean="0"/>
              <a:t>Jewell 2010)</a:t>
            </a:r>
            <a:endParaRPr lang="en-AU" dirty="0"/>
          </a:p>
          <a:p>
            <a:pPr>
              <a:lnSpc>
                <a:spcPct val="150000"/>
              </a:lnSpc>
            </a:pPr>
            <a:r>
              <a:rPr lang="en-AU" i="1" dirty="0"/>
              <a:t>Court-mandated 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dirty="0"/>
              <a:t>Men who were court-mandated to were 16% more likely to complete treatment than those not court mandated (</a:t>
            </a:r>
            <a:r>
              <a:rPr lang="en-AU" dirty="0" smtClean="0"/>
              <a:t>Jewell 2010)</a:t>
            </a:r>
          </a:p>
          <a:p>
            <a:pPr>
              <a:lnSpc>
                <a:spcPct val="150000"/>
              </a:lnSpc>
            </a:pPr>
            <a:r>
              <a:rPr lang="en-AU" i="1" dirty="0"/>
              <a:t>Treatment type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dirty="0"/>
              <a:t>Lowest attrition rates observed in CBT (24.3% - 33.4%) </a:t>
            </a:r>
            <a:r>
              <a:rPr lang="en-AU" dirty="0" smtClean="0"/>
              <a:t>(</a:t>
            </a:r>
            <a:r>
              <a:rPr lang="en-AU" dirty="0" err="1" smtClean="0"/>
              <a:t>Olver</a:t>
            </a:r>
            <a:r>
              <a:rPr lang="en-AU" dirty="0" smtClean="0"/>
              <a:t> 2001)</a:t>
            </a:r>
            <a:endParaRPr lang="en-AU" dirty="0"/>
          </a:p>
          <a:p>
            <a:pPr lvl="1">
              <a:lnSpc>
                <a:spcPct val="15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823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attrition 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pPr marL="228600" lvl="1">
              <a:lnSpc>
                <a:spcPct val="20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en-AU" i="1" dirty="0" smtClean="0"/>
              <a:t>Attitude/motivation </a:t>
            </a:r>
            <a:r>
              <a:rPr lang="en-AU" dirty="0" smtClean="0"/>
              <a:t>(</a:t>
            </a:r>
            <a:r>
              <a:rPr lang="en-AU" dirty="0" err="1" smtClean="0"/>
              <a:t>Olver</a:t>
            </a:r>
            <a:r>
              <a:rPr lang="en-AU" dirty="0" smtClean="0"/>
              <a:t> </a:t>
            </a:r>
            <a:r>
              <a:rPr lang="en-AU" dirty="0"/>
              <a:t>2001</a:t>
            </a:r>
            <a:r>
              <a:rPr lang="en-AU" dirty="0" smtClean="0"/>
              <a:t>)</a:t>
            </a:r>
            <a:endParaRPr lang="en-AU" dirty="0"/>
          </a:p>
          <a:p>
            <a:pPr lvl="1">
              <a:lnSpc>
                <a:spcPct val="200000"/>
              </a:lnSpc>
            </a:pPr>
            <a:r>
              <a:rPr lang="en-AU" b="1" u="sng" dirty="0">
                <a:solidFill>
                  <a:srgbClr val="FF0000"/>
                </a:solidFill>
              </a:rPr>
              <a:t>Negative treatment </a:t>
            </a:r>
            <a:r>
              <a:rPr lang="en-AU" dirty="0"/>
              <a:t>attitude </a:t>
            </a:r>
            <a:r>
              <a:rPr lang="en-AU" dirty="0" smtClean="0"/>
              <a:t>associated </a:t>
            </a:r>
            <a:r>
              <a:rPr lang="en-AU" dirty="0"/>
              <a:t>with higher </a:t>
            </a:r>
            <a:r>
              <a:rPr lang="en-AU" dirty="0" smtClean="0"/>
              <a:t>attrition: </a:t>
            </a:r>
            <a:r>
              <a:rPr lang="en-AU" i="1" dirty="0" err="1" smtClean="0"/>
              <a:t>r</a:t>
            </a:r>
            <a:r>
              <a:rPr lang="en-AU" i="1" baseline="-25000" dirty="0" err="1" smtClean="0"/>
              <a:t>w</a:t>
            </a:r>
            <a:r>
              <a:rPr lang="en-AU" i="1" baseline="-25000" dirty="0" smtClean="0"/>
              <a:t> </a:t>
            </a:r>
            <a:r>
              <a:rPr lang="en-AU" dirty="0"/>
              <a:t>= .</a:t>
            </a:r>
            <a:r>
              <a:rPr lang="en-AU" dirty="0" smtClean="0"/>
              <a:t>75</a:t>
            </a:r>
          </a:p>
          <a:p>
            <a:pPr lvl="1">
              <a:lnSpc>
                <a:spcPct val="200000"/>
              </a:lnSpc>
            </a:pPr>
            <a:r>
              <a:rPr lang="en-AU" dirty="0" smtClean="0"/>
              <a:t>Greater </a:t>
            </a:r>
            <a:r>
              <a:rPr lang="en-AU" dirty="0"/>
              <a:t>levels of motivation (</a:t>
            </a:r>
            <a:r>
              <a:rPr lang="en-AU" i="1" dirty="0" err="1"/>
              <a:t>r</a:t>
            </a:r>
            <a:r>
              <a:rPr lang="en-AU" i="1" baseline="-25000" dirty="0" err="1"/>
              <a:t>w</a:t>
            </a:r>
            <a:r>
              <a:rPr lang="en-AU" i="1" baseline="-25000" dirty="0"/>
              <a:t> </a:t>
            </a:r>
            <a:r>
              <a:rPr lang="en-AU" dirty="0"/>
              <a:t>= -.13) and treatment engagement (</a:t>
            </a:r>
            <a:r>
              <a:rPr lang="en-AU" i="1" dirty="0" err="1"/>
              <a:t>r</a:t>
            </a:r>
            <a:r>
              <a:rPr lang="en-AU" i="1" baseline="-25000" dirty="0" err="1"/>
              <a:t>w</a:t>
            </a:r>
            <a:r>
              <a:rPr lang="en-AU" i="1" baseline="-25000" dirty="0"/>
              <a:t> </a:t>
            </a:r>
            <a:r>
              <a:rPr lang="en-AU" dirty="0"/>
              <a:t>= -.21) associated with lower </a:t>
            </a:r>
            <a:r>
              <a:rPr lang="en-AU" dirty="0" smtClean="0"/>
              <a:t>attrition</a:t>
            </a:r>
          </a:p>
          <a:p>
            <a:pPr lvl="1">
              <a:lnSpc>
                <a:spcPct val="200000"/>
              </a:lnSpc>
            </a:pPr>
            <a:r>
              <a:rPr lang="en-AU" dirty="0" smtClean="0"/>
              <a:t>Drop </a:t>
            </a:r>
            <a:r>
              <a:rPr lang="en-AU" dirty="0"/>
              <a:t>out significantly associated with increased general (</a:t>
            </a:r>
            <a:r>
              <a:rPr lang="en-AU" i="1" dirty="0" err="1"/>
              <a:t>r</a:t>
            </a:r>
            <a:r>
              <a:rPr lang="en-AU" i="1" baseline="-25000" dirty="0" err="1"/>
              <a:t>w</a:t>
            </a:r>
            <a:r>
              <a:rPr lang="en-AU" i="1" baseline="-25000" dirty="0"/>
              <a:t> </a:t>
            </a:r>
            <a:r>
              <a:rPr lang="en-AU" dirty="0"/>
              <a:t>= .20), violent (</a:t>
            </a:r>
            <a:r>
              <a:rPr lang="en-AU" i="1" dirty="0" err="1"/>
              <a:t>r</a:t>
            </a:r>
            <a:r>
              <a:rPr lang="en-AU" i="1" baseline="-25000" dirty="0" err="1"/>
              <a:t>w</a:t>
            </a:r>
            <a:r>
              <a:rPr lang="en-AU" i="1" baseline="-25000" dirty="0"/>
              <a:t> </a:t>
            </a:r>
            <a:r>
              <a:rPr lang="en-AU" dirty="0"/>
              <a:t>= .10) and non-violent (</a:t>
            </a:r>
            <a:r>
              <a:rPr lang="en-AU" i="1" dirty="0" err="1"/>
              <a:t>r</a:t>
            </a:r>
            <a:r>
              <a:rPr lang="en-AU" i="1" baseline="-25000" dirty="0" err="1"/>
              <a:t>w</a:t>
            </a:r>
            <a:r>
              <a:rPr lang="en-AU" i="1" baseline="-25000" dirty="0"/>
              <a:t> </a:t>
            </a:r>
            <a:r>
              <a:rPr lang="en-AU" dirty="0"/>
              <a:t>= .23) </a:t>
            </a:r>
            <a:r>
              <a:rPr lang="en-AU" dirty="0" smtClean="0"/>
              <a:t>recidivism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523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 of attrition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Compared </a:t>
            </a:r>
            <a:r>
              <a:rPr lang="en-AU" dirty="0"/>
              <a:t>to younger, </a:t>
            </a:r>
            <a:r>
              <a:rPr lang="en-AU" b="1" dirty="0"/>
              <a:t>older</a:t>
            </a:r>
            <a:r>
              <a:rPr lang="en-AU" dirty="0"/>
              <a:t> men sig more likely </a:t>
            </a:r>
            <a:r>
              <a:rPr lang="en-AU" dirty="0" smtClean="0"/>
              <a:t>to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complete </a:t>
            </a:r>
            <a:r>
              <a:rPr lang="en-AU" b="1" dirty="0"/>
              <a:t>CBT</a:t>
            </a:r>
            <a:r>
              <a:rPr lang="en-AU" dirty="0"/>
              <a:t> (</a:t>
            </a:r>
            <a:r>
              <a:rPr lang="en-AU" i="1" dirty="0"/>
              <a:t>r </a:t>
            </a:r>
            <a:r>
              <a:rPr lang="en-AU" dirty="0"/>
              <a:t>= .18, </a:t>
            </a:r>
            <a:r>
              <a:rPr lang="en-AU" dirty="0" smtClean="0"/>
              <a:t>95%CI: </a:t>
            </a:r>
            <a:r>
              <a:rPr lang="en-AU" dirty="0" smtClean="0"/>
              <a:t>0.12 </a:t>
            </a:r>
            <a:r>
              <a:rPr lang="en-AU" dirty="0"/>
              <a:t>to .23,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10)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or </a:t>
            </a:r>
            <a:r>
              <a:rPr lang="en-AU" b="1" dirty="0"/>
              <a:t>unspecified</a:t>
            </a:r>
            <a:r>
              <a:rPr lang="en-AU" dirty="0"/>
              <a:t> (</a:t>
            </a:r>
            <a:r>
              <a:rPr lang="en-AU" i="1" dirty="0"/>
              <a:t>r </a:t>
            </a:r>
            <a:r>
              <a:rPr lang="en-AU" dirty="0"/>
              <a:t>= .13, </a:t>
            </a:r>
            <a:r>
              <a:rPr lang="en-AU" dirty="0" smtClean="0"/>
              <a:t>95%CI: </a:t>
            </a:r>
            <a:r>
              <a:rPr lang="en-AU" dirty="0" smtClean="0"/>
              <a:t>0.01 </a:t>
            </a:r>
            <a:r>
              <a:rPr lang="en-AU" dirty="0"/>
              <a:t>to .24,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4)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than </a:t>
            </a:r>
            <a:r>
              <a:rPr lang="en-AU" b="1" dirty="0"/>
              <a:t>feminist psycho-educational </a:t>
            </a:r>
            <a:r>
              <a:rPr lang="en-AU" dirty="0"/>
              <a:t>(</a:t>
            </a:r>
            <a:r>
              <a:rPr lang="en-AU" i="1" dirty="0"/>
              <a:t>r </a:t>
            </a:r>
            <a:r>
              <a:rPr lang="en-AU" dirty="0"/>
              <a:t>= .02, </a:t>
            </a:r>
            <a:r>
              <a:rPr lang="en-AU" dirty="0" smtClean="0"/>
              <a:t>95%CI: </a:t>
            </a:r>
            <a:r>
              <a:rPr lang="en-AU" dirty="0" smtClean="0"/>
              <a:t>–0.10 </a:t>
            </a:r>
            <a:r>
              <a:rPr lang="en-AU" dirty="0"/>
              <a:t>to .13, </a:t>
            </a:r>
            <a:r>
              <a:rPr lang="en-AU" i="1" dirty="0"/>
              <a:t>k </a:t>
            </a:r>
            <a:r>
              <a:rPr lang="en-AU" dirty="0"/>
              <a:t>= 7).</a:t>
            </a:r>
          </a:p>
          <a:p>
            <a:pPr lvl="0">
              <a:lnSpc>
                <a:spcPct val="150000"/>
              </a:lnSpc>
            </a:pPr>
            <a:r>
              <a:rPr lang="en-AU" dirty="0"/>
              <a:t>Compared to not court mandated, Men </a:t>
            </a:r>
            <a:r>
              <a:rPr lang="en-AU" b="1" dirty="0"/>
              <a:t>court mandated</a:t>
            </a:r>
            <a:r>
              <a:rPr lang="en-AU" dirty="0"/>
              <a:t> to treatments more likely </a:t>
            </a:r>
            <a:r>
              <a:rPr lang="en-AU" dirty="0" smtClean="0"/>
              <a:t>to: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complete </a:t>
            </a:r>
            <a:r>
              <a:rPr lang="en-AU" b="1" dirty="0"/>
              <a:t>feminist-educational</a:t>
            </a:r>
            <a:r>
              <a:rPr lang="en-AU" dirty="0"/>
              <a:t> (</a:t>
            </a:r>
            <a:r>
              <a:rPr lang="en-AU" i="1" dirty="0"/>
              <a:t>r </a:t>
            </a:r>
            <a:r>
              <a:rPr lang="en-AU" dirty="0"/>
              <a:t>= </a:t>
            </a:r>
            <a:r>
              <a:rPr lang="en-AU" dirty="0" smtClean="0"/>
              <a:t>0.31</a:t>
            </a:r>
            <a:r>
              <a:rPr lang="en-AU" dirty="0"/>
              <a:t>, </a:t>
            </a:r>
            <a:r>
              <a:rPr lang="en-AU" dirty="0" smtClean="0"/>
              <a:t>95%CI: </a:t>
            </a:r>
            <a:r>
              <a:rPr lang="en-AU" dirty="0" smtClean="0"/>
              <a:t>0.23 </a:t>
            </a:r>
            <a:r>
              <a:rPr lang="en-AU" dirty="0"/>
              <a:t>to </a:t>
            </a:r>
            <a:r>
              <a:rPr lang="en-AU" dirty="0" smtClean="0"/>
              <a:t>0.39</a:t>
            </a:r>
            <a:r>
              <a:rPr lang="en-AU" dirty="0"/>
              <a:t>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3)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than </a:t>
            </a:r>
            <a:r>
              <a:rPr lang="en-AU" dirty="0"/>
              <a:t>CBT (</a:t>
            </a:r>
            <a:r>
              <a:rPr lang="en-AU" i="1" dirty="0"/>
              <a:t>r </a:t>
            </a:r>
            <a:r>
              <a:rPr lang="en-AU" dirty="0"/>
              <a:t>= .10, </a:t>
            </a:r>
            <a:r>
              <a:rPr lang="en-AU" dirty="0" smtClean="0"/>
              <a:t>95%CI: </a:t>
            </a:r>
            <a:r>
              <a:rPr lang="en-AU" dirty="0" smtClean="0"/>
              <a:t>0.01 </a:t>
            </a:r>
            <a:r>
              <a:rPr lang="en-AU" dirty="0"/>
              <a:t>to </a:t>
            </a:r>
            <a:r>
              <a:rPr lang="en-AU" dirty="0" smtClean="0"/>
              <a:t>0.19</a:t>
            </a:r>
            <a:r>
              <a:rPr lang="en-AU" dirty="0"/>
              <a:t>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6)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or </a:t>
            </a:r>
            <a:r>
              <a:rPr lang="en-AU" dirty="0"/>
              <a:t>unspecified (</a:t>
            </a:r>
            <a:r>
              <a:rPr lang="en-AU" i="1" dirty="0"/>
              <a:t>r </a:t>
            </a:r>
            <a:r>
              <a:rPr lang="en-AU" dirty="0"/>
              <a:t>= .03, </a:t>
            </a:r>
            <a:r>
              <a:rPr lang="en-AU" dirty="0" smtClean="0"/>
              <a:t>95%CI: </a:t>
            </a:r>
            <a:r>
              <a:rPr lang="en-AU" dirty="0" smtClean="0"/>
              <a:t>–0.12 </a:t>
            </a:r>
            <a:r>
              <a:rPr lang="en-AU" dirty="0"/>
              <a:t>to </a:t>
            </a:r>
            <a:r>
              <a:rPr lang="en-AU" dirty="0" smtClean="0"/>
              <a:t>0.18</a:t>
            </a:r>
            <a:r>
              <a:rPr lang="en-AU" dirty="0"/>
              <a:t>, </a:t>
            </a:r>
            <a:r>
              <a:rPr lang="en-AU" i="1" dirty="0"/>
              <a:t>k </a:t>
            </a:r>
            <a:r>
              <a:rPr lang="en-AU" dirty="0"/>
              <a:t>= 2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11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 of attrition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AU" dirty="0" smtClean="0"/>
              <a:t>Compared </a:t>
            </a:r>
            <a:r>
              <a:rPr lang="en-AU" dirty="0"/>
              <a:t>to men with more </a:t>
            </a:r>
            <a:r>
              <a:rPr lang="en-AU" dirty="0" smtClean="0"/>
              <a:t>education, men </a:t>
            </a:r>
            <a:r>
              <a:rPr lang="en-AU" b="1" dirty="0"/>
              <a:t>less educated</a:t>
            </a:r>
            <a:r>
              <a:rPr lang="en-AU" dirty="0"/>
              <a:t> more likely </a:t>
            </a:r>
            <a:r>
              <a:rPr lang="en-AU" dirty="0" smtClean="0"/>
              <a:t>to: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drop </a:t>
            </a:r>
            <a:r>
              <a:rPr lang="en-AU" dirty="0"/>
              <a:t>out of </a:t>
            </a:r>
            <a:r>
              <a:rPr lang="en-AU" b="1" dirty="0"/>
              <a:t>feminist psycho-educational</a:t>
            </a:r>
            <a:r>
              <a:rPr lang="en-AU" dirty="0"/>
              <a:t> (</a:t>
            </a:r>
            <a:r>
              <a:rPr lang="en-AU" i="1" dirty="0"/>
              <a:t>r </a:t>
            </a:r>
            <a:r>
              <a:rPr lang="en-AU" dirty="0"/>
              <a:t>= .14, </a:t>
            </a:r>
            <a:r>
              <a:rPr lang="en-AU" dirty="0" smtClean="0"/>
              <a:t>95%CI: </a:t>
            </a:r>
            <a:r>
              <a:rPr lang="en-AU" dirty="0"/>
              <a:t>.08 to .20,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6)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than </a:t>
            </a:r>
            <a:r>
              <a:rPr lang="en-AU" dirty="0"/>
              <a:t>CBT (</a:t>
            </a:r>
            <a:r>
              <a:rPr lang="en-AU" i="1" dirty="0"/>
              <a:t>r </a:t>
            </a:r>
            <a:r>
              <a:rPr lang="en-AU" dirty="0"/>
              <a:t>= .10, </a:t>
            </a:r>
            <a:r>
              <a:rPr lang="en-AU" dirty="0" smtClean="0"/>
              <a:t>95%CI: </a:t>
            </a:r>
            <a:r>
              <a:rPr lang="en-AU" dirty="0"/>
              <a:t>.05 to .15,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11)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or </a:t>
            </a:r>
            <a:r>
              <a:rPr lang="en-AU" dirty="0"/>
              <a:t>unspecified, </a:t>
            </a:r>
            <a:r>
              <a:rPr lang="en-AU" dirty="0" smtClean="0"/>
              <a:t>(</a:t>
            </a:r>
            <a:r>
              <a:rPr lang="en-AU" i="1" dirty="0"/>
              <a:t>r </a:t>
            </a:r>
            <a:r>
              <a:rPr lang="en-AU" dirty="0"/>
              <a:t>= .01, </a:t>
            </a:r>
            <a:r>
              <a:rPr lang="en-AU" dirty="0" smtClean="0"/>
              <a:t>95%CI: </a:t>
            </a:r>
            <a:r>
              <a:rPr lang="en-AU" dirty="0"/>
              <a:t>–.05 to .06, </a:t>
            </a:r>
            <a:r>
              <a:rPr lang="en-AU" i="1" dirty="0"/>
              <a:t>k </a:t>
            </a:r>
            <a:r>
              <a:rPr lang="en-AU" dirty="0"/>
              <a:t>= 6)</a:t>
            </a:r>
          </a:p>
          <a:p>
            <a:pPr lvl="0">
              <a:lnSpc>
                <a:spcPct val="150000"/>
              </a:lnSpc>
            </a:pPr>
            <a:r>
              <a:rPr lang="en-AU" dirty="0" smtClean="0"/>
              <a:t>Compared </a:t>
            </a:r>
            <a:r>
              <a:rPr lang="en-AU" dirty="0"/>
              <a:t>to younger, </a:t>
            </a:r>
            <a:r>
              <a:rPr lang="en-AU" b="1" dirty="0"/>
              <a:t>Older</a:t>
            </a:r>
            <a:r>
              <a:rPr lang="en-AU" dirty="0"/>
              <a:t> </a:t>
            </a:r>
            <a:r>
              <a:rPr lang="en-AU" dirty="0" smtClean="0"/>
              <a:t>men more </a:t>
            </a:r>
            <a:r>
              <a:rPr lang="en-AU" dirty="0"/>
              <a:t>likely </a:t>
            </a:r>
            <a:r>
              <a:rPr lang="en-AU" dirty="0" smtClean="0"/>
              <a:t>to: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complete </a:t>
            </a:r>
            <a:r>
              <a:rPr lang="en-AU" dirty="0"/>
              <a:t>programs of </a:t>
            </a:r>
            <a:r>
              <a:rPr lang="en-AU" b="1" dirty="0"/>
              <a:t>shorter</a:t>
            </a:r>
            <a:r>
              <a:rPr lang="en-AU" dirty="0"/>
              <a:t> duration </a:t>
            </a:r>
            <a:r>
              <a:rPr lang="en-AU" dirty="0" smtClean="0"/>
              <a:t>(</a:t>
            </a:r>
            <a:r>
              <a:rPr lang="en-AU" dirty="0"/>
              <a:t>16 or less weeks</a:t>
            </a:r>
            <a:r>
              <a:rPr lang="en-AU" dirty="0" smtClean="0"/>
              <a:t>; </a:t>
            </a:r>
            <a:r>
              <a:rPr lang="en-AU" i="1" dirty="0" smtClean="0"/>
              <a:t>r </a:t>
            </a:r>
            <a:r>
              <a:rPr lang="en-AU" dirty="0"/>
              <a:t>= </a:t>
            </a:r>
            <a:r>
              <a:rPr lang="en-AU" dirty="0" smtClean="0"/>
              <a:t>0.18</a:t>
            </a:r>
            <a:r>
              <a:rPr lang="en-AU" dirty="0"/>
              <a:t>, </a:t>
            </a:r>
            <a:r>
              <a:rPr lang="en-AU" dirty="0" smtClean="0"/>
              <a:t>95%CI: </a:t>
            </a:r>
            <a:r>
              <a:rPr lang="en-AU" dirty="0" smtClean="0"/>
              <a:t>0.13 </a:t>
            </a:r>
            <a:r>
              <a:rPr lang="en-AU" dirty="0"/>
              <a:t>to </a:t>
            </a:r>
            <a:r>
              <a:rPr lang="en-AU" dirty="0" smtClean="0"/>
              <a:t>0.24</a:t>
            </a:r>
            <a:r>
              <a:rPr lang="en-AU" dirty="0"/>
              <a:t>, </a:t>
            </a:r>
            <a:r>
              <a:rPr lang="en-AU" i="1" dirty="0"/>
              <a:t>k </a:t>
            </a:r>
            <a:r>
              <a:rPr lang="en-AU" dirty="0"/>
              <a:t>= </a:t>
            </a:r>
            <a:r>
              <a:rPr lang="en-AU" dirty="0" smtClean="0"/>
              <a:t>11)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than </a:t>
            </a:r>
            <a:r>
              <a:rPr lang="en-AU" dirty="0"/>
              <a:t>longer (</a:t>
            </a:r>
            <a:r>
              <a:rPr lang="en-AU" i="1" dirty="0"/>
              <a:t>r </a:t>
            </a:r>
            <a:r>
              <a:rPr lang="en-AU" dirty="0"/>
              <a:t>= .08, </a:t>
            </a:r>
            <a:r>
              <a:rPr lang="en-AU" dirty="0" smtClean="0"/>
              <a:t>95%CI: </a:t>
            </a:r>
            <a:r>
              <a:rPr lang="en-AU" dirty="0" smtClean="0"/>
              <a:t>0.02 </a:t>
            </a:r>
            <a:r>
              <a:rPr lang="en-AU" dirty="0"/>
              <a:t>to </a:t>
            </a:r>
            <a:r>
              <a:rPr lang="en-AU" dirty="0" smtClean="0"/>
              <a:t>0.16</a:t>
            </a:r>
            <a:r>
              <a:rPr lang="en-AU" dirty="0"/>
              <a:t>, </a:t>
            </a:r>
            <a:r>
              <a:rPr lang="en-AU" i="1" dirty="0"/>
              <a:t>k </a:t>
            </a:r>
            <a:r>
              <a:rPr lang="en-AU" dirty="0"/>
              <a:t>= 9)</a:t>
            </a:r>
          </a:p>
        </p:txBody>
      </p:sp>
    </p:spTree>
    <p:extLst>
      <p:ext uri="{BB962C8B-B14F-4D97-AF65-F5344CB8AC3E}">
        <p14:creationId xmlns:p14="http://schemas.microsoft.com/office/powerpoint/2010/main" val="311723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AU" dirty="0"/>
              <a:t>Further studies needs to examine moderators that may explain why some offenders respond to treatment while others do not under similar treatment programmes (Arias 2013)</a:t>
            </a:r>
          </a:p>
          <a:p>
            <a:pPr lvl="0"/>
            <a:r>
              <a:rPr lang="en-AU" dirty="0"/>
              <a:t>Authors and reviewers to provide explicit details regarding the treatment contents, techniques and methods (Arias 2013)</a:t>
            </a:r>
          </a:p>
          <a:p>
            <a:pPr lvl="0"/>
            <a:r>
              <a:rPr lang="en-AU" dirty="0"/>
              <a:t>Studies to provide more detail on program participation, </a:t>
            </a:r>
            <a:r>
              <a:rPr lang="en-AU" dirty="0" smtClean="0"/>
              <a:t>completion </a:t>
            </a:r>
            <a:r>
              <a:rPr lang="en-AU" dirty="0"/>
              <a:t>and attrition (e.g. number of sessions attended, length of treatment, reasons for non-compliance) (</a:t>
            </a:r>
            <a:r>
              <a:rPr lang="en-AU" dirty="0" err="1"/>
              <a:t>Olver</a:t>
            </a:r>
            <a:r>
              <a:rPr lang="en-AU" dirty="0"/>
              <a:t> 2001)</a:t>
            </a:r>
          </a:p>
          <a:p>
            <a:pPr lvl="0"/>
            <a:r>
              <a:rPr lang="en-AU" dirty="0"/>
              <a:t>Target treatment to specific sub-samples (motivational stages, types of </a:t>
            </a:r>
            <a:r>
              <a:rPr lang="en-AU" dirty="0" smtClean="0"/>
              <a:t>violence, etc.) </a:t>
            </a:r>
            <a:r>
              <a:rPr lang="en-AU" dirty="0"/>
              <a:t>(Babcock 2004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722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/>
              <a:t>Samples of offenders that are representative of the larger convicted population rather than a smaller subset of selected offenders (</a:t>
            </a:r>
            <a:r>
              <a:rPr lang="en-AU" dirty="0" err="1"/>
              <a:t>Feder</a:t>
            </a:r>
            <a:r>
              <a:rPr lang="en-AU" dirty="0"/>
              <a:t> 2005)</a:t>
            </a:r>
          </a:p>
          <a:p>
            <a:pPr lvl="0"/>
            <a:r>
              <a:rPr lang="en-AU" dirty="0"/>
              <a:t>Additional research to better understand the validity and reliability of official report and victim report measures </a:t>
            </a:r>
            <a:r>
              <a:rPr lang="en-AU" dirty="0" smtClean="0"/>
              <a:t>(</a:t>
            </a:r>
            <a:r>
              <a:rPr lang="en-AU" dirty="0" err="1" smtClean="0"/>
              <a:t>Feder</a:t>
            </a:r>
            <a:r>
              <a:rPr lang="en-AU" dirty="0" smtClean="0"/>
              <a:t> 2005)</a:t>
            </a:r>
            <a:endParaRPr lang="en-AU" dirty="0"/>
          </a:p>
          <a:p>
            <a:pPr lvl="0"/>
            <a:r>
              <a:rPr lang="en-AU" dirty="0"/>
              <a:t>Look at variables outside of demographics, and their relation to program attrition </a:t>
            </a:r>
            <a:r>
              <a:rPr lang="en-AU" dirty="0" smtClean="0"/>
              <a:t>(i.e</a:t>
            </a:r>
            <a:r>
              <a:rPr lang="en-AU" dirty="0"/>
              <a:t>. motivation, therapeutic alliance, learning </a:t>
            </a:r>
            <a:r>
              <a:rPr lang="en-AU" dirty="0" smtClean="0"/>
              <a:t>styles) (</a:t>
            </a:r>
            <a:r>
              <a:rPr lang="en-AU" dirty="0"/>
              <a:t>Jewell 2010) </a:t>
            </a:r>
          </a:p>
          <a:p>
            <a:pPr lvl="0"/>
            <a:r>
              <a:rPr lang="en-AU" dirty="0"/>
              <a:t>Pre-treatment sessions of motivational interviewing to prepare clients for formal treatment (Jewell 2010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3485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7000"/>
            <a:ext cx="7556313" cy="4658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 smtClean="0"/>
              <a:t>Treatment of perpetrators had a positive non-significant effect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Some treatments had negative effects for both CR and OR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Overall – still had 38% efficacy rate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Much still needs to be done: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Program development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Program evaluation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Fitting the perpetrator to the best suited treatment</a:t>
            </a:r>
          </a:p>
          <a:p>
            <a:pPr lvl="1"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 smtClean="0"/>
          </a:p>
          <a:p>
            <a:pPr>
              <a:lnSpc>
                <a:spcPct val="150000"/>
              </a:lnSpc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706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notes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16926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dirty="0"/>
              <a:t>Results based on findings from systematic reviews and meta-analysis which allows pooling of data from several studies</a:t>
            </a:r>
          </a:p>
          <a:p>
            <a:pPr lvl="0">
              <a:lnSpc>
                <a:spcPct val="200000"/>
              </a:lnSpc>
            </a:pPr>
            <a:r>
              <a:rPr lang="en-AU" dirty="0" smtClean="0"/>
              <a:t>Cohen-</a:t>
            </a:r>
            <a:r>
              <a:rPr lang="en-AU" i="1" dirty="0" smtClean="0"/>
              <a:t>d</a:t>
            </a:r>
            <a:r>
              <a:rPr lang="en-AU" dirty="0" smtClean="0"/>
              <a:t> </a:t>
            </a:r>
            <a:r>
              <a:rPr lang="en-AU" dirty="0" smtClean="0"/>
              <a:t>and </a:t>
            </a:r>
            <a:r>
              <a:rPr lang="en-AU" dirty="0" err="1" smtClean="0"/>
              <a:t>Olkins</a:t>
            </a:r>
            <a:r>
              <a:rPr lang="en-AU" dirty="0" smtClean="0"/>
              <a:t>-</a:t>
            </a:r>
            <a:r>
              <a:rPr lang="en-AU" dirty="0" smtClean="0">
                <a:sym typeface="Symbol" panose="05050102010706020507" pitchFamily="18" charset="2"/>
              </a:rPr>
              <a:t> </a:t>
            </a:r>
            <a:r>
              <a:rPr lang="en-AU" dirty="0" smtClean="0">
                <a:sym typeface="Symbol" panose="05050102010706020507" pitchFamily="18" charset="2"/>
              </a:rPr>
              <a:t>interpretation: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>
                <a:sym typeface="Symbol" panose="05050102010706020507" pitchFamily="18" charset="2"/>
              </a:rPr>
              <a:t>≤0.2: small</a:t>
            </a:r>
            <a:r>
              <a:rPr lang="en-AU" sz="2000" dirty="0">
                <a:sym typeface="Symbol" panose="05050102010706020507" pitchFamily="18" charset="2"/>
              </a:rPr>
              <a:t>; </a:t>
            </a:r>
            <a:r>
              <a:rPr lang="en-AU" sz="2000" dirty="0" smtClean="0">
                <a:sym typeface="Symbol" panose="05050102010706020507" pitchFamily="18" charset="2"/>
              </a:rPr>
              <a:t>≤0.5 medium; ≥0.8 large effect </a:t>
            </a:r>
            <a:r>
              <a:rPr lang="en-AU" sz="2000" dirty="0" smtClean="0">
                <a:sym typeface="Symbol" panose="05050102010706020507" pitchFamily="18" charset="2"/>
              </a:rPr>
              <a:t>size</a:t>
            </a:r>
            <a:endParaRPr lang="en-AU" sz="20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84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Factors that influence </a:t>
            </a:r>
            <a:r>
              <a:rPr lang="en-US" sz="3200" dirty="0"/>
              <a:t>treatment and recidivism?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2413000"/>
            <a:ext cx="7556313" cy="39320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Measurement </a:t>
            </a:r>
            <a:r>
              <a:rPr lang="en-US" dirty="0" smtClean="0"/>
              <a:t>of recidivism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Study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Follow-up </a:t>
            </a:r>
            <a:r>
              <a:rPr lang="en-US" dirty="0" smtClean="0"/>
              <a:t>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Type of intervention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Duration of intervention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recidivism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16926" cy="50292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en-AU" dirty="0"/>
              <a:t>Official reports: police/court/prison databases</a:t>
            </a:r>
          </a:p>
          <a:p>
            <a:pPr lvl="0">
              <a:lnSpc>
                <a:spcPct val="200000"/>
              </a:lnSpc>
            </a:pPr>
            <a:r>
              <a:rPr lang="en-AU" dirty="0"/>
              <a:t>Couple/partner reports: both couples</a:t>
            </a:r>
          </a:p>
          <a:p>
            <a:pPr lvl="0">
              <a:lnSpc>
                <a:spcPct val="200000"/>
              </a:lnSpc>
            </a:pPr>
            <a:r>
              <a:rPr lang="en-AU" dirty="0"/>
              <a:t>Victim and perpetrator </a:t>
            </a:r>
            <a:r>
              <a:rPr lang="en-AU" dirty="0" smtClean="0"/>
              <a:t>reports respectively</a:t>
            </a:r>
            <a:endParaRPr lang="en-AU" dirty="0"/>
          </a:p>
          <a:p>
            <a:pPr lvl="0">
              <a:lnSpc>
                <a:spcPct val="200000"/>
              </a:lnSpc>
            </a:pPr>
            <a:r>
              <a:rPr lang="en-AU" dirty="0" smtClean="0"/>
              <a:t>Rate of reoffending is significantly higher as measure by couple reports rather than official reports</a:t>
            </a:r>
          </a:p>
          <a:p>
            <a:pPr lvl="1">
              <a:lnSpc>
                <a:spcPct val="200000"/>
              </a:lnSpc>
            </a:pPr>
            <a:r>
              <a:rPr lang="en-AU" dirty="0" smtClean="0"/>
              <a:t>+0.156, </a:t>
            </a:r>
            <a:r>
              <a:rPr lang="en-AU" dirty="0"/>
              <a:t>z = 13.0, </a:t>
            </a:r>
            <a:r>
              <a:rPr lang="en-AU" i="1" dirty="0"/>
              <a:t>p</a:t>
            </a:r>
            <a:r>
              <a:rPr lang="en-AU" dirty="0"/>
              <a:t> &lt; .001 (Arias 2013) 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Explained by under-reporting of official reports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5338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518526" cy="50292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en-AU" dirty="0" smtClean="0"/>
              <a:t>Official </a:t>
            </a:r>
            <a:r>
              <a:rPr lang="en-AU" dirty="0"/>
              <a:t>reports (</a:t>
            </a:r>
            <a:r>
              <a:rPr lang="en-AU" dirty="0" err="1"/>
              <a:t>Feder</a:t>
            </a:r>
            <a:r>
              <a:rPr lang="en-AU" dirty="0"/>
              <a:t> 2005)</a:t>
            </a:r>
          </a:p>
          <a:p>
            <a:pPr lvl="1">
              <a:lnSpc>
                <a:spcPct val="200000"/>
              </a:lnSpc>
            </a:pPr>
            <a:r>
              <a:rPr lang="en-AU" sz="2000" dirty="0"/>
              <a:t>Experimental: </a:t>
            </a:r>
            <a:r>
              <a:rPr lang="en-AU" sz="2000" b="1" i="1" dirty="0"/>
              <a:t>d= </a:t>
            </a:r>
            <a:r>
              <a:rPr lang="en-AU" sz="2000" b="1" dirty="0"/>
              <a:t>.26</a:t>
            </a:r>
            <a:r>
              <a:rPr lang="en-AU" sz="2000" dirty="0"/>
              <a:t>, </a:t>
            </a:r>
            <a:r>
              <a:rPr lang="en-AU" sz="2000" b="1" dirty="0"/>
              <a:t>significant, positive </a:t>
            </a:r>
            <a:r>
              <a:rPr lang="en-AU" sz="2000" dirty="0"/>
              <a:t>reduction in recidivism 20% </a:t>
            </a:r>
            <a:r>
              <a:rPr lang="en-AU" sz="2000" dirty="0">
                <a:sym typeface="Wingdings" panose="05000000000000000000" pitchFamily="2" charset="2"/>
              </a:rPr>
              <a:t> </a:t>
            </a:r>
            <a:r>
              <a:rPr lang="en-AU" sz="2000" dirty="0"/>
              <a:t>13% </a:t>
            </a:r>
          </a:p>
          <a:p>
            <a:pPr lvl="1">
              <a:lnSpc>
                <a:spcPct val="200000"/>
              </a:lnSpc>
            </a:pPr>
            <a:r>
              <a:rPr lang="en-AU" sz="2000" dirty="0"/>
              <a:t>Quasi: comparing offenders mandated to treatment to those not (therefore no treatment), small </a:t>
            </a:r>
            <a:r>
              <a:rPr lang="en-AU" sz="2000" b="1" dirty="0"/>
              <a:t>negative effect size, non sig </a:t>
            </a:r>
            <a:r>
              <a:rPr lang="en-AU" sz="2000" dirty="0"/>
              <a:t>(</a:t>
            </a:r>
            <a:r>
              <a:rPr lang="en-AU" sz="2000" b="1" i="1" dirty="0"/>
              <a:t>d</a:t>
            </a:r>
            <a:r>
              <a:rPr lang="en-AU" sz="2000" b="1" dirty="0"/>
              <a:t> = -0.14</a:t>
            </a:r>
            <a:r>
              <a:rPr lang="en-AU" sz="2000" dirty="0" smtClean="0"/>
              <a:t>) </a:t>
            </a:r>
            <a:endParaRPr lang="en-AU" sz="2000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Quasi</a:t>
            </a:r>
            <a:r>
              <a:rPr lang="en-AU" sz="2000" dirty="0"/>
              <a:t>: comparing treatment completers to non-completers, </a:t>
            </a:r>
            <a:r>
              <a:rPr lang="en-AU" sz="2000" b="1" dirty="0"/>
              <a:t>significant, positive effect </a:t>
            </a:r>
            <a:r>
              <a:rPr lang="en-AU" sz="2000" dirty="0"/>
              <a:t>(</a:t>
            </a:r>
            <a:r>
              <a:rPr lang="en-AU" sz="2000" b="1" i="1" dirty="0"/>
              <a:t>d </a:t>
            </a:r>
            <a:r>
              <a:rPr lang="en-AU" sz="2000" b="1" dirty="0"/>
              <a:t>= .97</a:t>
            </a:r>
            <a:r>
              <a:rPr lang="en-AU" sz="2000" dirty="0"/>
              <a:t>, </a:t>
            </a:r>
            <a:r>
              <a:rPr lang="en-AU" sz="2000" i="1" dirty="0"/>
              <a:t>p &lt; .05</a:t>
            </a:r>
            <a:r>
              <a:rPr lang="en-AU" sz="2000" i="1" dirty="0" smtClean="0"/>
              <a:t>) </a:t>
            </a:r>
            <a:endParaRPr lang="en-A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518526" cy="50292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AU" dirty="0"/>
              <a:t>Police </a:t>
            </a:r>
            <a:r>
              <a:rPr lang="en-AU" dirty="0" smtClean="0"/>
              <a:t>report (Arias 2013)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sz="2000" dirty="0"/>
              <a:t>Experimental: </a:t>
            </a:r>
            <a:r>
              <a:rPr lang="en-AU" sz="2000" b="1" i="1" dirty="0"/>
              <a:t>d </a:t>
            </a:r>
            <a:r>
              <a:rPr lang="en-AU" sz="2000" b="1" dirty="0"/>
              <a:t>= .12</a:t>
            </a:r>
            <a:r>
              <a:rPr lang="en-AU" sz="2000" dirty="0"/>
              <a:t>, </a:t>
            </a:r>
            <a:r>
              <a:rPr lang="en-AU" sz="2000" dirty="0" smtClean="0"/>
              <a:t>(95%CI </a:t>
            </a:r>
            <a:r>
              <a:rPr lang="en-AU" sz="2000" dirty="0"/>
              <a:t>0.02 -.</a:t>
            </a:r>
            <a:r>
              <a:rPr lang="en-AU" sz="2000" dirty="0" smtClean="0"/>
              <a:t>22) </a:t>
            </a:r>
            <a:r>
              <a:rPr lang="en-AU" sz="2000" dirty="0"/>
              <a:t>(Arias 2013)</a:t>
            </a:r>
          </a:p>
          <a:p>
            <a:pPr lvl="1">
              <a:lnSpc>
                <a:spcPct val="150000"/>
              </a:lnSpc>
            </a:pPr>
            <a:r>
              <a:rPr lang="en-AU" sz="2000" dirty="0"/>
              <a:t>Quasi: </a:t>
            </a:r>
            <a:r>
              <a:rPr lang="en-AU" sz="2000" b="1" i="1" dirty="0"/>
              <a:t>d </a:t>
            </a:r>
            <a:r>
              <a:rPr lang="en-AU" sz="2000" b="1" dirty="0"/>
              <a:t>= .23</a:t>
            </a:r>
            <a:r>
              <a:rPr lang="en-AU" sz="2000" dirty="0"/>
              <a:t>, </a:t>
            </a:r>
            <a:r>
              <a:rPr lang="en-AU" sz="2000" dirty="0" smtClean="0"/>
              <a:t>(95%CI: </a:t>
            </a:r>
            <a:r>
              <a:rPr lang="en-AU" sz="2000" dirty="0"/>
              <a:t>0.14 – </a:t>
            </a:r>
            <a:r>
              <a:rPr lang="en-AU" sz="2000" dirty="0" smtClean="0"/>
              <a:t>0.32)</a:t>
            </a:r>
            <a:endParaRPr lang="en-AU" sz="2000" dirty="0"/>
          </a:p>
          <a:p>
            <a:pPr lvl="0">
              <a:lnSpc>
                <a:spcPct val="150000"/>
              </a:lnSpc>
            </a:pPr>
            <a:r>
              <a:rPr lang="en-AU" dirty="0"/>
              <a:t>Partner </a:t>
            </a:r>
            <a:r>
              <a:rPr lang="en-AU" dirty="0" smtClean="0"/>
              <a:t>report (Arias 2013)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sz="2000" dirty="0"/>
              <a:t>Experimental: </a:t>
            </a:r>
            <a:r>
              <a:rPr lang="en-AU" sz="2000" b="1" i="1" dirty="0" smtClean="0"/>
              <a:t>d </a:t>
            </a:r>
            <a:r>
              <a:rPr lang="en-AU" sz="2000" b="1" dirty="0" smtClean="0"/>
              <a:t>= </a:t>
            </a:r>
            <a:r>
              <a:rPr lang="en-AU" sz="2000" b="1" dirty="0"/>
              <a:t>.09</a:t>
            </a:r>
            <a:r>
              <a:rPr lang="en-AU" sz="2000" dirty="0"/>
              <a:t>, </a:t>
            </a:r>
            <a:r>
              <a:rPr lang="en-AU" sz="2000" dirty="0" smtClean="0"/>
              <a:t>(95%CI: </a:t>
            </a:r>
            <a:r>
              <a:rPr lang="en-AU" sz="2000" dirty="0"/>
              <a:t>-0.02 – </a:t>
            </a:r>
            <a:r>
              <a:rPr lang="en-AU" sz="2000" dirty="0" smtClean="0"/>
              <a:t>0.21) </a:t>
            </a:r>
            <a:r>
              <a:rPr lang="en-AU" sz="2000" dirty="0"/>
              <a:t>(Arias 2013)</a:t>
            </a:r>
          </a:p>
          <a:p>
            <a:pPr lvl="1">
              <a:lnSpc>
                <a:spcPct val="150000"/>
              </a:lnSpc>
            </a:pPr>
            <a:r>
              <a:rPr lang="en-AU" sz="2000" dirty="0"/>
              <a:t>Quasi: </a:t>
            </a:r>
            <a:r>
              <a:rPr lang="en-AU" sz="2000" b="1" i="1" dirty="0"/>
              <a:t>d </a:t>
            </a:r>
            <a:r>
              <a:rPr lang="en-AU" sz="2000" b="1" dirty="0"/>
              <a:t>= 0.34 </a:t>
            </a:r>
            <a:r>
              <a:rPr lang="en-AU" sz="2000" b="1" dirty="0" smtClean="0"/>
              <a:t>(</a:t>
            </a:r>
            <a:r>
              <a:rPr lang="en-AU" sz="2000" dirty="0" smtClean="0"/>
              <a:t>95%CI: </a:t>
            </a:r>
            <a:r>
              <a:rPr lang="en-AU" sz="2000" dirty="0" smtClean="0"/>
              <a:t>0.17 </a:t>
            </a:r>
            <a:r>
              <a:rPr lang="en-AU" sz="2000" dirty="0"/>
              <a:t>- .</a:t>
            </a:r>
            <a:r>
              <a:rPr lang="en-AU" sz="2000" dirty="0" smtClean="0"/>
              <a:t>51) </a:t>
            </a:r>
            <a:endParaRPr lang="en-AU" sz="2000" dirty="0"/>
          </a:p>
          <a:p>
            <a:pPr>
              <a:lnSpc>
                <a:spcPct val="150000"/>
              </a:lnSpc>
            </a:pPr>
            <a:r>
              <a:rPr lang="en-AU" dirty="0" smtClean="0"/>
              <a:t>Victim report: null overall effect </a:t>
            </a:r>
            <a:r>
              <a:rPr lang="en-AU" dirty="0"/>
              <a:t>for victim </a:t>
            </a:r>
            <a:r>
              <a:rPr lang="en-AU" dirty="0" smtClean="0"/>
              <a:t>reports (</a:t>
            </a:r>
            <a:r>
              <a:rPr lang="en-AU" dirty="0" err="1" smtClean="0"/>
              <a:t>Feder</a:t>
            </a:r>
            <a:r>
              <a:rPr lang="en-AU" dirty="0" smtClean="0"/>
              <a:t> 2005)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Experimental: </a:t>
            </a:r>
            <a:r>
              <a:rPr lang="en-AU" sz="2000" b="1" i="1" dirty="0"/>
              <a:t>d</a:t>
            </a:r>
            <a:r>
              <a:rPr lang="en-AU" sz="2000" b="1" dirty="0"/>
              <a:t> = </a:t>
            </a:r>
            <a:r>
              <a:rPr lang="en-AU" sz="2000" b="1" dirty="0" smtClean="0"/>
              <a:t>0.01 non-significant </a:t>
            </a:r>
            <a:r>
              <a:rPr lang="en-AU" sz="2000" b="1" dirty="0"/>
              <a:t>positive </a:t>
            </a:r>
            <a:r>
              <a:rPr lang="en-AU" sz="2000" dirty="0"/>
              <a:t>effect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Quasi: </a:t>
            </a:r>
            <a:r>
              <a:rPr lang="en-AU" sz="2000" b="1" i="1" dirty="0" smtClean="0"/>
              <a:t>d</a:t>
            </a:r>
            <a:r>
              <a:rPr lang="en-AU" sz="2000" b="1" dirty="0" smtClean="0"/>
              <a:t> = -0.11 </a:t>
            </a:r>
            <a:r>
              <a:rPr lang="en-AU" sz="2000" b="1" dirty="0"/>
              <a:t>non-significant negative</a:t>
            </a:r>
            <a:r>
              <a:rPr lang="en-AU" sz="2000" dirty="0"/>
              <a:t>, effect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22394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time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AU" dirty="0" smtClean="0"/>
              <a:t>Official reports (Arias 2013)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≤12 months: </a:t>
            </a:r>
            <a:r>
              <a:rPr lang="en-AU" sz="2000" b="1" dirty="0"/>
              <a:t>non-significant positive </a:t>
            </a:r>
            <a:r>
              <a:rPr lang="en-AU" sz="2000" dirty="0">
                <a:sym typeface="Symbol"/>
              </a:rPr>
              <a:t></a:t>
            </a:r>
            <a:r>
              <a:rPr lang="en-AU" sz="2000" dirty="0"/>
              <a:t> = .</a:t>
            </a:r>
            <a:r>
              <a:rPr lang="en-AU" sz="2000" dirty="0" smtClean="0"/>
              <a:t>18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&gt; </a:t>
            </a:r>
            <a:r>
              <a:rPr lang="en-AU" sz="2000" dirty="0"/>
              <a:t>12 months: </a:t>
            </a:r>
            <a:r>
              <a:rPr lang="en-AU" sz="2000" b="1" dirty="0"/>
              <a:t>non-significant negative </a:t>
            </a:r>
            <a:r>
              <a:rPr lang="en-AU" sz="2000" dirty="0">
                <a:sym typeface="Symbol"/>
              </a:rPr>
              <a:t></a:t>
            </a:r>
            <a:r>
              <a:rPr lang="en-AU" sz="2000" dirty="0"/>
              <a:t> = </a:t>
            </a:r>
            <a:r>
              <a:rPr lang="en-AU" sz="2000" dirty="0" smtClean="0"/>
              <a:t>0.04</a:t>
            </a:r>
            <a:endParaRPr lang="en-AU" sz="2000" dirty="0"/>
          </a:p>
          <a:p>
            <a:pPr lvl="0">
              <a:lnSpc>
                <a:spcPct val="150000"/>
              </a:lnSpc>
            </a:pPr>
            <a:r>
              <a:rPr lang="en-AU" dirty="0" smtClean="0"/>
              <a:t>Couple reports (Arias 2013)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sz="2000" dirty="0"/>
              <a:t>≤12 months: </a:t>
            </a:r>
            <a:r>
              <a:rPr lang="en-AU" sz="2000" b="1" dirty="0" smtClean="0"/>
              <a:t>non-significant negative </a:t>
            </a:r>
            <a:r>
              <a:rPr lang="en-AU" sz="2000" dirty="0">
                <a:sym typeface="Symbol"/>
              </a:rPr>
              <a:t></a:t>
            </a:r>
            <a:r>
              <a:rPr lang="en-AU" sz="2000" dirty="0"/>
              <a:t>= </a:t>
            </a:r>
            <a:r>
              <a:rPr lang="en-AU" sz="2000" dirty="0" smtClean="0"/>
              <a:t>0.03</a:t>
            </a:r>
          </a:p>
          <a:p>
            <a:pPr lvl="1">
              <a:lnSpc>
                <a:spcPct val="150000"/>
              </a:lnSpc>
            </a:pPr>
            <a:r>
              <a:rPr lang="en-AU" sz="2000" dirty="0" smtClean="0"/>
              <a:t>&gt;12 </a:t>
            </a:r>
            <a:r>
              <a:rPr lang="en-AU" sz="2000" dirty="0"/>
              <a:t>months: </a:t>
            </a:r>
            <a:r>
              <a:rPr lang="en-AU" sz="2000" b="1" dirty="0"/>
              <a:t>non significant positive </a:t>
            </a:r>
            <a:r>
              <a:rPr lang="en-AU" sz="2000" dirty="0"/>
              <a:t>at </a:t>
            </a:r>
            <a:r>
              <a:rPr lang="en-AU" sz="2000" dirty="0">
                <a:sym typeface="Symbol"/>
              </a:rPr>
              <a:t></a:t>
            </a:r>
            <a:r>
              <a:rPr lang="en-AU" sz="2000" dirty="0"/>
              <a:t> = </a:t>
            </a:r>
            <a:r>
              <a:rPr lang="en-AU" sz="2000" dirty="0" smtClean="0"/>
              <a:t>0.12</a:t>
            </a:r>
          </a:p>
          <a:p>
            <a:pPr>
              <a:lnSpc>
                <a:spcPct val="150000"/>
              </a:lnSpc>
            </a:pPr>
            <a:r>
              <a:rPr lang="en-AU" dirty="0"/>
              <a:t>Follow-up period was not a differential indicator of treatment </a:t>
            </a:r>
            <a:r>
              <a:rPr lang="en-AU" dirty="0" smtClean="0"/>
              <a:t>efficacy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03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intervention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257300"/>
            <a:ext cx="8404226" cy="5029200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Official reports (Arias 2013)</a:t>
            </a:r>
            <a:endParaRPr lang="en-AU" dirty="0"/>
          </a:p>
          <a:p>
            <a:pPr lvl="1"/>
            <a:r>
              <a:rPr lang="en-AU" dirty="0" smtClean="0"/>
              <a:t>Duluth: </a:t>
            </a:r>
            <a:r>
              <a:rPr lang="en-AU" b="1" dirty="0" smtClean="0"/>
              <a:t>non-significant </a:t>
            </a:r>
            <a:r>
              <a:rPr lang="en-AU" b="1" dirty="0"/>
              <a:t>positive </a:t>
            </a:r>
            <a:r>
              <a:rPr lang="en-AU" b="1" dirty="0" smtClean="0"/>
              <a:t>effect</a:t>
            </a:r>
            <a:r>
              <a:rPr lang="en-AU" dirty="0" smtClean="0"/>
              <a:t> </a:t>
            </a:r>
            <a:r>
              <a:rPr lang="en-AU" dirty="0" smtClean="0">
                <a:sym typeface="Symbol"/>
              </a:rPr>
              <a:t></a:t>
            </a:r>
            <a:r>
              <a:rPr lang="en-AU" dirty="0" smtClean="0"/>
              <a:t> </a:t>
            </a:r>
            <a:r>
              <a:rPr lang="en-AU" dirty="0"/>
              <a:t>= </a:t>
            </a:r>
            <a:r>
              <a:rPr lang="en-AU" dirty="0" smtClean="0"/>
              <a:t>0.41 </a:t>
            </a:r>
            <a:r>
              <a:rPr lang="en-AU" dirty="0"/>
              <a:t>(38% efficacy rate</a:t>
            </a:r>
            <a:r>
              <a:rPr lang="en-AU" dirty="0" smtClean="0"/>
              <a:t>),</a:t>
            </a:r>
          </a:p>
          <a:p>
            <a:pPr lvl="1"/>
            <a:r>
              <a:rPr lang="en-AU" dirty="0" smtClean="0"/>
              <a:t>CBT: </a:t>
            </a:r>
            <a:r>
              <a:rPr lang="en-AU" b="1" dirty="0" smtClean="0"/>
              <a:t>non-significant </a:t>
            </a:r>
            <a:r>
              <a:rPr lang="en-AU" b="1" dirty="0"/>
              <a:t>positive </a:t>
            </a:r>
            <a:r>
              <a:rPr lang="en-AU" b="1" dirty="0" smtClean="0"/>
              <a:t>effect</a:t>
            </a:r>
            <a:r>
              <a:rPr lang="en-AU" dirty="0" smtClean="0"/>
              <a:t> </a:t>
            </a:r>
            <a:r>
              <a:rPr lang="en-AU" dirty="0" smtClean="0">
                <a:sym typeface="Symbol"/>
              </a:rPr>
              <a:t></a:t>
            </a:r>
            <a:r>
              <a:rPr lang="en-AU" dirty="0" smtClean="0"/>
              <a:t> </a:t>
            </a:r>
            <a:r>
              <a:rPr lang="en-AU" dirty="0"/>
              <a:t>= 0.47 (42% efficacy rate), </a:t>
            </a:r>
            <a:endParaRPr lang="en-AU" dirty="0" smtClean="0"/>
          </a:p>
          <a:p>
            <a:pPr lvl="1"/>
            <a:r>
              <a:rPr lang="en-AU" dirty="0" smtClean="0"/>
              <a:t>“Other</a:t>
            </a:r>
            <a:r>
              <a:rPr lang="en-AU" dirty="0"/>
              <a:t>”: </a:t>
            </a:r>
            <a:r>
              <a:rPr lang="en-AU" b="1" u="sng" dirty="0" smtClean="0"/>
              <a:t>significant</a:t>
            </a:r>
            <a:r>
              <a:rPr lang="en-AU" b="1" dirty="0" smtClean="0"/>
              <a:t> </a:t>
            </a:r>
            <a:r>
              <a:rPr lang="en-AU" b="1" dirty="0"/>
              <a:t>positive </a:t>
            </a:r>
            <a:r>
              <a:rPr lang="en-AU" b="1" dirty="0" smtClean="0"/>
              <a:t>effect </a:t>
            </a:r>
            <a:r>
              <a:rPr lang="en-AU" dirty="0">
                <a:sym typeface="Symbol"/>
              </a:rPr>
              <a:t></a:t>
            </a:r>
            <a:r>
              <a:rPr lang="en-AU" dirty="0"/>
              <a:t> = </a:t>
            </a:r>
            <a:r>
              <a:rPr lang="en-AU" dirty="0" smtClean="0"/>
              <a:t>0.52 </a:t>
            </a:r>
            <a:r>
              <a:rPr lang="en-AU" dirty="0"/>
              <a:t>(moderate </a:t>
            </a:r>
            <a:r>
              <a:rPr lang="en-AU" dirty="0" smtClean="0"/>
              <a:t>size)</a:t>
            </a:r>
            <a:endParaRPr lang="en-AU" dirty="0"/>
          </a:p>
          <a:p>
            <a:pPr lvl="0"/>
            <a:r>
              <a:rPr lang="en-AU" dirty="0"/>
              <a:t>Police reports </a:t>
            </a:r>
            <a:r>
              <a:rPr lang="en-AU" dirty="0" smtClean="0"/>
              <a:t>(Babcock 2004)</a:t>
            </a:r>
            <a:endParaRPr lang="en-AU" dirty="0"/>
          </a:p>
          <a:p>
            <a:pPr lvl="1"/>
            <a:r>
              <a:rPr lang="en-AU" dirty="0" smtClean="0"/>
              <a:t>Experimental designs:</a:t>
            </a:r>
          </a:p>
          <a:p>
            <a:pPr lvl="2"/>
            <a:r>
              <a:rPr lang="en-AU" dirty="0" smtClean="0"/>
              <a:t>Duluth: </a:t>
            </a:r>
            <a:r>
              <a:rPr lang="en-AU" b="1" dirty="0" smtClean="0"/>
              <a:t>significant positive effect </a:t>
            </a:r>
            <a:r>
              <a:rPr lang="en-AU" dirty="0" smtClean="0"/>
              <a:t>(</a:t>
            </a:r>
            <a:r>
              <a:rPr lang="en-AU" i="1" dirty="0" smtClean="0"/>
              <a:t>d</a:t>
            </a:r>
            <a:r>
              <a:rPr lang="en-AU" dirty="0" smtClean="0"/>
              <a:t> = 0.19)</a:t>
            </a:r>
          </a:p>
          <a:p>
            <a:pPr lvl="2"/>
            <a:r>
              <a:rPr lang="en-AU" dirty="0" smtClean="0"/>
              <a:t>CBT and “other”: unknown, analysis lacked power</a:t>
            </a:r>
            <a:endParaRPr lang="en-AU" dirty="0"/>
          </a:p>
          <a:p>
            <a:pPr lvl="1"/>
            <a:r>
              <a:rPr lang="en-AU" dirty="0"/>
              <a:t>Quasi: </a:t>
            </a:r>
            <a:endParaRPr lang="en-AU" dirty="0" smtClean="0"/>
          </a:p>
          <a:p>
            <a:pPr lvl="2"/>
            <a:r>
              <a:rPr lang="en-AU" dirty="0" smtClean="0"/>
              <a:t>Duluth: </a:t>
            </a:r>
            <a:r>
              <a:rPr lang="en-AU" b="1" dirty="0"/>
              <a:t>significant positive effect </a:t>
            </a:r>
            <a:r>
              <a:rPr lang="en-AU" dirty="0" smtClean="0"/>
              <a:t>(</a:t>
            </a:r>
            <a:r>
              <a:rPr lang="en-AU" i="1" dirty="0" smtClean="0"/>
              <a:t>d </a:t>
            </a:r>
            <a:r>
              <a:rPr lang="en-AU" dirty="0"/>
              <a:t>= .</a:t>
            </a:r>
            <a:r>
              <a:rPr lang="en-AU" dirty="0" smtClean="0"/>
              <a:t>32)</a:t>
            </a:r>
            <a:endParaRPr lang="en-AU" dirty="0"/>
          </a:p>
          <a:p>
            <a:pPr lvl="2"/>
            <a:r>
              <a:rPr lang="en-AU" dirty="0" smtClean="0"/>
              <a:t>CBT: </a:t>
            </a:r>
            <a:r>
              <a:rPr lang="en-AU" b="1" dirty="0" smtClean="0"/>
              <a:t>non-significant positive effect </a:t>
            </a:r>
            <a:r>
              <a:rPr lang="en-AU" dirty="0" smtClean="0"/>
              <a:t>(</a:t>
            </a:r>
            <a:r>
              <a:rPr lang="en-AU" i="1" dirty="0" smtClean="0"/>
              <a:t>d </a:t>
            </a:r>
            <a:r>
              <a:rPr lang="en-AU" dirty="0"/>
              <a:t>= .</a:t>
            </a:r>
            <a:r>
              <a:rPr lang="en-AU" dirty="0" smtClean="0"/>
              <a:t>27)</a:t>
            </a:r>
            <a:endParaRPr lang="en-AU" dirty="0"/>
          </a:p>
          <a:p>
            <a:pPr lvl="2"/>
            <a:r>
              <a:rPr lang="en-AU" dirty="0" smtClean="0"/>
              <a:t>“Other”: </a:t>
            </a:r>
            <a:r>
              <a:rPr lang="en-AU" b="1" dirty="0"/>
              <a:t>significant positive effect</a:t>
            </a:r>
            <a:r>
              <a:rPr lang="en-AU" dirty="0" smtClean="0"/>
              <a:t> (</a:t>
            </a:r>
            <a:r>
              <a:rPr lang="en-AU" i="1" dirty="0" smtClean="0"/>
              <a:t>d </a:t>
            </a:r>
            <a:r>
              <a:rPr lang="en-AU" dirty="0"/>
              <a:t>= .</a:t>
            </a:r>
            <a:r>
              <a:rPr lang="en-AU" dirty="0" smtClean="0"/>
              <a:t>27) </a:t>
            </a:r>
            <a:endParaRPr lang="en-AU" dirty="0"/>
          </a:p>
          <a:p>
            <a:pPr lvl="2"/>
            <a:r>
              <a:rPr lang="en-AU" dirty="0" smtClean="0"/>
              <a:t>No significant </a:t>
            </a:r>
            <a:r>
              <a:rPr lang="en-AU" dirty="0"/>
              <a:t>difference between Duluth and </a:t>
            </a:r>
            <a:r>
              <a:rPr lang="en-AU" dirty="0" smtClean="0"/>
              <a:t>“Other”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5134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intervention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8474" y="1037063"/>
            <a:ext cx="8404226" cy="524943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AU" dirty="0" smtClean="0"/>
              <a:t>Official reports (Arias 2003)</a:t>
            </a:r>
            <a:endParaRPr lang="en-AU" dirty="0"/>
          </a:p>
          <a:p>
            <a:pPr lvl="1">
              <a:lnSpc>
                <a:spcPct val="150000"/>
              </a:lnSpc>
            </a:pPr>
            <a:r>
              <a:rPr lang="en-AU" sz="2000" dirty="0"/>
              <a:t>Brief (&lt; 16 weeks/sessions): </a:t>
            </a:r>
            <a:r>
              <a:rPr lang="en-AU" sz="2000" b="1" dirty="0" smtClean="0"/>
              <a:t>non-significant </a:t>
            </a:r>
            <a:r>
              <a:rPr lang="en-AU" sz="2000" b="1" dirty="0"/>
              <a:t>positive </a:t>
            </a:r>
            <a:r>
              <a:rPr lang="en-AU" sz="2000" b="1" dirty="0" smtClean="0"/>
              <a:t>effect</a:t>
            </a:r>
            <a:r>
              <a:rPr lang="en-AU" sz="2000" dirty="0" smtClean="0"/>
              <a:t> </a:t>
            </a:r>
            <a:r>
              <a:rPr lang="en-AU" sz="2000" dirty="0">
                <a:sym typeface="Symbol"/>
              </a:rPr>
              <a:t></a:t>
            </a:r>
            <a:r>
              <a:rPr lang="en-AU" sz="2000" dirty="0"/>
              <a:t> = .18,</a:t>
            </a:r>
          </a:p>
          <a:p>
            <a:pPr lvl="1">
              <a:lnSpc>
                <a:spcPct val="150000"/>
              </a:lnSpc>
            </a:pPr>
            <a:r>
              <a:rPr lang="en-AU" sz="2000" dirty="0"/>
              <a:t>Long-term (&gt; 16 weeks/sessions):  </a:t>
            </a:r>
            <a:r>
              <a:rPr lang="en-AU" sz="2000" b="1" dirty="0" smtClean="0"/>
              <a:t>significant </a:t>
            </a:r>
            <a:r>
              <a:rPr lang="en-AU" sz="2000" b="1" dirty="0"/>
              <a:t>positive </a:t>
            </a:r>
            <a:r>
              <a:rPr lang="en-AU" sz="2000" b="1" dirty="0" smtClean="0"/>
              <a:t>effect </a:t>
            </a:r>
            <a:r>
              <a:rPr lang="en-AU" sz="2000" dirty="0" smtClean="0">
                <a:sym typeface="Symbol"/>
              </a:rPr>
              <a:t></a:t>
            </a:r>
            <a:r>
              <a:rPr lang="en-AU" sz="2000" dirty="0" smtClean="0"/>
              <a:t> </a:t>
            </a:r>
            <a:r>
              <a:rPr lang="en-AU" sz="2000" dirty="0"/>
              <a:t>= </a:t>
            </a:r>
            <a:r>
              <a:rPr lang="en-AU" sz="2000" dirty="0" smtClean="0"/>
              <a:t>0.49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Couple reports (Arias 2003)</a:t>
            </a:r>
          </a:p>
          <a:p>
            <a:pPr lvl="1">
              <a:lnSpc>
                <a:spcPct val="150000"/>
              </a:lnSpc>
            </a:pPr>
            <a:r>
              <a:rPr lang="en-AU" sz="2000" dirty="0"/>
              <a:t>Brief: </a:t>
            </a:r>
            <a:r>
              <a:rPr lang="en-AU" sz="2000" b="1" dirty="0"/>
              <a:t>non-significant positive effect</a:t>
            </a:r>
            <a:r>
              <a:rPr lang="en-AU" sz="2000" dirty="0"/>
              <a:t> </a:t>
            </a:r>
            <a:r>
              <a:rPr lang="en-AU" sz="2000" dirty="0" smtClean="0">
                <a:sym typeface="Symbol"/>
              </a:rPr>
              <a:t></a:t>
            </a:r>
            <a:r>
              <a:rPr lang="en-AU" sz="2000" dirty="0" smtClean="0"/>
              <a:t> </a:t>
            </a:r>
            <a:r>
              <a:rPr lang="en-AU" sz="2000" dirty="0"/>
              <a:t>= 0.16</a:t>
            </a:r>
          </a:p>
          <a:p>
            <a:pPr lvl="1">
              <a:lnSpc>
                <a:spcPct val="150000"/>
              </a:lnSpc>
            </a:pPr>
            <a:r>
              <a:rPr lang="en-AU" sz="2000" dirty="0"/>
              <a:t>long term: </a:t>
            </a:r>
            <a:r>
              <a:rPr lang="en-AU" sz="2000" b="1" dirty="0"/>
              <a:t>non-significant positive effect</a:t>
            </a:r>
            <a:r>
              <a:rPr lang="en-AU" sz="2000" dirty="0"/>
              <a:t> </a:t>
            </a:r>
            <a:r>
              <a:rPr lang="en-AU" sz="2000" dirty="0" smtClean="0">
                <a:sym typeface="Symbol"/>
              </a:rPr>
              <a:t></a:t>
            </a:r>
            <a:r>
              <a:rPr lang="en-AU" sz="2000" dirty="0" smtClean="0"/>
              <a:t> </a:t>
            </a:r>
            <a:r>
              <a:rPr lang="en-AU" sz="2000" dirty="0"/>
              <a:t>= </a:t>
            </a:r>
            <a:r>
              <a:rPr lang="en-AU" sz="2000" dirty="0" smtClean="0"/>
              <a:t>0.14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Long-term interventions are more efficacious in OR, but not in the daily life of couples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301097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Navy and Orange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2A4793"/>
      </a:accent1>
      <a:accent2>
        <a:srgbClr val="C08134"/>
      </a:accent2>
      <a:accent3>
        <a:srgbClr val="2A4793"/>
      </a:accent3>
      <a:accent4>
        <a:srgbClr val="FFFFFF"/>
      </a:accent4>
      <a:accent5>
        <a:srgbClr val="FFFFFF"/>
      </a:accent5>
      <a:accent6>
        <a:srgbClr val="FFFFFF"/>
      </a:accent6>
      <a:hlink>
        <a:srgbClr val="2A4793"/>
      </a:hlink>
      <a:folHlink>
        <a:srgbClr val="C08134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1646</Words>
  <Application>Microsoft Office PowerPoint</Application>
  <PresentationFormat>On-screen Show (4:3)</PresentationFormat>
  <Paragraphs>177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Rockwell</vt:lpstr>
      <vt:lpstr>SansaSoft Pro Normal</vt:lpstr>
      <vt:lpstr>Symbol</vt:lpstr>
      <vt:lpstr>Wingdings</vt:lpstr>
      <vt:lpstr>Advantage</vt:lpstr>
      <vt:lpstr>Perpetrator Programs: What we know about completion and re-offending</vt:lpstr>
      <vt:lpstr>Introductory notes</vt:lpstr>
      <vt:lpstr>Factors that influence treatment and recidivism?</vt:lpstr>
      <vt:lpstr>Measures of recidivism</vt:lpstr>
      <vt:lpstr>Study design</vt:lpstr>
      <vt:lpstr>Study design</vt:lpstr>
      <vt:lpstr>Follow up time</vt:lpstr>
      <vt:lpstr>Type of intervention</vt:lpstr>
      <vt:lpstr>Duration of intervention</vt:lpstr>
      <vt:lpstr>What factors influence program attrition?</vt:lpstr>
      <vt:lpstr>Factors influencing attrition</vt:lpstr>
      <vt:lpstr>Factors influencing attrition cont.</vt:lpstr>
      <vt:lpstr>Factors influencing attrition cont.</vt:lpstr>
      <vt:lpstr>Factors influencing attrition cont.</vt:lpstr>
      <vt:lpstr>Moderators of attrition</vt:lpstr>
      <vt:lpstr>Moderators of attrition</vt:lpstr>
      <vt:lpstr>Recommendations</vt:lpstr>
      <vt:lpstr>Recommendations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Madelon Heperi</dc:creator>
  <cp:lastModifiedBy>Reinie Cordier</cp:lastModifiedBy>
  <cp:revision>68</cp:revision>
  <dcterms:created xsi:type="dcterms:W3CDTF">2014-05-21T03:37:12Z</dcterms:created>
  <dcterms:modified xsi:type="dcterms:W3CDTF">2017-11-27T05:35:34Z</dcterms:modified>
</cp:coreProperties>
</file>