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62" r:id="rId4"/>
    <p:sldId id="268" r:id="rId5"/>
    <p:sldId id="263" r:id="rId6"/>
    <p:sldId id="259" r:id="rId7"/>
    <p:sldId id="265" r:id="rId8"/>
    <p:sldId id="260" r:id="rId9"/>
    <p:sldId id="264"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4692"/>
    <a:srgbClr val="92A84B"/>
    <a:srgbClr val="2A4693"/>
    <a:srgbClr val="93A94C"/>
    <a:srgbClr val="86B600"/>
    <a:srgbClr val="C08134"/>
    <a:srgbClr val="2A4793"/>
    <a:srgbClr val="0D6B7A"/>
    <a:srgbClr val="4111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6" autoAdjust="0"/>
    <p:restoredTop sz="66049" autoAdjust="0"/>
  </p:normalViewPr>
  <p:slideViewPr>
    <p:cSldViewPr snapToGrid="0" snapToObjects="1">
      <p:cViewPr varScale="1">
        <p:scale>
          <a:sx n="71" d="100"/>
          <a:sy n="71" d="100"/>
        </p:scale>
        <p:origin x="63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995478-6914-4740-9DBD-92493C6780E0}" type="datetimeFigureOut">
              <a:rPr lang="en-US" smtClean="0"/>
              <a:t>11/27/17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95FA5B-59AC-D147-9BDD-8F6F5447627C}" type="slidenum">
              <a:rPr lang="en-US" smtClean="0"/>
              <a:t>‹#›</a:t>
            </a:fld>
            <a:endParaRPr lang="en-US"/>
          </a:p>
        </p:txBody>
      </p:sp>
    </p:spTree>
    <p:extLst>
      <p:ext uri="{BB962C8B-B14F-4D97-AF65-F5344CB8AC3E}">
        <p14:creationId xmlns:p14="http://schemas.microsoft.com/office/powerpoint/2010/main" val="75662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95FA5B-59AC-D147-9BDD-8F6F5447627C}" type="slidenum">
              <a:rPr lang="en-US" smtClean="0"/>
              <a:t>6</a:t>
            </a:fld>
            <a:endParaRPr lang="en-US"/>
          </a:p>
        </p:txBody>
      </p:sp>
    </p:spTree>
    <p:extLst>
      <p:ext uri="{BB962C8B-B14F-4D97-AF65-F5344CB8AC3E}">
        <p14:creationId xmlns:p14="http://schemas.microsoft.com/office/powerpoint/2010/main" val="348310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95FA5B-59AC-D147-9BDD-8F6F5447627C}" type="slidenum">
              <a:rPr lang="en-US" smtClean="0"/>
              <a:t>9</a:t>
            </a:fld>
            <a:endParaRPr lang="en-US"/>
          </a:p>
        </p:txBody>
      </p:sp>
    </p:spTree>
    <p:extLst>
      <p:ext uri="{BB962C8B-B14F-4D97-AF65-F5344CB8AC3E}">
        <p14:creationId xmlns:p14="http://schemas.microsoft.com/office/powerpoint/2010/main" val="51038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246094"/>
            <a:ext cx="9144000" cy="646206"/>
          </a:xfrm>
        </p:spPr>
        <p:txBody>
          <a:bodyPr/>
          <a:lstStyle>
            <a:lvl1pPr algn="ctr">
              <a:defRPr>
                <a:solidFill>
                  <a:srgbClr val="2A4692"/>
                </a:solidFill>
              </a:defRPr>
            </a:lvl1pPr>
          </a:lstStyle>
          <a:p>
            <a:r>
              <a:rPr lang="en-AU" dirty="0" smtClean="0"/>
              <a:t>Click to edit Master title style</a:t>
            </a:r>
            <a:endParaRPr lang="en-US" dirty="0"/>
          </a:p>
        </p:txBody>
      </p:sp>
      <p:sp>
        <p:nvSpPr>
          <p:cNvPr id="4" name="Text Placeholder 3"/>
          <p:cNvSpPr>
            <a:spLocks noGrp="1"/>
          </p:cNvSpPr>
          <p:nvPr>
            <p:ph type="body" sz="quarter" idx="10"/>
          </p:nvPr>
        </p:nvSpPr>
        <p:spPr>
          <a:xfrm>
            <a:off x="0" y="1930400"/>
            <a:ext cx="9144000" cy="596900"/>
          </a:xfrm>
        </p:spPr>
        <p:txBody>
          <a:bodyPr/>
          <a:lstStyle>
            <a:lvl1pPr marL="0" indent="0" algn="ctr">
              <a:buFontTx/>
              <a:buNone/>
              <a:defRPr>
                <a:solidFill>
                  <a:srgbClr val="92A84B"/>
                </a:solidFill>
              </a:defRPr>
            </a:lvl1pPr>
          </a:lstStyle>
          <a:p>
            <a:pPr lvl="0"/>
            <a:r>
              <a:rPr lang="en-AU"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69404" y="3124200"/>
            <a:ext cx="3898272" cy="871538"/>
          </a:xfrm>
        </p:spPr>
        <p:txBody>
          <a:bodyPr anchor="b">
            <a:normAutofit/>
          </a:bodyPr>
          <a:lstStyle>
            <a:lvl1pPr algn="l">
              <a:defRPr sz="2600" b="0">
                <a:solidFill>
                  <a:srgbClr val="2A4692"/>
                </a:solidFill>
              </a:defRPr>
            </a:lvl1pPr>
          </a:lstStyle>
          <a:p>
            <a:r>
              <a:rPr lang="en-AU" dirty="0" smtClean="0"/>
              <a:t>Click to edit Master title style</a:t>
            </a:r>
            <a:endParaRPr dirty="0"/>
          </a:p>
        </p:txBody>
      </p:sp>
      <p:sp>
        <p:nvSpPr>
          <p:cNvPr id="3" name="Picture Placeholder 2"/>
          <p:cNvSpPr>
            <a:spLocks noGrp="1"/>
          </p:cNvSpPr>
          <p:nvPr>
            <p:ph type="pic" idx="1"/>
          </p:nvPr>
        </p:nvSpPr>
        <p:spPr>
          <a:xfrm>
            <a:off x="277906" y="607358"/>
            <a:ext cx="3460658" cy="58162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4953000" y="3124200"/>
            <a:ext cx="3108960" cy="871538"/>
          </a:xfrm>
        </p:spPr>
        <p:txBody>
          <a:bodyPr anchor="b">
            <a:normAutofit/>
          </a:bodyPr>
          <a:lstStyle>
            <a:lvl1pPr algn="l">
              <a:defRPr sz="2600" b="0">
                <a:solidFill>
                  <a:srgbClr val="2A4692"/>
                </a:solidFill>
              </a:defRPr>
            </a:lvl1pPr>
          </a:lstStyle>
          <a:p>
            <a:r>
              <a:rPr lang="en-AU" dirty="0" smtClean="0"/>
              <a:t>Click to edit Master title style</a:t>
            </a:r>
            <a:endParaRPr dirty="0"/>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14" name="Picture Placeholder 12"/>
          <p:cNvSpPr>
            <a:spLocks noGrp="1"/>
          </p:cNvSpPr>
          <p:nvPr>
            <p:ph type="pic" sz="quarter" idx="13"/>
          </p:nvPr>
        </p:nvSpPr>
        <p:spPr>
          <a:xfrm>
            <a:off x="277905" y="607358"/>
            <a:ext cx="2057400" cy="1660353"/>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584790"/>
            <a:ext cx="2057400" cy="168292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6589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idx="1"/>
          </p:nvPr>
        </p:nvSpPr>
        <p:spPr>
          <a:xfrm>
            <a:off x="498474" y="1397000"/>
            <a:ext cx="7556313" cy="4144963"/>
          </a:xfrm>
        </p:spPr>
        <p:txBody>
          <a:bodyPr/>
          <a:lstStyle>
            <a:lvl5pP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98474" y="96371"/>
            <a:ext cx="7556313" cy="995082"/>
          </a:xfrm>
        </p:spPr>
        <p:txBody>
          <a:bodyPr anchor="b" anchorCtr="0"/>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idx="1"/>
          </p:nvPr>
        </p:nvSpPr>
        <p:spPr>
          <a:xfrm>
            <a:off x="498474" y="1752600"/>
            <a:ext cx="7556313" cy="4144963"/>
          </a:xfrm>
        </p:spPr>
        <p:txBody>
          <a:bodyPr/>
          <a:lstStyle>
            <a:lvl5pP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0" name="Text Placeholder 3"/>
          <p:cNvSpPr>
            <a:spLocks noGrp="1"/>
          </p:cNvSpPr>
          <p:nvPr>
            <p:ph type="body" sz="half" idx="2"/>
          </p:nvPr>
        </p:nvSpPr>
        <p:spPr>
          <a:xfrm>
            <a:off x="498518" y="1129553"/>
            <a:ext cx="7558960" cy="572247"/>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rgbClr val="93A94C"/>
                </a:solidFill>
                <a:effectLst/>
                <a:uLnTx/>
                <a:uFillTx/>
                <a:latin typeface="SansaSoft Pro Normal"/>
                <a:ea typeface="+mj-ea"/>
                <a:cs typeface="SansaSoft Pro Norm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954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sz="half" idx="1"/>
          </p:nvPr>
        </p:nvSpPr>
        <p:spPr>
          <a:xfrm>
            <a:off x="49851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4" name="Content Placeholder 3"/>
          <p:cNvSpPr>
            <a:spLocks noGrp="1"/>
          </p:cNvSpPr>
          <p:nvPr>
            <p:ph sz="half" idx="2"/>
          </p:nvPr>
        </p:nvSpPr>
        <p:spPr>
          <a:xfrm>
            <a:off x="439987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20806"/>
          </a:xfrm>
        </p:spPr>
        <p:txBody>
          <a:bodyPr/>
          <a:lstStyle>
            <a:lvl1pPr>
              <a:defRPr>
                <a:solidFill>
                  <a:srgbClr val="2A4692"/>
                </a:solidFill>
              </a:defRPr>
            </a:lvl1pPr>
          </a:lstStyle>
          <a:p>
            <a:r>
              <a:rPr lang="en-AU" dirty="0" smtClean="0"/>
              <a:t>Click to edit Master title style</a:t>
            </a:r>
            <a:endParaRPr dirty="0"/>
          </a:p>
        </p:txBody>
      </p:sp>
      <p:sp>
        <p:nvSpPr>
          <p:cNvPr id="4" name="Content Placeholder 3"/>
          <p:cNvSpPr>
            <a:spLocks noGrp="1"/>
          </p:cNvSpPr>
          <p:nvPr>
            <p:ph sz="half" idx="2"/>
          </p:nvPr>
        </p:nvSpPr>
        <p:spPr>
          <a:xfrm>
            <a:off x="497541" y="17488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6" name="Content Placeholder 5"/>
          <p:cNvSpPr>
            <a:spLocks noGrp="1"/>
          </p:cNvSpPr>
          <p:nvPr>
            <p:ph sz="quarter" idx="4"/>
          </p:nvPr>
        </p:nvSpPr>
        <p:spPr>
          <a:xfrm>
            <a:off x="4399878" y="17488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3" name="Text Placeholder 2"/>
          <p:cNvSpPr>
            <a:spLocks noGrp="1"/>
          </p:cNvSpPr>
          <p:nvPr>
            <p:ph type="body" idx="1"/>
          </p:nvPr>
        </p:nvSpPr>
        <p:spPr>
          <a:xfrm>
            <a:off x="497541" y="1397747"/>
            <a:ext cx="3657600" cy="322729"/>
          </a:xfrm>
          <a:prstGeom prst="rect">
            <a:avLst/>
          </a:prstGeom>
          <a:noFill/>
        </p:spPr>
        <p:txBody>
          <a:bodyPr tIns="0" bIns="0" anchor="ctr" anchorCtr="0">
            <a:noAutofit/>
          </a:bodyPr>
          <a:lstStyle>
            <a:lvl1pPr marL="0" indent="0" algn="ctr">
              <a:spcBef>
                <a:spcPts val="0"/>
              </a:spcBef>
              <a:buNone/>
              <a:defRPr sz="1800" b="0">
                <a:solidFill>
                  <a:srgbClr val="92A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
        <p:nvSpPr>
          <p:cNvPr id="5" name="Text Placeholder 4"/>
          <p:cNvSpPr>
            <a:spLocks noGrp="1"/>
          </p:cNvSpPr>
          <p:nvPr>
            <p:ph type="body" sz="quarter" idx="3"/>
          </p:nvPr>
        </p:nvSpPr>
        <p:spPr>
          <a:xfrm>
            <a:off x="4399878" y="1397747"/>
            <a:ext cx="3657600" cy="322729"/>
          </a:xfrm>
          <a:prstGeom prst="rect">
            <a:avLst/>
          </a:prstGeom>
          <a:noFill/>
        </p:spPr>
        <p:txBody>
          <a:bodyPr tIns="0" bIns="0" anchor="ctr" anchorCtr="0">
            <a:noAutofit/>
          </a:bodyPr>
          <a:lstStyle>
            <a:lvl1pPr marL="0" indent="0" algn="ctr">
              <a:spcBef>
                <a:spcPts val="0"/>
              </a:spcBef>
              <a:buNone/>
              <a:defRPr sz="1800" b="0">
                <a:solidFill>
                  <a:srgbClr val="92A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a:xfrm>
            <a:off x="498474" y="496794"/>
            <a:ext cx="7556313" cy="5319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sz="half" idx="1"/>
          </p:nvPr>
        </p:nvSpPr>
        <p:spPr>
          <a:xfrm>
            <a:off x="498517" y="13890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3" name="Content Placeholder 2"/>
          <p:cNvSpPr>
            <a:spLocks noGrp="1"/>
          </p:cNvSpPr>
          <p:nvPr>
            <p:ph sz="half" idx="14"/>
          </p:nvPr>
        </p:nvSpPr>
        <p:spPr>
          <a:xfrm>
            <a:off x="498517" y="35680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081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sz="half" idx="1"/>
          </p:nvPr>
        </p:nvSpPr>
        <p:spPr>
          <a:xfrm>
            <a:off x="4410075" y="13890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5"/>
          </p:nvPr>
        </p:nvSpPr>
        <p:spPr>
          <a:xfrm>
            <a:off x="49851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35727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19206"/>
          </a:xfrm>
        </p:spPr>
        <p:txBody>
          <a:bodyPr/>
          <a:lstStyle>
            <a:lvl1pPr>
              <a:defRPr>
                <a:solidFill>
                  <a:srgbClr val="2A4692"/>
                </a:solidFill>
              </a:defRPr>
            </a:lvl1pPr>
          </a:lstStyle>
          <a:p>
            <a:r>
              <a:rPr lang="en-AU" dirty="0" smtClean="0"/>
              <a:t>Click to edit Master title style</a:t>
            </a:r>
            <a:endParaRPr dirty="0"/>
          </a:p>
        </p:txBody>
      </p:sp>
      <p:sp>
        <p:nvSpPr>
          <p:cNvPr id="12" name="Content Placeholder 2"/>
          <p:cNvSpPr>
            <a:spLocks noGrp="1"/>
          </p:cNvSpPr>
          <p:nvPr>
            <p:ph sz="half" idx="17"/>
          </p:nvPr>
        </p:nvSpPr>
        <p:spPr>
          <a:xfrm>
            <a:off x="502920" y="13890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4" name="Content Placeholder 2"/>
          <p:cNvSpPr>
            <a:spLocks noGrp="1"/>
          </p:cNvSpPr>
          <p:nvPr>
            <p:ph sz="half" idx="18"/>
          </p:nvPr>
        </p:nvSpPr>
        <p:spPr>
          <a:xfrm>
            <a:off x="502920" y="35680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3890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35727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22406"/>
          </a:xfrm>
        </p:spPr>
        <p:txBody>
          <a:bodyPr/>
          <a:lstStyle>
            <a:lvl1pPr>
              <a:defRPr>
                <a:solidFill>
                  <a:srgbClr val="2A4692"/>
                </a:solidFill>
              </a:defRPr>
            </a:lvl1pPr>
          </a:lstStyle>
          <a:p>
            <a:r>
              <a:rPr lang="en-AU"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646206"/>
          </a:xfrm>
          <a:prstGeom prst="rect">
            <a:avLst/>
          </a:prstGeom>
        </p:spPr>
        <p:txBody>
          <a:bodyPr vert="horz" lIns="91440" tIns="45720" rIns="91440" bIns="45720" rtlCol="0" anchor="t" anchorCtr="0">
            <a:noAutofit/>
          </a:bodyPr>
          <a:lstStyle/>
          <a:p>
            <a:r>
              <a:rPr lang="en-AU" dirty="0" smtClean="0"/>
              <a:t>Click to edit Master title style</a:t>
            </a:r>
            <a:endParaRPr dirty="0"/>
          </a:p>
        </p:txBody>
      </p:sp>
      <p:sp>
        <p:nvSpPr>
          <p:cNvPr id="3" name="Text Placeholder 2"/>
          <p:cNvSpPr>
            <a:spLocks noGrp="1"/>
          </p:cNvSpPr>
          <p:nvPr>
            <p:ph type="body" idx="1"/>
          </p:nvPr>
        </p:nvSpPr>
        <p:spPr>
          <a:xfrm>
            <a:off x="498474" y="1384300"/>
            <a:ext cx="7556313" cy="414496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6" name="TextBox 5"/>
          <p:cNvSpPr txBox="1"/>
          <p:nvPr userDrawn="1"/>
        </p:nvSpPr>
        <p:spPr>
          <a:xfrm>
            <a:off x="-25878" y="6696766"/>
            <a:ext cx="1643074" cy="215444"/>
          </a:xfrm>
          <a:prstGeom prst="rect">
            <a:avLst/>
          </a:prstGeom>
          <a:noFill/>
        </p:spPr>
        <p:txBody>
          <a:bodyPr wrap="square" rtlCol="0">
            <a:spAutoFit/>
          </a:bodyPr>
          <a:lstStyle/>
          <a:p>
            <a:pPr>
              <a:spcBef>
                <a:spcPts val="1200"/>
              </a:spcBef>
            </a:pPr>
            <a:r>
              <a:rPr lang="en-AU" sz="800" kern="1200" dirty="0" smtClean="0">
                <a:solidFill>
                  <a:schemeClr val="bg1"/>
                </a:solidFill>
                <a:latin typeface="+mn-lt"/>
                <a:ea typeface="+mn-ea"/>
                <a:cs typeface="+mn-cs"/>
              </a:rPr>
              <a:t>CRICOS Provider Code 00301J</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68" r:id="rId6"/>
    <p:sldLayoutId id="2147483669" r:id="rId7"/>
    <p:sldLayoutId id="2147483670" r:id="rId8"/>
    <p:sldLayoutId id="2147483671" r:id="rId9"/>
    <p:sldLayoutId id="2147483674" r:id="rId10"/>
    <p:sldLayoutId id="2147483678" r:id="rId11"/>
    <p:sldLayoutId id="2147483672" r:id="rId12"/>
  </p:sldLayoutIdLst>
  <p:timing>
    <p:tnLst>
      <p:par>
        <p:cTn id="1" dur="indefinite" restart="never" nodeType="tmRoot"/>
      </p:par>
    </p:tnLst>
  </p:timing>
  <p:txStyles>
    <p:titleStyle>
      <a:lvl1pPr algn="l" defTabSz="914400" rtl="0" eaLnBrk="1" latinLnBrk="0" hangingPunct="1">
        <a:spcBef>
          <a:spcPct val="0"/>
        </a:spcBef>
        <a:buNone/>
        <a:defRPr sz="3600" b="0" kern="1200">
          <a:solidFill>
            <a:srgbClr val="2A4692"/>
          </a:solidFill>
          <a:latin typeface="SansaSoft Pro Normal"/>
          <a:ea typeface="+mj-ea"/>
          <a:cs typeface="SansaSoft Pro Normal"/>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SansaSoft Pro Normal"/>
          <a:ea typeface="+mn-ea"/>
          <a:cs typeface="SansaSoft Pro Normal"/>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alibri" charset="0"/>
                <a:ea typeface="Calibri" charset="0"/>
                <a:cs typeface="Calibri" charset="0"/>
              </a:rPr>
              <a:t>Promoting safety through understanding career experiences of Australian men’s behaviour change program practitioners</a:t>
            </a:r>
            <a:r>
              <a:rPr lang="en-GB" dirty="0">
                <a:latin typeface="Calibri" charset="0"/>
                <a:ea typeface="Calibri" charset="0"/>
                <a:cs typeface="Calibri" charset="0"/>
              </a:rPr>
              <a:t/>
            </a:r>
            <a:br>
              <a:rPr lang="en-GB" dirty="0">
                <a:latin typeface="Calibri" charset="0"/>
                <a:ea typeface="Calibri" charset="0"/>
                <a:cs typeface="Calibri" charset="0"/>
              </a:rPr>
            </a:br>
            <a:r>
              <a:rPr lang="en-GB" dirty="0">
                <a:latin typeface="Calibri" charset="0"/>
                <a:ea typeface="Calibri" charset="0"/>
                <a:cs typeface="Calibri" charset="0"/>
              </a:rPr>
              <a:t/>
            </a:r>
            <a:br>
              <a:rPr lang="en-GB" dirty="0">
                <a:latin typeface="Calibri" charset="0"/>
                <a:ea typeface="Calibri" charset="0"/>
                <a:cs typeface="Calibri" charset="0"/>
              </a:rPr>
            </a:br>
            <a:endParaRPr lang="en-US" dirty="0">
              <a:latin typeface="Calibri" charset="0"/>
              <a:ea typeface="Calibri" charset="0"/>
              <a:cs typeface="Calibri" charset="0"/>
            </a:endParaRPr>
          </a:p>
        </p:txBody>
      </p:sp>
      <p:sp>
        <p:nvSpPr>
          <p:cNvPr id="3" name="Text Placeholder 2"/>
          <p:cNvSpPr>
            <a:spLocks noGrp="1"/>
          </p:cNvSpPr>
          <p:nvPr>
            <p:ph type="body" sz="quarter" idx="10"/>
          </p:nvPr>
        </p:nvSpPr>
        <p:spPr>
          <a:xfrm>
            <a:off x="0" y="3113742"/>
            <a:ext cx="9144000" cy="596900"/>
          </a:xfrm>
        </p:spPr>
        <p:txBody>
          <a:bodyPr>
            <a:normAutofit/>
          </a:bodyPr>
          <a:lstStyle/>
          <a:p>
            <a:r>
              <a:rPr lang="en-US" sz="2800" dirty="0">
                <a:latin typeface="Calibri" charset="0"/>
                <a:ea typeface="Calibri" charset="0"/>
                <a:cs typeface="Calibri" charset="0"/>
              </a:rPr>
              <a:t>Zoë Bosch</a:t>
            </a:r>
          </a:p>
        </p:txBody>
      </p:sp>
    </p:spTree>
    <p:extLst>
      <p:ext uri="{BB962C8B-B14F-4D97-AF65-F5344CB8AC3E}">
        <p14:creationId xmlns:p14="http://schemas.microsoft.com/office/powerpoint/2010/main" val="393130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Calibri" charset="0"/>
                <a:cs typeface="Calibri" charset="0"/>
              </a:rPr>
              <a:t>Significance</a:t>
            </a:r>
          </a:p>
        </p:txBody>
      </p:sp>
      <p:sp>
        <p:nvSpPr>
          <p:cNvPr id="3" name="Content Placeholder 2"/>
          <p:cNvSpPr>
            <a:spLocks noGrp="1"/>
          </p:cNvSpPr>
          <p:nvPr>
            <p:ph idx="1"/>
          </p:nvPr>
        </p:nvSpPr>
        <p:spPr/>
        <p:txBody>
          <a:bodyPr>
            <a:normAutofit/>
          </a:bodyPr>
          <a:lstStyle/>
          <a:p>
            <a:pPr lvl="1">
              <a:lnSpc>
                <a:spcPct val="150000"/>
              </a:lnSpc>
            </a:pPr>
            <a:r>
              <a:rPr lang="en-AU" sz="2000" dirty="0">
                <a:latin typeface="Calibri" panose="020F0502020204030204" pitchFamily="34" charset="0"/>
              </a:rPr>
              <a:t>Importance of perpetrator accountability to reduction of family and domestic violence</a:t>
            </a:r>
          </a:p>
          <a:p>
            <a:pPr lvl="1">
              <a:lnSpc>
                <a:spcPct val="150000"/>
              </a:lnSpc>
            </a:pPr>
            <a:r>
              <a:rPr lang="en-AU" sz="2000" dirty="0" smtClean="0">
                <a:latin typeface="Calibri" panose="020F0502020204030204" pitchFamily="34" charset="0"/>
              </a:rPr>
              <a:t>Workforce </a:t>
            </a:r>
            <a:r>
              <a:rPr lang="en-AU" sz="2000" dirty="0">
                <a:latin typeface="Calibri" panose="020F0502020204030204" pitchFamily="34" charset="0"/>
              </a:rPr>
              <a:t>shortage in many parts of Australia</a:t>
            </a:r>
          </a:p>
          <a:p>
            <a:pPr lvl="1">
              <a:lnSpc>
                <a:spcPct val="150000"/>
              </a:lnSpc>
            </a:pPr>
            <a:r>
              <a:rPr lang="en-AU" sz="2000" dirty="0">
                <a:latin typeface="Calibri" panose="020F0502020204030204" pitchFamily="34" charset="0"/>
              </a:rPr>
              <a:t>Workforce </a:t>
            </a:r>
            <a:r>
              <a:rPr lang="en-AU" sz="2000" dirty="0" smtClean="0">
                <a:latin typeface="Calibri" panose="020F0502020204030204" pitchFamily="34" charset="0"/>
              </a:rPr>
              <a:t>development</a:t>
            </a:r>
          </a:p>
          <a:p>
            <a:pPr lvl="1">
              <a:lnSpc>
                <a:spcPct val="150000"/>
              </a:lnSpc>
            </a:pPr>
            <a:r>
              <a:rPr lang="en-AU" sz="2000" dirty="0" smtClean="0">
                <a:latin typeface="Calibri" panose="020F0502020204030204" pitchFamily="34" charset="0"/>
              </a:rPr>
              <a:t>Education and training</a:t>
            </a:r>
            <a:endParaRPr lang="en-AU" sz="2000" dirty="0">
              <a:latin typeface="Calibri" panose="020F0502020204030204" pitchFamily="34" charset="0"/>
            </a:endParaRPr>
          </a:p>
          <a:p>
            <a:pPr lvl="1">
              <a:lnSpc>
                <a:spcPct val="150000"/>
              </a:lnSpc>
            </a:pPr>
            <a:r>
              <a:rPr lang="en-AU" sz="2000" dirty="0">
                <a:latin typeface="Calibri" panose="020F0502020204030204" pitchFamily="34" charset="0"/>
              </a:rPr>
              <a:t>Support for practitioners </a:t>
            </a:r>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438147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7171765"/>
          </a:xfrm>
          <a:solidFill>
            <a:schemeClr val="tx1"/>
          </a:solidFill>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9399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latin typeface="Calibri" charset="0"/>
                <a:ea typeface="Calibri" charset="0"/>
                <a:cs typeface="Calibri" charset="0"/>
              </a:rPr>
              <a:t>Aims and Objectives</a:t>
            </a:r>
          </a:p>
        </p:txBody>
      </p:sp>
      <p:sp>
        <p:nvSpPr>
          <p:cNvPr id="8" name="Content Placeholder 7"/>
          <p:cNvSpPr>
            <a:spLocks noGrp="1"/>
          </p:cNvSpPr>
          <p:nvPr>
            <p:ph idx="1"/>
          </p:nvPr>
        </p:nvSpPr>
        <p:spPr/>
        <p:txBody>
          <a:bodyPr>
            <a:normAutofit fontScale="47500" lnSpcReduction="20000"/>
          </a:bodyPr>
          <a:lstStyle/>
          <a:p>
            <a:pPr marL="0" lvl="0" indent="0" algn="ctr">
              <a:lnSpc>
                <a:spcPct val="150000"/>
              </a:lnSpc>
              <a:buNone/>
            </a:pPr>
            <a:r>
              <a:rPr lang="en-GB" sz="4400" dirty="0">
                <a:latin typeface="Calibri" charset="0"/>
                <a:ea typeface="Calibri" charset="0"/>
                <a:cs typeface="Calibri" charset="0"/>
              </a:rPr>
              <a:t>To understand the work experiences of practitioners in men’s domestic violence perpetrator programs (MDVPPs)</a:t>
            </a:r>
          </a:p>
          <a:p>
            <a:pPr marL="0" lvl="0" indent="0">
              <a:lnSpc>
                <a:spcPct val="150000"/>
              </a:lnSpc>
              <a:buNone/>
            </a:pPr>
            <a:r>
              <a:rPr lang="en-GB" sz="4400" dirty="0">
                <a:latin typeface="Calibri" charset="0"/>
                <a:ea typeface="Calibri" charset="0"/>
                <a:cs typeface="Calibri" charset="0"/>
              </a:rPr>
              <a:t>Specific objectives:</a:t>
            </a:r>
          </a:p>
          <a:p>
            <a:pPr lvl="0">
              <a:lnSpc>
                <a:spcPct val="150000"/>
              </a:lnSpc>
            </a:pPr>
            <a:r>
              <a:rPr lang="en-GB" sz="4400" dirty="0">
                <a:latin typeface="Calibri" charset="0"/>
                <a:ea typeface="Calibri" charset="0"/>
                <a:cs typeface="Calibri" charset="0"/>
              </a:rPr>
              <a:t>The motivations of practitioners to choose to work in MDVPPs</a:t>
            </a:r>
          </a:p>
          <a:p>
            <a:pPr lvl="0">
              <a:lnSpc>
                <a:spcPct val="150000"/>
              </a:lnSpc>
            </a:pPr>
            <a:r>
              <a:rPr lang="en-GB" sz="4400" dirty="0">
                <a:latin typeface="Calibri" charset="0"/>
                <a:ea typeface="Calibri" charset="0"/>
                <a:cs typeface="Calibri" charset="0"/>
              </a:rPr>
              <a:t>Reasons why practitioners choose to continue working in MDVPPs</a:t>
            </a:r>
          </a:p>
          <a:p>
            <a:pPr lvl="0">
              <a:lnSpc>
                <a:spcPct val="150000"/>
              </a:lnSpc>
            </a:pPr>
            <a:r>
              <a:rPr lang="en-GB" sz="4400" dirty="0">
                <a:latin typeface="Calibri" charset="0"/>
                <a:ea typeface="Calibri" charset="0"/>
                <a:cs typeface="Calibri" charset="0"/>
              </a:rPr>
              <a:t>The perceived barriers that may deter practitioners from choosing or continuing to work in MDVPPs</a:t>
            </a:r>
          </a:p>
          <a:p>
            <a:endParaRPr lang="en-US" dirty="0"/>
          </a:p>
        </p:txBody>
      </p:sp>
    </p:spTree>
    <p:extLst>
      <p:ext uri="{BB962C8B-B14F-4D97-AF65-F5344CB8AC3E}">
        <p14:creationId xmlns:p14="http://schemas.microsoft.com/office/powerpoint/2010/main" val="385424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Calibri" charset="0"/>
                <a:cs typeface="Calibri" charset="0"/>
              </a:rPr>
              <a:t>Methodology</a:t>
            </a:r>
          </a:p>
        </p:txBody>
      </p:sp>
      <p:sp>
        <p:nvSpPr>
          <p:cNvPr id="3" name="Content Placeholder 2"/>
          <p:cNvSpPr>
            <a:spLocks noGrp="1"/>
          </p:cNvSpPr>
          <p:nvPr>
            <p:ph idx="1"/>
          </p:nvPr>
        </p:nvSpPr>
        <p:spPr/>
        <p:txBody>
          <a:bodyPr>
            <a:normAutofit/>
          </a:bodyPr>
          <a:lstStyle/>
          <a:p>
            <a:pPr lvl="1">
              <a:lnSpc>
                <a:spcPct val="80000"/>
              </a:lnSpc>
              <a:spcAft>
                <a:spcPts val="480"/>
              </a:spcAft>
            </a:pPr>
            <a:r>
              <a:rPr lang="en-AU" sz="2400" dirty="0">
                <a:latin typeface="Calibri" panose="020F0502020204030204" pitchFamily="34" charset="0"/>
              </a:rPr>
              <a:t>Qualitative </a:t>
            </a:r>
            <a:r>
              <a:rPr lang="en-AU" sz="2400" dirty="0" smtClean="0">
                <a:latin typeface="Calibri" panose="020F0502020204030204" pitchFamily="34" charset="0"/>
              </a:rPr>
              <a:t>research design</a:t>
            </a:r>
            <a:endParaRPr lang="en-AU" sz="2400" dirty="0">
              <a:latin typeface="Calibri" panose="020F0502020204030204" pitchFamily="34" charset="0"/>
            </a:endParaRPr>
          </a:p>
          <a:p>
            <a:pPr lvl="1">
              <a:lnSpc>
                <a:spcPct val="80000"/>
              </a:lnSpc>
              <a:spcAft>
                <a:spcPts val="480"/>
              </a:spcAft>
            </a:pPr>
            <a:r>
              <a:rPr lang="en-AU" sz="2400" dirty="0">
                <a:latin typeface="Calibri" panose="020F0502020204030204" pitchFamily="34" charset="0"/>
              </a:rPr>
              <a:t>Snowball sampling</a:t>
            </a:r>
          </a:p>
          <a:p>
            <a:pPr lvl="2">
              <a:lnSpc>
                <a:spcPct val="80000"/>
              </a:lnSpc>
              <a:spcAft>
                <a:spcPts val="480"/>
              </a:spcAft>
            </a:pPr>
            <a:r>
              <a:rPr lang="en-AU" sz="2400" dirty="0">
                <a:latin typeface="Calibri" panose="020F0502020204030204" pitchFamily="34" charset="0"/>
              </a:rPr>
              <a:t>Nine participants from Western Australia, Victoria and South Australia</a:t>
            </a:r>
          </a:p>
          <a:p>
            <a:pPr lvl="2">
              <a:lnSpc>
                <a:spcPct val="80000"/>
              </a:lnSpc>
              <a:spcAft>
                <a:spcPts val="480"/>
              </a:spcAft>
            </a:pPr>
            <a:r>
              <a:rPr lang="en-AU" sz="2400" dirty="0">
                <a:latin typeface="Calibri" panose="020F0502020204030204" pitchFamily="34" charset="0"/>
              </a:rPr>
              <a:t>Minimum two years experience in the field </a:t>
            </a:r>
          </a:p>
          <a:p>
            <a:pPr lvl="2">
              <a:lnSpc>
                <a:spcPct val="80000"/>
              </a:lnSpc>
              <a:spcAft>
                <a:spcPts val="480"/>
              </a:spcAft>
            </a:pPr>
            <a:r>
              <a:rPr lang="en-AU" sz="2400" dirty="0">
                <a:latin typeface="Calibri" panose="020F0502020204030204" pitchFamily="34" charset="0"/>
              </a:rPr>
              <a:t>Mix of voluntary and mandated client base, group and individual programs and training </a:t>
            </a:r>
            <a:r>
              <a:rPr lang="en-AU" sz="2400" dirty="0" smtClean="0">
                <a:latin typeface="Calibri" panose="020F0502020204030204" pitchFamily="34" charset="0"/>
              </a:rPr>
              <a:t>backgrounds</a:t>
            </a:r>
            <a:endParaRPr lang="en-AU" sz="2400" dirty="0">
              <a:latin typeface="Calibri" panose="020F0502020204030204" pitchFamily="34" charset="0"/>
            </a:endParaRPr>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930775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Calibri" charset="0"/>
                <a:cs typeface="Calibri" charset="0"/>
              </a:rPr>
              <a:t>Methodology</a:t>
            </a:r>
            <a:endParaRPr lang="en-US" dirty="0"/>
          </a:p>
        </p:txBody>
      </p:sp>
      <p:sp>
        <p:nvSpPr>
          <p:cNvPr id="3" name="Content Placeholder 2"/>
          <p:cNvSpPr>
            <a:spLocks noGrp="1"/>
          </p:cNvSpPr>
          <p:nvPr>
            <p:ph idx="1"/>
          </p:nvPr>
        </p:nvSpPr>
        <p:spPr/>
        <p:txBody>
          <a:bodyPr/>
          <a:lstStyle/>
          <a:p>
            <a:pPr lvl="1">
              <a:lnSpc>
                <a:spcPct val="80000"/>
              </a:lnSpc>
              <a:spcAft>
                <a:spcPts val="480"/>
              </a:spcAft>
            </a:pPr>
            <a:r>
              <a:rPr lang="en-AU" sz="2400" dirty="0">
                <a:latin typeface="Calibri" panose="020F0502020204030204" pitchFamily="34" charset="0"/>
              </a:rPr>
              <a:t>Data collection</a:t>
            </a:r>
          </a:p>
          <a:p>
            <a:pPr lvl="2">
              <a:lnSpc>
                <a:spcPct val="80000"/>
              </a:lnSpc>
              <a:spcAft>
                <a:spcPts val="480"/>
              </a:spcAft>
            </a:pPr>
            <a:r>
              <a:rPr lang="en-AU" sz="2400" dirty="0">
                <a:latin typeface="Calibri" panose="020F0502020204030204" pitchFamily="34" charset="0"/>
              </a:rPr>
              <a:t>Semi-structured interviews with nine participants </a:t>
            </a:r>
          </a:p>
          <a:p>
            <a:pPr lvl="2">
              <a:lnSpc>
                <a:spcPct val="80000"/>
              </a:lnSpc>
              <a:spcAft>
                <a:spcPts val="480"/>
              </a:spcAft>
            </a:pPr>
            <a:r>
              <a:rPr lang="en-AU" sz="2400" dirty="0">
                <a:latin typeface="Calibri" panose="020F0502020204030204" pitchFamily="34" charset="0"/>
              </a:rPr>
              <a:t>Trustworthiness of the data through member-checking and independent review</a:t>
            </a:r>
          </a:p>
          <a:p>
            <a:pPr lvl="1">
              <a:lnSpc>
                <a:spcPct val="80000"/>
              </a:lnSpc>
              <a:spcAft>
                <a:spcPts val="480"/>
              </a:spcAft>
            </a:pPr>
            <a:r>
              <a:rPr lang="en-AU" sz="2400" dirty="0">
                <a:latin typeface="Calibri" panose="020F0502020204030204" pitchFamily="34" charset="0"/>
              </a:rPr>
              <a:t>Thematic analysis </a:t>
            </a:r>
            <a:r>
              <a:rPr lang="en-AU" sz="2400" dirty="0" smtClean="0">
                <a:latin typeface="Calibri" panose="020F0502020204030204" pitchFamily="34" charset="0"/>
              </a:rPr>
              <a:t>resulting in four key themes</a:t>
            </a:r>
            <a:endParaRPr lang="en-AU" sz="2400" dirty="0">
              <a:latin typeface="Calibri" panose="020F0502020204030204" pitchFamily="34" charset="0"/>
            </a:endParaRPr>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639716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Calibri" charset="0"/>
                <a:cs typeface="Calibri" charset="0"/>
              </a:rPr>
              <a:t>Limitations</a:t>
            </a:r>
          </a:p>
        </p:txBody>
      </p:sp>
      <p:sp>
        <p:nvSpPr>
          <p:cNvPr id="3" name="Content Placeholder 2"/>
          <p:cNvSpPr>
            <a:spLocks noGrp="1"/>
          </p:cNvSpPr>
          <p:nvPr>
            <p:ph idx="1"/>
          </p:nvPr>
        </p:nvSpPr>
        <p:spPr/>
        <p:txBody>
          <a:bodyPr>
            <a:normAutofit fontScale="77500" lnSpcReduction="20000"/>
          </a:bodyPr>
          <a:lstStyle/>
          <a:p>
            <a:pPr lvl="1">
              <a:lnSpc>
                <a:spcPct val="150000"/>
              </a:lnSpc>
            </a:pPr>
            <a:r>
              <a:rPr lang="en-AU" sz="3200" dirty="0">
                <a:latin typeface="Calibri" panose="020F0502020204030204" pitchFamily="34" charset="0"/>
              </a:rPr>
              <a:t>Small Australian workforce</a:t>
            </a:r>
          </a:p>
          <a:p>
            <a:pPr lvl="2">
              <a:lnSpc>
                <a:spcPct val="150000"/>
              </a:lnSpc>
            </a:pPr>
            <a:r>
              <a:rPr lang="en-AU" sz="3000" dirty="0">
                <a:latin typeface="Calibri" panose="020F0502020204030204" pitchFamily="34" charset="0"/>
              </a:rPr>
              <a:t>Recruitment difficulties</a:t>
            </a:r>
          </a:p>
          <a:p>
            <a:pPr lvl="2">
              <a:lnSpc>
                <a:spcPct val="150000"/>
              </a:lnSpc>
            </a:pPr>
            <a:r>
              <a:rPr lang="en-AU" sz="3000" dirty="0">
                <a:latin typeface="Calibri" panose="020F0502020204030204" pitchFamily="34" charset="0"/>
              </a:rPr>
              <a:t>Small sample</a:t>
            </a:r>
          </a:p>
          <a:p>
            <a:pPr lvl="2">
              <a:lnSpc>
                <a:spcPct val="150000"/>
              </a:lnSpc>
            </a:pPr>
            <a:r>
              <a:rPr lang="en-AU" sz="3000" dirty="0">
                <a:latin typeface="Calibri" panose="020F0502020204030204" pitchFamily="34" charset="0"/>
              </a:rPr>
              <a:t>Ethics around anonymity </a:t>
            </a:r>
          </a:p>
          <a:p>
            <a:pPr lvl="1">
              <a:lnSpc>
                <a:spcPct val="150000"/>
              </a:lnSpc>
            </a:pPr>
            <a:r>
              <a:rPr lang="en-AU" sz="3200" dirty="0">
                <a:latin typeface="Calibri" panose="020F0502020204030204" pitchFamily="34" charset="0"/>
              </a:rPr>
              <a:t>Limitations of semi-structured interviews</a:t>
            </a:r>
          </a:p>
          <a:p>
            <a:pPr lvl="1">
              <a:lnSpc>
                <a:spcPct val="150000"/>
              </a:lnSpc>
            </a:pPr>
            <a:r>
              <a:rPr lang="en-AU" sz="3200" dirty="0">
                <a:latin typeface="Calibri" panose="020F0502020204030204" pitchFamily="34" charset="0"/>
              </a:rPr>
              <a:t>Bias in data analysis </a:t>
            </a:r>
          </a:p>
          <a:p>
            <a:pPr lvl="1">
              <a:lnSpc>
                <a:spcPct val="150000"/>
              </a:lnSpc>
            </a:pPr>
            <a:r>
              <a:rPr lang="en-AU" sz="3200" dirty="0">
                <a:latin typeface="Calibri" panose="020F0502020204030204" pitchFamily="34" charset="0"/>
              </a:rPr>
              <a:t>Data collection issues </a:t>
            </a:r>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971528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Calibri" charset="0"/>
                <a:ea typeface="Calibri" charset="0"/>
                <a:cs typeface="Calibri" charset="0"/>
              </a:rPr>
              <a:t>Findings</a:t>
            </a:r>
            <a:endParaRPr lang="en-US" dirty="0">
              <a:latin typeface="Calibri" charset="0"/>
              <a:ea typeface="Calibri" charset="0"/>
              <a:cs typeface="Calibri" charset="0"/>
            </a:endParaRPr>
          </a:p>
        </p:txBody>
      </p:sp>
      <p:sp>
        <p:nvSpPr>
          <p:cNvPr id="6" name="Content Placeholder 5"/>
          <p:cNvSpPr>
            <a:spLocks noGrp="1"/>
          </p:cNvSpPr>
          <p:nvPr>
            <p:ph sz="half" idx="1"/>
          </p:nvPr>
        </p:nvSpPr>
        <p:spPr/>
        <p:txBody>
          <a:bodyPr/>
          <a:lstStyle/>
          <a:p>
            <a:pPr lvl="1"/>
            <a:r>
              <a:rPr lang="en-AU" sz="2400" b="1" dirty="0">
                <a:latin typeface="Calibri" panose="020F0502020204030204" pitchFamily="34" charset="0"/>
              </a:rPr>
              <a:t>Valuing justice</a:t>
            </a:r>
          </a:p>
          <a:p>
            <a:pPr marL="1200150" lvl="2" indent="-285750">
              <a:buFont typeface="Arial" charset="0"/>
              <a:buChar char="•"/>
            </a:pPr>
            <a:r>
              <a:rPr lang="en-AU" sz="2400" dirty="0">
                <a:latin typeface="Calibri" panose="020F0502020204030204" pitchFamily="34" charset="0"/>
              </a:rPr>
              <a:t>Seeing change in the clients</a:t>
            </a:r>
          </a:p>
          <a:p>
            <a:pPr marL="1200150" lvl="2" indent="-285750">
              <a:buFont typeface="Arial" charset="0"/>
              <a:buChar char="•"/>
            </a:pPr>
            <a:r>
              <a:rPr lang="en-AU" sz="2400" dirty="0">
                <a:latin typeface="Calibri" panose="020F0502020204030204" pitchFamily="34" charset="0"/>
              </a:rPr>
              <a:t>Increasing safety of women and children</a:t>
            </a:r>
          </a:p>
          <a:p>
            <a:pPr marL="1200150" lvl="2" indent="-285750">
              <a:buFont typeface="Arial" charset="0"/>
              <a:buChar char="•"/>
            </a:pPr>
            <a:r>
              <a:rPr lang="en-AU" sz="2400" dirty="0">
                <a:latin typeface="Calibri" panose="020F0502020204030204" pitchFamily="34" charset="0"/>
              </a:rPr>
              <a:t>Valuing justice on a societal level</a:t>
            </a:r>
          </a:p>
          <a:p>
            <a:endParaRPr lang="en-US" dirty="0"/>
          </a:p>
        </p:txBody>
      </p:sp>
      <p:sp>
        <p:nvSpPr>
          <p:cNvPr id="7" name="Content Placeholder 6"/>
          <p:cNvSpPr>
            <a:spLocks noGrp="1"/>
          </p:cNvSpPr>
          <p:nvPr>
            <p:ph sz="half" idx="2"/>
          </p:nvPr>
        </p:nvSpPr>
        <p:spPr/>
        <p:txBody>
          <a:bodyPr/>
          <a:lstStyle/>
          <a:p>
            <a:pPr marL="0" lvl="2" indent="0" algn="ctr">
              <a:spcBef>
                <a:spcPts val="0"/>
              </a:spcBef>
              <a:buClrTx/>
              <a:buSzTx/>
              <a:buNone/>
              <a:defRPr/>
            </a:pPr>
            <a:r>
              <a:rPr lang="en-GB" sz="2000" i="1" dirty="0" smtClean="0">
                <a:latin typeface="Calibri" charset="0"/>
                <a:ea typeface="Calibri" charset="0"/>
                <a:cs typeface="Calibri" charset="0"/>
              </a:rPr>
              <a:t>“Gender </a:t>
            </a:r>
            <a:r>
              <a:rPr lang="en-GB" sz="2000" i="1" dirty="0">
                <a:latin typeface="Calibri" charset="0"/>
                <a:ea typeface="Calibri" charset="0"/>
                <a:cs typeface="Calibri" charset="0"/>
              </a:rPr>
              <a:t>inequity and inequality are at the core of women’s oppression, so I see this work as joining a movement, not simply just a job.</a:t>
            </a:r>
            <a:r>
              <a:rPr lang="en-GB" sz="2000" dirty="0">
                <a:latin typeface="Calibri" charset="0"/>
                <a:ea typeface="Calibri" charset="0"/>
                <a:cs typeface="Calibri" charset="0"/>
              </a:rPr>
              <a:t> </a:t>
            </a:r>
            <a:r>
              <a:rPr lang="en-GB" sz="2000" i="1" dirty="0">
                <a:latin typeface="Calibri" charset="0"/>
                <a:ea typeface="Calibri" charset="0"/>
                <a:cs typeface="Calibri" charset="0"/>
              </a:rPr>
              <a:t>This is now a lifestyle for me</a:t>
            </a:r>
            <a:r>
              <a:rPr lang="en-GB" sz="2000" i="1" dirty="0" smtClean="0">
                <a:latin typeface="Calibri" charset="0"/>
                <a:ea typeface="Calibri" charset="0"/>
                <a:cs typeface="Calibri" charset="0"/>
              </a:rPr>
              <a:t>.”</a:t>
            </a:r>
          </a:p>
          <a:p>
            <a:pPr marL="0" lvl="2" indent="0" algn="ctr">
              <a:spcBef>
                <a:spcPts val="0"/>
              </a:spcBef>
              <a:buClrTx/>
              <a:buSzTx/>
              <a:buNone/>
              <a:defRPr/>
            </a:pPr>
            <a:endParaRPr lang="en-GB" sz="2000" i="1" dirty="0">
              <a:latin typeface="Calibri" charset="0"/>
              <a:ea typeface="Calibri" charset="0"/>
              <a:cs typeface="Calibri" charset="0"/>
            </a:endParaRPr>
          </a:p>
          <a:p>
            <a:pPr marL="0" lvl="2" indent="0" algn="ctr">
              <a:spcBef>
                <a:spcPts val="0"/>
              </a:spcBef>
              <a:buClrTx/>
              <a:buSzTx/>
              <a:buNone/>
              <a:defRPr/>
            </a:pPr>
            <a:r>
              <a:rPr lang="en-AU" sz="2000" i="1" dirty="0" smtClean="0">
                <a:latin typeface="Calibri" charset="0"/>
                <a:ea typeface="Calibri" charset="0"/>
                <a:cs typeface="Calibri" charset="0"/>
              </a:rPr>
              <a:t>“If </a:t>
            </a:r>
            <a:r>
              <a:rPr lang="en-AU" sz="2000" i="1" dirty="0">
                <a:latin typeface="Calibri" charset="0"/>
                <a:ea typeface="Calibri" charset="0"/>
                <a:cs typeface="Calibri" charset="0"/>
              </a:rPr>
              <a:t>you don’t have the personal commitment, then you’re not going to be able to do a great job within the professional realm.” </a:t>
            </a:r>
            <a:endParaRPr lang="en-AU" sz="2000" dirty="0">
              <a:latin typeface="Calibri" charset="0"/>
              <a:ea typeface="Calibri" charset="0"/>
              <a:cs typeface="Calibri" charset="0"/>
            </a:endParaRPr>
          </a:p>
        </p:txBody>
      </p:sp>
    </p:spTree>
    <p:extLst>
      <p:ext uri="{BB962C8B-B14F-4D97-AF65-F5344CB8AC3E}">
        <p14:creationId xmlns:p14="http://schemas.microsoft.com/office/powerpoint/2010/main" val="273472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Calibri" charset="0"/>
                <a:cs typeface="Calibri" charset="0"/>
              </a:rPr>
              <a:t>Findings</a:t>
            </a:r>
            <a:endParaRPr lang="en-US" dirty="0">
              <a:latin typeface="Calibri" charset="0"/>
              <a:ea typeface="Calibri" charset="0"/>
              <a:cs typeface="Calibri" charset="0"/>
            </a:endParaRPr>
          </a:p>
        </p:txBody>
      </p:sp>
      <p:sp>
        <p:nvSpPr>
          <p:cNvPr id="3" name="Content Placeholder 2"/>
          <p:cNvSpPr>
            <a:spLocks noGrp="1"/>
          </p:cNvSpPr>
          <p:nvPr>
            <p:ph sz="half" idx="1"/>
          </p:nvPr>
        </p:nvSpPr>
        <p:spPr/>
        <p:txBody>
          <a:bodyPr/>
          <a:lstStyle/>
          <a:p>
            <a:pPr lvl="1">
              <a:lnSpc>
                <a:spcPct val="100000"/>
              </a:lnSpc>
            </a:pPr>
            <a:r>
              <a:rPr lang="en-AU" sz="2400" b="1" dirty="0">
                <a:latin typeface="Calibri" panose="020F0502020204030204" pitchFamily="34" charset="0"/>
              </a:rPr>
              <a:t>Working with men who use violence against women</a:t>
            </a:r>
          </a:p>
          <a:p>
            <a:pPr marL="1257300" lvl="2" indent="-342900">
              <a:lnSpc>
                <a:spcPct val="100000"/>
              </a:lnSpc>
              <a:buFont typeface="Arial" charset="0"/>
              <a:buChar char="•"/>
            </a:pPr>
            <a:r>
              <a:rPr lang="en-AU" sz="2400" dirty="0">
                <a:latin typeface="Calibri" panose="020F0502020204030204" pitchFamily="34" charset="0"/>
              </a:rPr>
              <a:t>Small or no steps towards change </a:t>
            </a:r>
          </a:p>
          <a:p>
            <a:pPr marL="1257300" lvl="2" indent="-342900">
              <a:lnSpc>
                <a:spcPct val="100000"/>
              </a:lnSpc>
              <a:buFont typeface="Arial" charset="0"/>
              <a:buChar char="•"/>
            </a:pPr>
            <a:r>
              <a:rPr lang="en-AU" sz="2400" dirty="0">
                <a:latin typeface="Calibri" panose="020F0502020204030204" pitchFamily="34" charset="0"/>
              </a:rPr>
              <a:t>Enjoying the </a:t>
            </a:r>
            <a:r>
              <a:rPr lang="en-AU" sz="2400" dirty="0" smtClean="0">
                <a:latin typeface="Calibri" panose="020F0502020204030204" pitchFamily="34" charset="0"/>
              </a:rPr>
              <a:t>challenge </a:t>
            </a:r>
          </a:p>
          <a:p>
            <a:pPr marL="1257300" lvl="2" indent="-342900">
              <a:lnSpc>
                <a:spcPct val="100000"/>
              </a:lnSpc>
              <a:buFont typeface="Arial" charset="0"/>
              <a:buChar char="•"/>
            </a:pPr>
            <a:r>
              <a:rPr lang="en-AU" sz="2400" dirty="0" smtClean="0">
                <a:latin typeface="Calibri" panose="020F0502020204030204" pitchFamily="34" charset="0"/>
              </a:rPr>
              <a:t>Feeling/being unsafe as workers</a:t>
            </a:r>
            <a:endParaRPr lang="en-AU" sz="2400" dirty="0">
              <a:latin typeface="Calibri" panose="020F0502020204030204" pitchFamily="34" charset="0"/>
            </a:endParaRPr>
          </a:p>
        </p:txBody>
      </p:sp>
      <p:sp>
        <p:nvSpPr>
          <p:cNvPr id="4" name="Content Placeholder 3"/>
          <p:cNvSpPr>
            <a:spLocks noGrp="1"/>
          </p:cNvSpPr>
          <p:nvPr>
            <p:ph sz="half" idx="2"/>
          </p:nvPr>
        </p:nvSpPr>
        <p:spPr/>
        <p:txBody>
          <a:bodyPr/>
          <a:lstStyle/>
          <a:p>
            <a:pPr marL="0" lvl="2" indent="0" algn="ctr">
              <a:spcBef>
                <a:spcPts val="0"/>
              </a:spcBef>
              <a:buClrTx/>
              <a:buSzTx/>
              <a:buNone/>
              <a:defRPr/>
            </a:pPr>
            <a:r>
              <a:rPr lang="en-GB" sz="2000" i="1" dirty="0" smtClean="0"/>
              <a:t>“</a:t>
            </a:r>
            <a:r>
              <a:rPr lang="en-GB" sz="2000" i="1" dirty="0" smtClean="0">
                <a:latin typeface="Calibri" charset="0"/>
                <a:ea typeface="Calibri" charset="0"/>
                <a:cs typeface="Calibri" charset="0"/>
              </a:rPr>
              <a:t>At </a:t>
            </a:r>
            <a:r>
              <a:rPr lang="en-GB" sz="2000" i="1" dirty="0">
                <a:latin typeface="Calibri" charset="0"/>
                <a:ea typeface="Calibri" charset="0"/>
                <a:cs typeface="Calibri" charset="0"/>
              </a:rPr>
              <a:t>the end of a group program or individual intervention, sometimes the shift seems so small and a lot of these guys are really terrorizing women and children in their lives and I find it incredibly frustrating, sometimes the lack of shifts some guys choose to make</a:t>
            </a:r>
            <a:r>
              <a:rPr lang="en-GB" sz="2000" i="1" dirty="0" smtClean="0">
                <a:latin typeface="Calibri" charset="0"/>
                <a:ea typeface="Calibri" charset="0"/>
                <a:cs typeface="Calibri" charset="0"/>
              </a:rPr>
              <a:t>.”</a:t>
            </a:r>
          </a:p>
          <a:p>
            <a:pPr marL="0" lvl="2" indent="0" algn="ctr">
              <a:spcBef>
                <a:spcPts val="0"/>
              </a:spcBef>
              <a:buClrTx/>
              <a:buSzTx/>
              <a:buNone/>
              <a:defRPr/>
            </a:pPr>
            <a:endParaRPr lang="en-GB" sz="2000" i="1" dirty="0">
              <a:latin typeface="Calibri" charset="0"/>
              <a:ea typeface="Calibri" charset="0"/>
              <a:cs typeface="Calibri" charset="0"/>
            </a:endParaRPr>
          </a:p>
          <a:p>
            <a:pPr marL="0" lvl="2" indent="0" algn="ctr">
              <a:spcBef>
                <a:spcPts val="0"/>
              </a:spcBef>
              <a:buClrTx/>
              <a:buSzTx/>
              <a:buNone/>
              <a:defRPr/>
            </a:pPr>
            <a:r>
              <a:rPr lang="en-AU" sz="2000" dirty="0" smtClean="0">
                <a:latin typeface="Calibri" charset="0"/>
                <a:ea typeface="Calibri" charset="0"/>
                <a:cs typeface="Calibri" charset="0"/>
              </a:rPr>
              <a:t>“</a:t>
            </a:r>
            <a:r>
              <a:rPr lang="en-AU" sz="2000" i="1" dirty="0">
                <a:latin typeface="Calibri" charset="0"/>
                <a:ea typeface="Calibri" charset="0"/>
                <a:cs typeface="Calibri" charset="0"/>
              </a:rPr>
              <a:t>S</a:t>
            </a:r>
            <a:r>
              <a:rPr lang="en-AU" sz="2000" i="1" dirty="0" smtClean="0">
                <a:latin typeface="Calibri" charset="0"/>
                <a:ea typeface="Calibri" charset="0"/>
                <a:cs typeface="Calibri" charset="0"/>
              </a:rPr>
              <a:t>ometimes </a:t>
            </a:r>
            <a:r>
              <a:rPr lang="en-AU" sz="2000" i="1" dirty="0">
                <a:latin typeface="Calibri" charset="0"/>
                <a:ea typeface="Calibri" charset="0"/>
                <a:cs typeface="Calibri" charset="0"/>
              </a:rPr>
              <a:t>the more challenging they are, the more fun I have.”</a:t>
            </a:r>
            <a:r>
              <a:rPr lang="en-GB" sz="2000" dirty="0">
                <a:latin typeface="Calibri" charset="0"/>
                <a:ea typeface="Calibri" charset="0"/>
                <a:cs typeface="Calibri" charset="0"/>
              </a:rPr>
              <a:t> </a:t>
            </a:r>
            <a:endParaRPr lang="en-AU" sz="2000" dirty="0">
              <a:latin typeface="Calibri" charset="0"/>
              <a:ea typeface="Calibri" charset="0"/>
              <a:cs typeface="Calibri" charset="0"/>
            </a:endParaRPr>
          </a:p>
        </p:txBody>
      </p:sp>
    </p:spTree>
    <p:extLst>
      <p:ext uri="{BB962C8B-B14F-4D97-AF65-F5344CB8AC3E}">
        <p14:creationId xmlns:p14="http://schemas.microsoft.com/office/powerpoint/2010/main" val="9062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Calibri" charset="0"/>
                <a:cs typeface="Calibri" charset="0"/>
              </a:rPr>
              <a:t>Findings</a:t>
            </a:r>
            <a:endParaRPr lang="en-US" dirty="0">
              <a:latin typeface="Calibri" charset="0"/>
              <a:ea typeface="Calibri" charset="0"/>
              <a:cs typeface="Calibri" charset="0"/>
            </a:endParaRPr>
          </a:p>
        </p:txBody>
      </p:sp>
      <p:sp>
        <p:nvSpPr>
          <p:cNvPr id="3" name="Content Placeholder 2"/>
          <p:cNvSpPr>
            <a:spLocks noGrp="1"/>
          </p:cNvSpPr>
          <p:nvPr>
            <p:ph sz="half" idx="1"/>
          </p:nvPr>
        </p:nvSpPr>
        <p:spPr/>
        <p:txBody>
          <a:bodyPr/>
          <a:lstStyle/>
          <a:p>
            <a:pPr lvl="1"/>
            <a:r>
              <a:rPr lang="en-AU" sz="2400" b="1" dirty="0">
                <a:latin typeface="Calibri" panose="020F0502020204030204" pitchFamily="34" charset="0"/>
              </a:rPr>
              <a:t>Relationships between workers </a:t>
            </a:r>
          </a:p>
          <a:p>
            <a:pPr marL="1200150" lvl="2" indent="-285750">
              <a:buFont typeface="Arial" charset="0"/>
              <a:buChar char="•"/>
            </a:pPr>
            <a:r>
              <a:rPr lang="en-AU" sz="2400" dirty="0" smtClean="0">
                <a:latin typeface="Calibri" panose="020F0502020204030204" pitchFamily="34" charset="0"/>
              </a:rPr>
              <a:t>Gendered attitudes</a:t>
            </a:r>
          </a:p>
          <a:p>
            <a:pPr marL="1200150" lvl="2" indent="-285750">
              <a:buFont typeface="Arial" charset="0"/>
              <a:buChar char="•"/>
            </a:pPr>
            <a:r>
              <a:rPr lang="en-AU" sz="2400" dirty="0" smtClean="0">
                <a:latin typeface="Calibri" panose="020F0502020204030204" pitchFamily="34" charset="0"/>
              </a:rPr>
              <a:t>Problematic </a:t>
            </a:r>
            <a:r>
              <a:rPr lang="en-AU" sz="2400" dirty="0">
                <a:latin typeface="Calibri" panose="020F0502020204030204" pitchFamily="34" charset="0"/>
              </a:rPr>
              <a:t>male workers</a:t>
            </a:r>
          </a:p>
          <a:p>
            <a:pPr marL="1200150" lvl="2" indent="-285750">
              <a:buFont typeface="Arial" charset="0"/>
              <a:buChar char="•"/>
            </a:pPr>
            <a:r>
              <a:rPr lang="en-AU" sz="2400" dirty="0">
                <a:latin typeface="Calibri" panose="020F0502020204030204" pitchFamily="34" charset="0"/>
              </a:rPr>
              <a:t>Co-facilitator relationships </a:t>
            </a:r>
          </a:p>
        </p:txBody>
      </p:sp>
      <p:sp>
        <p:nvSpPr>
          <p:cNvPr id="4" name="Content Placeholder 3"/>
          <p:cNvSpPr>
            <a:spLocks noGrp="1"/>
          </p:cNvSpPr>
          <p:nvPr>
            <p:ph sz="half" idx="2"/>
          </p:nvPr>
        </p:nvSpPr>
        <p:spPr/>
        <p:txBody>
          <a:bodyPr>
            <a:normAutofit lnSpcReduction="10000"/>
          </a:bodyPr>
          <a:lstStyle/>
          <a:p>
            <a:pPr marL="0" lvl="2" indent="0" algn="ctr">
              <a:spcBef>
                <a:spcPts val="0"/>
              </a:spcBef>
              <a:buClrTx/>
              <a:buSzTx/>
              <a:buNone/>
              <a:defRPr/>
            </a:pPr>
            <a:r>
              <a:rPr lang="en-AU" sz="2000" dirty="0">
                <a:latin typeface="Calibri" charset="0"/>
                <a:ea typeface="Calibri" charset="0"/>
                <a:cs typeface="Calibri" charset="0"/>
              </a:rPr>
              <a:t>“</a:t>
            </a:r>
            <a:r>
              <a:rPr lang="en-AU" sz="2000" i="1" dirty="0">
                <a:latin typeface="Calibri" charset="0"/>
                <a:ea typeface="Calibri" charset="0"/>
                <a:cs typeface="Calibri" charset="0"/>
              </a:rPr>
              <a:t>Male workers not addressing the sexism and gender privilege that they bring to the movement and the work, this is upsetting for me but probably worse for our female colleagues</a:t>
            </a:r>
            <a:r>
              <a:rPr lang="en-AU" sz="2000" dirty="0">
                <a:latin typeface="Calibri" charset="0"/>
                <a:ea typeface="Calibri" charset="0"/>
                <a:cs typeface="Calibri" charset="0"/>
              </a:rPr>
              <a:t>.” </a:t>
            </a:r>
            <a:endParaRPr lang="en-GB" sz="2000" i="1" dirty="0" smtClean="0">
              <a:latin typeface="Calibri" charset="0"/>
              <a:ea typeface="Calibri" charset="0"/>
              <a:cs typeface="Calibri" charset="0"/>
            </a:endParaRPr>
          </a:p>
          <a:p>
            <a:pPr marL="0" lvl="2" indent="0" algn="ctr">
              <a:spcBef>
                <a:spcPts val="0"/>
              </a:spcBef>
              <a:buClrTx/>
              <a:buSzTx/>
              <a:buNone/>
              <a:defRPr/>
            </a:pPr>
            <a:endParaRPr lang="en-GB" sz="2000" i="1" dirty="0">
              <a:latin typeface="Calibri" charset="0"/>
              <a:ea typeface="Calibri" charset="0"/>
              <a:cs typeface="Calibri" charset="0"/>
            </a:endParaRPr>
          </a:p>
          <a:p>
            <a:pPr marL="0" lvl="2" indent="0" algn="ctr">
              <a:spcBef>
                <a:spcPts val="0"/>
              </a:spcBef>
              <a:buClrTx/>
              <a:buSzTx/>
              <a:buNone/>
              <a:defRPr/>
            </a:pPr>
            <a:r>
              <a:rPr lang="en-GB" sz="2000" i="1" dirty="0" smtClean="0">
                <a:latin typeface="Calibri" charset="0"/>
                <a:ea typeface="Calibri" charset="0"/>
                <a:cs typeface="Calibri" charset="0"/>
              </a:rPr>
              <a:t>“You’ve </a:t>
            </a:r>
            <a:r>
              <a:rPr lang="en-GB" sz="2000" i="1" dirty="0">
                <a:latin typeface="Calibri" charset="0"/>
                <a:ea typeface="Calibri" charset="0"/>
                <a:cs typeface="Calibri" charset="0"/>
              </a:rPr>
              <a:t>got to be able to find the right people to work with, otherwise the work is really hard, and I think that’s the main reason why some people leave the industry is problematic co-worker relationships</a:t>
            </a:r>
            <a:r>
              <a:rPr lang="en-GB" sz="2000" i="1" dirty="0" smtClean="0">
                <a:latin typeface="Calibri" charset="0"/>
                <a:ea typeface="Calibri" charset="0"/>
                <a:cs typeface="Calibri" charset="0"/>
              </a:rPr>
              <a:t>.”</a:t>
            </a:r>
            <a:endParaRPr lang="en-GB" sz="2000" dirty="0">
              <a:latin typeface="Calibri" charset="0"/>
              <a:ea typeface="Calibri" charset="0"/>
              <a:cs typeface="Calibri" charset="0"/>
            </a:endParaRPr>
          </a:p>
        </p:txBody>
      </p:sp>
    </p:spTree>
    <p:extLst>
      <p:ext uri="{BB962C8B-B14F-4D97-AF65-F5344CB8AC3E}">
        <p14:creationId xmlns:p14="http://schemas.microsoft.com/office/powerpoint/2010/main" val="2305680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Calibri" charset="0"/>
                <a:cs typeface="Calibri" charset="0"/>
              </a:rPr>
              <a:t>Findings</a:t>
            </a:r>
            <a:endParaRPr lang="en-US" dirty="0">
              <a:latin typeface="Calibri" charset="0"/>
              <a:ea typeface="Calibri" charset="0"/>
              <a:cs typeface="Calibri" charset="0"/>
            </a:endParaRPr>
          </a:p>
        </p:txBody>
      </p:sp>
      <p:sp>
        <p:nvSpPr>
          <p:cNvPr id="3" name="Content Placeholder 2"/>
          <p:cNvSpPr>
            <a:spLocks noGrp="1"/>
          </p:cNvSpPr>
          <p:nvPr>
            <p:ph sz="half" idx="1"/>
          </p:nvPr>
        </p:nvSpPr>
        <p:spPr/>
        <p:txBody>
          <a:bodyPr/>
          <a:lstStyle/>
          <a:p>
            <a:pPr lvl="1">
              <a:lnSpc>
                <a:spcPct val="100000"/>
              </a:lnSpc>
            </a:pPr>
            <a:r>
              <a:rPr lang="en-AU" sz="2400" b="1" dirty="0">
                <a:latin typeface="Calibri" panose="020F0502020204030204" pitchFamily="34" charset="0"/>
              </a:rPr>
              <a:t>Organisational impacts on practice</a:t>
            </a:r>
          </a:p>
          <a:p>
            <a:pPr marL="1257300" lvl="2" indent="-342900">
              <a:lnSpc>
                <a:spcPct val="100000"/>
              </a:lnSpc>
              <a:buFont typeface="Arial" charset="0"/>
              <a:buChar char="•"/>
            </a:pPr>
            <a:r>
              <a:rPr lang="en-AU" sz="2400" dirty="0">
                <a:latin typeface="Calibri" panose="020F0502020204030204" pitchFamily="34" charset="0"/>
              </a:rPr>
              <a:t>Inadequate supervision</a:t>
            </a:r>
          </a:p>
          <a:p>
            <a:pPr marL="1257300" lvl="2" indent="-342900">
              <a:lnSpc>
                <a:spcPct val="100000"/>
              </a:lnSpc>
              <a:buFont typeface="Arial" charset="0"/>
              <a:buChar char="•"/>
            </a:pPr>
            <a:r>
              <a:rPr lang="en-AU" sz="2400" dirty="0">
                <a:latin typeface="Calibri" panose="020F0502020204030204" pitchFamily="34" charset="0"/>
              </a:rPr>
              <a:t>Funding and resources</a:t>
            </a:r>
          </a:p>
          <a:p>
            <a:pPr marL="1257300" lvl="2" indent="-342900">
              <a:lnSpc>
                <a:spcPct val="100000"/>
              </a:lnSpc>
              <a:buFont typeface="Arial" charset="0"/>
              <a:buChar char="•"/>
            </a:pPr>
            <a:r>
              <a:rPr lang="en-AU" sz="2400" dirty="0" smtClean="0">
                <a:latin typeface="Calibri" panose="020F0502020204030204" pitchFamily="34" charset="0"/>
              </a:rPr>
              <a:t>Lack of education </a:t>
            </a:r>
            <a:r>
              <a:rPr lang="en-AU" sz="2400" dirty="0">
                <a:latin typeface="Calibri" panose="020F0502020204030204" pitchFamily="34" charset="0"/>
              </a:rPr>
              <a:t>and training opportunities </a:t>
            </a:r>
          </a:p>
        </p:txBody>
      </p:sp>
      <p:sp>
        <p:nvSpPr>
          <p:cNvPr id="4" name="Content Placeholder 3"/>
          <p:cNvSpPr>
            <a:spLocks noGrp="1"/>
          </p:cNvSpPr>
          <p:nvPr>
            <p:ph sz="half" idx="2"/>
          </p:nvPr>
        </p:nvSpPr>
        <p:spPr/>
        <p:txBody>
          <a:bodyPr>
            <a:normAutofit fontScale="92500" lnSpcReduction="10000"/>
          </a:bodyPr>
          <a:lstStyle/>
          <a:p>
            <a:pPr marL="0" lvl="2" indent="0" algn="ctr">
              <a:spcBef>
                <a:spcPts val="0"/>
              </a:spcBef>
              <a:buClrTx/>
              <a:buSzTx/>
              <a:buNone/>
              <a:defRPr/>
            </a:pPr>
            <a:r>
              <a:rPr lang="en-US" sz="2000" dirty="0" smtClean="0">
                <a:latin typeface="Calibri" charset="0"/>
                <a:ea typeface="Calibri" charset="0"/>
                <a:cs typeface="Calibri" charset="0"/>
              </a:rPr>
              <a:t>”</a:t>
            </a:r>
            <a:r>
              <a:rPr lang="en-AU" sz="2000" i="1" dirty="0">
                <a:latin typeface="Calibri" charset="0"/>
                <a:ea typeface="Calibri" charset="0"/>
                <a:cs typeface="Calibri" charset="0"/>
              </a:rPr>
              <a:t>N</a:t>
            </a:r>
            <a:r>
              <a:rPr lang="en-US" sz="2000" i="1" dirty="0" err="1" smtClean="0">
                <a:latin typeface="Calibri" charset="0"/>
                <a:ea typeface="Calibri" charset="0"/>
                <a:cs typeface="Calibri" charset="0"/>
              </a:rPr>
              <a:t>ot</a:t>
            </a:r>
            <a:r>
              <a:rPr lang="en-US" sz="2000" i="1" dirty="0" smtClean="0">
                <a:latin typeface="Calibri" charset="0"/>
                <a:ea typeface="Calibri" charset="0"/>
                <a:cs typeface="Calibri" charset="0"/>
              </a:rPr>
              <a:t> </a:t>
            </a:r>
            <a:r>
              <a:rPr lang="en-US" sz="2000" i="1" dirty="0">
                <a:latin typeface="Calibri" charset="0"/>
                <a:ea typeface="Calibri" charset="0"/>
                <a:cs typeface="Calibri" charset="0"/>
              </a:rPr>
              <a:t>having enough resources to run the program as well as it could be run, is a challenge with </a:t>
            </a:r>
            <a:r>
              <a:rPr lang="en-US" sz="2000" i="1" dirty="0" smtClean="0">
                <a:latin typeface="Calibri" charset="0"/>
                <a:ea typeface="Calibri" charset="0"/>
                <a:cs typeface="Calibri" charset="0"/>
              </a:rPr>
              <a:t>doing </a:t>
            </a:r>
            <a:r>
              <a:rPr lang="en-US" sz="2000" i="1" dirty="0">
                <a:latin typeface="Calibri" charset="0"/>
                <a:ea typeface="Calibri" charset="0"/>
                <a:cs typeface="Calibri" charset="0"/>
              </a:rPr>
              <a:t>the actual role itself</a:t>
            </a:r>
            <a:r>
              <a:rPr lang="en-US" sz="2000" i="1" dirty="0" smtClean="0">
                <a:latin typeface="Calibri" charset="0"/>
                <a:ea typeface="Calibri" charset="0"/>
                <a:cs typeface="Calibri" charset="0"/>
              </a:rPr>
              <a:t>.”</a:t>
            </a:r>
          </a:p>
          <a:p>
            <a:pPr marL="0" lvl="2" indent="0" algn="ctr">
              <a:spcBef>
                <a:spcPts val="0"/>
              </a:spcBef>
              <a:buClrTx/>
              <a:buSzTx/>
              <a:buNone/>
              <a:defRPr/>
            </a:pPr>
            <a:endParaRPr lang="en-US" sz="2000" i="1" dirty="0">
              <a:latin typeface="Calibri" charset="0"/>
              <a:ea typeface="Calibri" charset="0"/>
              <a:cs typeface="Calibri" charset="0"/>
            </a:endParaRPr>
          </a:p>
          <a:p>
            <a:pPr marL="0" lvl="2" indent="0" algn="ctr">
              <a:spcBef>
                <a:spcPts val="0"/>
              </a:spcBef>
              <a:buClrTx/>
              <a:buSzTx/>
              <a:buNone/>
              <a:defRPr/>
            </a:pPr>
            <a:r>
              <a:rPr lang="en-AU" sz="2000" i="1" dirty="0" smtClean="0">
                <a:latin typeface="Calibri" charset="0"/>
                <a:ea typeface="Calibri" charset="0"/>
                <a:cs typeface="Calibri" charset="0"/>
              </a:rPr>
              <a:t>‘”We’re </a:t>
            </a:r>
            <a:r>
              <a:rPr lang="en-AU" sz="2000" i="1" dirty="0">
                <a:latin typeface="Calibri" charset="0"/>
                <a:ea typeface="Calibri" charset="0"/>
                <a:cs typeface="Calibri" charset="0"/>
              </a:rPr>
              <a:t>producing graduates that come out and are going into these work forces and the reality is that men’s behaviour change work and refuge work and child protection work, are where graduates are going. They’re going into those jobs completely ill equipped without any </a:t>
            </a:r>
            <a:r>
              <a:rPr lang="en-AU" sz="2000" i="1" dirty="0" smtClean="0">
                <a:latin typeface="Calibri" charset="0"/>
                <a:ea typeface="Calibri" charset="0"/>
                <a:cs typeface="Calibri" charset="0"/>
              </a:rPr>
              <a:t>foundational knowledge</a:t>
            </a:r>
            <a:r>
              <a:rPr lang="mr-IN" sz="2000" i="1" dirty="0" smtClean="0">
                <a:latin typeface="Calibri" charset="0"/>
                <a:ea typeface="Calibri" charset="0"/>
                <a:cs typeface="Calibri" charset="0"/>
              </a:rPr>
              <a:t>…</a:t>
            </a:r>
            <a:r>
              <a:rPr lang="en-AU" sz="2000" i="1" dirty="0" smtClean="0">
                <a:latin typeface="Calibri" charset="0"/>
                <a:ea typeface="Calibri" charset="0"/>
                <a:cs typeface="Calibri" charset="0"/>
              </a:rPr>
              <a:t>”</a:t>
            </a:r>
            <a:endParaRPr lang="en-GB" sz="2000" dirty="0">
              <a:latin typeface="Calibri" charset="0"/>
              <a:ea typeface="Calibri" charset="0"/>
              <a:cs typeface="Calibri" charset="0"/>
            </a:endParaRPr>
          </a:p>
          <a:p>
            <a:pPr marL="0" lvl="2" indent="0" algn="ctr">
              <a:spcBef>
                <a:spcPts val="0"/>
              </a:spcBef>
              <a:buClrTx/>
              <a:buSzTx/>
              <a:buNone/>
              <a:defRPr/>
            </a:pPr>
            <a:endParaRPr lang="en-AU" sz="2000" i="1" dirty="0">
              <a:latin typeface="Calibri" charset="0"/>
              <a:ea typeface="Calibri" charset="0"/>
              <a:cs typeface="Calibri" charset="0"/>
            </a:endParaRPr>
          </a:p>
        </p:txBody>
      </p:sp>
    </p:spTree>
    <p:extLst>
      <p:ext uri="{BB962C8B-B14F-4D97-AF65-F5344CB8AC3E}">
        <p14:creationId xmlns:p14="http://schemas.microsoft.com/office/powerpoint/2010/main" val="19426914"/>
      </p:ext>
    </p:extLst>
  </p:cSld>
  <p:clrMapOvr>
    <a:masterClrMapping/>
  </p:clrMapOvr>
</p:sld>
</file>

<file path=ppt/theme/theme1.xml><?xml version="1.0" encoding="utf-8"?>
<a:theme xmlns:a="http://schemas.openxmlformats.org/drawingml/2006/main" name="Advantage">
  <a:themeElements>
    <a:clrScheme name="Navy and Orange 1">
      <a:dk1>
        <a:srgbClr val="000000"/>
      </a:dk1>
      <a:lt1>
        <a:sysClr val="window" lastClr="FFFFFF"/>
      </a:lt1>
      <a:dk2>
        <a:srgbClr val="1F497D"/>
      </a:dk2>
      <a:lt2>
        <a:srgbClr val="EEECE1"/>
      </a:lt2>
      <a:accent1>
        <a:srgbClr val="2A4793"/>
      </a:accent1>
      <a:accent2>
        <a:srgbClr val="C08134"/>
      </a:accent2>
      <a:accent3>
        <a:srgbClr val="2A4793"/>
      </a:accent3>
      <a:accent4>
        <a:srgbClr val="FFFFFF"/>
      </a:accent4>
      <a:accent5>
        <a:srgbClr val="FFFFFF"/>
      </a:accent5>
      <a:accent6>
        <a:srgbClr val="FFFFFF"/>
      </a:accent6>
      <a:hlink>
        <a:srgbClr val="2A4793"/>
      </a:hlink>
      <a:folHlink>
        <a:srgbClr val="C08134"/>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765</TotalTime>
  <Words>533</Words>
  <Application>Microsoft Macintosh PowerPoint</Application>
  <PresentationFormat>On-screen Show (4:3)</PresentationFormat>
  <Paragraphs>67</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Rockwell</vt:lpstr>
      <vt:lpstr>SansaSoft Pro Normal</vt:lpstr>
      <vt:lpstr>Wingdings</vt:lpstr>
      <vt:lpstr>Arial</vt:lpstr>
      <vt:lpstr>Advantage</vt:lpstr>
      <vt:lpstr>Promoting safety through understanding career experiences of Australian men’s behaviour change program practitioners  </vt:lpstr>
      <vt:lpstr>Aims and Objectives</vt:lpstr>
      <vt:lpstr>Methodology</vt:lpstr>
      <vt:lpstr>Methodology</vt:lpstr>
      <vt:lpstr>Limitations</vt:lpstr>
      <vt:lpstr>Findings</vt:lpstr>
      <vt:lpstr>Findings</vt:lpstr>
      <vt:lpstr>Findings</vt:lpstr>
      <vt:lpstr>Findings</vt:lpstr>
      <vt:lpstr>Significance</vt:lpstr>
      <vt:lpstr>PowerPoint Presentation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Madelon Heperi</dc:creator>
  <cp:lastModifiedBy>Zoe Bosch</cp:lastModifiedBy>
  <cp:revision>46</cp:revision>
  <dcterms:created xsi:type="dcterms:W3CDTF">2014-05-21T03:37:12Z</dcterms:created>
  <dcterms:modified xsi:type="dcterms:W3CDTF">2017-11-27T14:56:20Z</dcterms:modified>
</cp:coreProperties>
</file>