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4" r:id="rId4"/>
    <p:sldId id="262" r:id="rId5"/>
    <p:sldId id="263" r:id="rId6"/>
    <p:sldId id="259"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4692"/>
    <a:srgbClr val="92A84B"/>
    <a:srgbClr val="2A4693"/>
    <a:srgbClr val="93A94C"/>
    <a:srgbClr val="86B600"/>
    <a:srgbClr val="C08134"/>
    <a:srgbClr val="2A4793"/>
    <a:srgbClr val="0D6B7A"/>
    <a:srgbClr val="4111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66123" autoAdjust="0"/>
  </p:normalViewPr>
  <p:slideViewPr>
    <p:cSldViewPr snapToGrid="0" snapToObjects="1">
      <p:cViewPr varScale="1">
        <p:scale>
          <a:sx n="60" d="100"/>
          <a:sy n="60" d="100"/>
        </p:scale>
        <p:origin x="179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246094"/>
            <a:ext cx="9144000" cy="646206"/>
          </a:xfrm>
        </p:spPr>
        <p:txBody>
          <a:bodyPr/>
          <a:lstStyle>
            <a:lvl1pPr algn="ctr">
              <a:defRPr>
                <a:solidFill>
                  <a:srgbClr val="2A4692"/>
                </a:solidFill>
              </a:defRPr>
            </a:lvl1pPr>
          </a:lstStyle>
          <a:p>
            <a:r>
              <a:rPr lang="en-AU" dirty="0"/>
              <a:t>Click to edit Master title style</a:t>
            </a:r>
            <a:endParaRPr lang="en-US" dirty="0"/>
          </a:p>
        </p:txBody>
      </p:sp>
      <p:sp>
        <p:nvSpPr>
          <p:cNvPr id="4" name="Text Placeholder 3"/>
          <p:cNvSpPr>
            <a:spLocks noGrp="1"/>
          </p:cNvSpPr>
          <p:nvPr>
            <p:ph type="body" sz="quarter" idx="10"/>
          </p:nvPr>
        </p:nvSpPr>
        <p:spPr>
          <a:xfrm>
            <a:off x="0" y="1930400"/>
            <a:ext cx="9144000" cy="596900"/>
          </a:xfrm>
        </p:spPr>
        <p:txBody>
          <a:bodyPr/>
          <a:lstStyle>
            <a:lvl1pPr marL="0" indent="0" algn="ctr">
              <a:buFontTx/>
              <a:buNone/>
              <a:defRPr>
                <a:solidFill>
                  <a:srgbClr val="92A84B"/>
                </a:solidFill>
              </a:defRPr>
            </a:lvl1pPr>
          </a:lstStyle>
          <a:p>
            <a:pPr lvl="0"/>
            <a:r>
              <a:rPr lang="en-AU" dirty="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69404" y="3124200"/>
            <a:ext cx="3898272" cy="871538"/>
          </a:xfrm>
        </p:spPr>
        <p:txBody>
          <a:bodyPr anchor="b">
            <a:normAutofit/>
          </a:bodyPr>
          <a:lstStyle>
            <a:lvl1pPr algn="l">
              <a:defRPr sz="2600" b="0">
                <a:solidFill>
                  <a:srgbClr val="2A4692"/>
                </a:solidFill>
              </a:defRPr>
            </a:lvl1pPr>
          </a:lstStyle>
          <a:p>
            <a:r>
              <a:rPr lang="en-AU" dirty="0"/>
              <a:t>Click to edit Master title style</a:t>
            </a:r>
            <a:endParaRPr dirty="0"/>
          </a:p>
        </p:txBody>
      </p:sp>
      <p:sp>
        <p:nvSpPr>
          <p:cNvPr id="3" name="Picture Placeholder 2"/>
          <p:cNvSpPr>
            <a:spLocks noGrp="1"/>
          </p:cNvSpPr>
          <p:nvPr>
            <p:ph type="pic" idx="1"/>
          </p:nvPr>
        </p:nvSpPr>
        <p:spPr>
          <a:xfrm>
            <a:off x="277906" y="607358"/>
            <a:ext cx="3460658" cy="58162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4953000" y="3124200"/>
            <a:ext cx="3108960" cy="871538"/>
          </a:xfrm>
        </p:spPr>
        <p:txBody>
          <a:bodyPr anchor="b">
            <a:normAutofit/>
          </a:bodyPr>
          <a:lstStyle>
            <a:lvl1pPr algn="l">
              <a:defRPr sz="2600" b="0">
                <a:solidFill>
                  <a:srgbClr val="2A4692"/>
                </a:solidFill>
              </a:defRPr>
            </a:lvl1pPr>
          </a:lstStyle>
          <a:p>
            <a:r>
              <a:rPr lang="en-AU" dirty="0"/>
              <a:t>Click to edit Master title style</a:t>
            </a:r>
            <a:endParaRPr dirty="0"/>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14" name="Picture Placeholder 12"/>
          <p:cNvSpPr>
            <a:spLocks noGrp="1"/>
          </p:cNvSpPr>
          <p:nvPr>
            <p:ph type="pic" sz="quarter" idx="13"/>
          </p:nvPr>
        </p:nvSpPr>
        <p:spPr>
          <a:xfrm>
            <a:off x="277905" y="607358"/>
            <a:ext cx="2057400" cy="1660353"/>
          </a:xfrm>
        </p:spPr>
        <p:txBody>
          <a:bodyPr/>
          <a:lstStyle>
            <a:lvl1pPr>
              <a:buNone/>
              <a:defRPr/>
            </a:lvl1pPr>
          </a:lstStyle>
          <a:p>
            <a:r>
              <a:rPr lang="en-AU"/>
              <a:t>Drag picture to placeholder or click icon to add</a:t>
            </a:r>
            <a:endParaRPr/>
          </a:p>
        </p:txBody>
      </p:sp>
      <p:sp>
        <p:nvSpPr>
          <p:cNvPr id="15" name="Picture Placeholder 12"/>
          <p:cNvSpPr>
            <a:spLocks noGrp="1"/>
          </p:cNvSpPr>
          <p:nvPr>
            <p:ph type="pic" sz="quarter" idx="14"/>
          </p:nvPr>
        </p:nvSpPr>
        <p:spPr>
          <a:xfrm>
            <a:off x="2460625" y="584790"/>
            <a:ext cx="2057400" cy="1682922"/>
          </a:xfrm>
        </p:spPr>
        <p:txBody>
          <a:bodyPr/>
          <a:lstStyle>
            <a:lvl1pPr>
              <a:buNone/>
              <a:defRPr/>
            </a:lvl1pPr>
          </a:lstStyle>
          <a:p>
            <a:r>
              <a:rPr lang="en-AU"/>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658906"/>
          </a:xfrm>
        </p:spPr>
        <p:txBody>
          <a:bodyPr/>
          <a:lstStyle>
            <a:lvl1pPr>
              <a:defRPr>
                <a:solidFill>
                  <a:srgbClr val="2A4692"/>
                </a:solidFill>
              </a:defRPr>
            </a:lvl1pPr>
          </a:lstStyle>
          <a:p>
            <a:r>
              <a:rPr lang="en-AU" dirty="0"/>
              <a:t>Click to edit Master title style</a:t>
            </a:r>
            <a:endParaRPr dirty="0"/>
          </a:p>
        </p:txBody>
      </p:sp>
      <p:sp>
        <p:nvSpPr>
          <p:cNvPr id="3" name="Content Placeholder 2"/>
          <p:cNvSpPr>
            <a:spLocks noGrp="1"/>
          </p:cNvSpPr>
          <p:nvPr>
            <p:ph idx="1"/>
          </p:nvPr>
        </p:nvSpPr>
        <p:spPr>
          <a:xfrm>
            <a:off x="498474" y="1397000"/>
            <a:ext cx="7556313" cy="4144963"/>
          </a:xfrm>
        </p:spPr>
        <p:txBody>
          <a:bodyPr/>
          <a:lstStyle>
            <a:lvl5pPr>
              <a:defRPr/>
            </a:lvl5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98474" y="96371"/>
            <a:ext cx="7556313" cy="995082"/>
          </a:xfrm>
        </p:spPr>
        <p:txBody>
          <a:bodyPr anchor="b" anchorCtr="0"/>
          <a:lstStyle>
            <a:lvl1pPr>
              <a:defRPr>
                <a:solidFill>
                  <a:srgbClr val="2A4692"/>
                </a:solidFill>
              </a:defRPr>
            </a:lvl1pPr>
          </a:lstStyle>
          <a:p>
            <a:r>
              <a:rPr lang="en-AU" dirty="0"/>
              <a:t>Click to edit Master title style</a:t>
            </a:r>
            <a:endParaRPr dirty="0"/>
          </a:p>
        </p:txBody>
      </p:sp>
      <p:sp>
        <p:nvSpPr>
          <p:cNvPr id="3" name="Content Placeholder 2"/>
          <p:cNvSpPr>
            <a:spLocks noGrp="1"/>
          </p:cNvSpPr>
          <p:nvPr>
            <p:ph idx="1"/>
          </p:nvPr>
        </p:nvSpPr>
        <p:spPr>
          <a:xfrm>
            <a:off x="498474" y="1752600"/>
            <a:ext cx="7556313" cy="4144963"/>
          </a:xfrm>
        </p:spPr>
        <p:txBody>
          <a:bodyPr/>
          <a:lstStyle>
            <a:lvl5pPr>
              <a:defRPr/>
            </a:lvl5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dirty="0"/>
          </a:p>
        </p:txBody>
      </p:sp>
      <p:sp>
        <p:nvSpPr>
          <p:cNvPr id="10" name="Text Placeholder 3"/>
          <p:cNvSpPr>
            <a:spLocks noGrp="1"/>
          </p:cNvSpPr>
          <p:nvPr>
            <p:ph type="body" sz="half" idx="2"/>
          </p:nvPr>
        </p:nvSpPr>
        <p:spPr>
          <a:xfrm>
            <a:off x="498518" y="1129553"/>
            <a:ext cx="7558960" cy="572247"/>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rgbClr val="93A94C"/>
                </a:solidFill>
                <a:effectLst/>
                <a:uLnTx/>
                <a:uFillTx/>
                <a:latin typeface="SansaSoft Pro Normal"/>
                <a:ea typeface="+mj-ea"/>
                <a:cs typeface="SansaSoft Pro Norm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95406"/>
          </a:xfrm>
        </p:spPr>
        <p:txBody>
          <a:bodyPr/>
          <a:lstStyle>
            <a:lvl1pPr>
              <a:defRPr>
                <a:solidFill>
                  <a:srgbClr val="2A4692"/>
                </a:solidFill>
              </a:defRPr>
            </a:lvl1pPr>
          </a:lstStyle>
          <a:p>
            <a:r>
              <a:rPr lang="en-AU" dirty="0"/>
              <a:t>Click to edit Master title style</a:t>
            </a:r>
            <a:endParaRPr dirty="0"/>
          </a:p>
        </p:txBody>
      </p:sp>
      <p:sp>
        <p:nvSpPr>
          <p:cNvPr id="3" name="Content Placeholder 2"/>
          <p:cNvSpPr>
            <a:spLocks noGrp="1"/>
          </p:cNvSpPr>
          <p:nvPr>
            <p:ph sz="half" idx="1"/>
          </p:nvPr>
        </p:nvSpPr>
        <p:spPr>
          <a:xfrm>
            <a:off x="49851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dirty="0"/>
          </a:p>
        </p:txBody>
      </p:sp>
      <p:sp>
        <p:nvSpPr>
          <p:cNvPr id="4" name="Content Placeholder 3"/>
          <p:cNvSpPr>
            <a:spLocks noGrp="1"/>
          </p:cNvSpPr>
          <p:nvPr>
            <p:ph sz="half" idx="2"/>
          </p:nvPr>
        </p:nvSpPr>
        <p:spPr>
          <a:xfrm>
            <a:off x="439987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20806"/>
          </a:xfrm>
        </p:spPr>
        <p:txBody>
          <a:bodyPr/>
          <a:lstStyle>
            <a:lvl1pPr>
              <a:defRPr>
                <a:solidFill>
                  <a:srgbClr val="2A4692"/>
                </a:solidFill>
              </a:defRPr>
            </a:lvl1pPr>
          </a:lstStyle>
          <a:p>
            <a:r>
              <a:rPr lang="en-AU" dirty="0"/>
              <a:t>Click to edit Master title style</a:t>
            </a:r>
            <a:endParaRPr dirty="0"/>
          </a:p>
        </p:txBody>
      </p:sp>
      <p:sp>
        <p:nvSpPr>
          <p:cNvPr id="4" name="Content Placeholder 3"/>
          <p:cNvSpPr>
            <a:spLocks noGrp="1"/>
          </p:cNvSpPr>
          <p:nvPr>
            <p:ph sz="half" idx="2"/>
          </p:nvPr>
        </p:nvSpPr>
        <p:spPr>
          <a:xfrm>
            <a:off x="497541" y="17488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dirty="0"/>
          </a:p>
        </p:txBody>
      </p:sp>
      <p:sp>
        <p:nvSpPr>
          <p:cNvPr id="6" name="Content Placeholder 5"/>
          <p:cNvSpPr>
            <a:spLocks noGrp="1"/>
          </p:cNvSpPr>
          <p:nvPr>
            <p:ph sz="quarter" idx="4"/>
          </p:nvPr>
        </p:nvSpPr>
        <p:spPr>
          <a:xfrm>
            <a:off x="4399878" y="17488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dirty="0"/>
          </a:p>
        </p:txBody>
      </p:sp>
      <p:sp>
        <p:nvSpPr>
          <p:cNvPr id="3" name="Text Placeholder 2"/>
          <p:cNvSpPr>
            <a:spLocks noGrp="1"/>
          </p:cNvSpPr>
          <p:nvPr>
            <p:ph type="body" idx="1"/>
          </p:nvPr>
        </p:nvSpPr>
        <p:spPr>
          <a:xfrm>
            <a:off x="497541" y="1397747"/>
            <a:ext cx="3657600" cy="322729"/>
          </a:xfrm>
          <a:prstGeom prst="rect">
            <a:avLst/>
          </a:prstGeom>
          <a:noFill/>
        </p:spPr>
        <p:txBody>
          <a:bodyPr tIns="0" bIns="0" anchor="ctr" anchorCtr="0">
            <a:noAutofit/>
          </a:bodyPr>
          <a:lstStyle>
            <a:lvl1pPr marL="0" indent="0" algn="ctr">
              <a:spcBef>
                <a:spcPts val="0"/>
              </a:spcBef>
              <a:buNone/>
              <a:defRPr sz="1800" b="0">
                <a:solidFill>
                  <a:srgbClr val="92A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a:t>Click to edit Master text styles</a:t>
            </a:r>
          </a:p>
        </p:txBody>
      </p:sp>
      <p:sp>
        <p:nvSpPr>
          <p:cNvPr id="5" name="Text Placeholder 4"/>
          <p:cNvSpPr>
            <a:spLocks noGrp="1"/>
          </p:cNvSpPr>
          <p:nvPr>
            <p:ph type="body" sz="quarter" idx="3"/>
          </p:nvPr>
        </p:nvSpPr>
        <p:spPr>
          <a:xfrm>
            <a:off x="4399878" y="1397747"/>
            <a:ext cx="3657600" cy="322729"/>
          </a:xfrm>
          <a:prstGeom prst="rect">
            <a:avLst/>
          </a:prstGeom>
          <a:noFill/>
        </p:spPr>
        <p:txBody>
          <a:bodyPr tIns="0" bIns="0" anchor="ctr" anchorCtr="0">
            <a:noAutofit/>
          </a:bodyPr>
          <a:lstStyle>
            <a:lvl1pPr marL="0" indent="0" algn="ctr">
              <a:spcBef>
                <a:spcPts val="0"/>
              </a:spcBef>
              <a:buNone/>
              <a:defRPr sz="1800" b="0">
                <a:solidFill>
                  <a:srgbClr val="92A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a:xfrm>
            <a:off x="498474" y="496794"/>
            <a:ext cx="7556313" cy="531906"/>
          </a:xfrm>
        </p:spPr>
        <p:txBody>
          <a:bodyPr/>
          <a:lstStyle>
            <a:lvl1pPr>
              <a:defRPr>
                <a:solidFill>
                  <a:srgbClr val="2A4692"/>
                </a:solidFill>
              </a:defRPr>
            </a:lvl1pPr>
          </a:lstStyle>
          <a:p>
            <a:r>
              <a:rPr lang="en-AU" dirty="0"/>
              <a:t>Click to edit Master title style</a:t>
            </a:r>
            <a:endParaRPr dirty="0"/>
          </a:p>
        </p:txBody>
      </p:sp>
      <p:sp>
        <p:nvSpPr>
          <p:cNvPr id="3" name="Content Placeholder 2"/>
          <p:cNvSpPr>
            <a:spLocks noGrp="1"/>
          </p:cNvSpPr>
          <p:nvPr>
            <p:ph sz="half" idx="1"/>
          </p:nvPr>
        </p:nvSpPr>
        <p:spPr>
          <a:xfrm>
            <a:off x="498517" y="13890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dirty="0"/>
          </a:p>
        </p:txBody>
      </p:sp>
      <p:sp>
        <p:nvSpPr>
          <p:cNvPr id="13" name="Content Placeholder 2"/>
          <p:cNvSpPr>
            <a:spLocks noGrp="1"/>
          </p:cNvSpPr>
          <p:nvPr>
            <p:ph sz="half" idx="14"/>
          </p:nvPr>
        </p:nvSpPr>
        <p:spPr>
          <a:xfrm>
            <a:off x="498517" y="35680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08106"/>
          </a:xfrm>
        </p:spPr>
        <p:txBody>
          <a:bodyPr/>
          <a:lstStyle>
            <a:lvl1pPr>
              <a:defRPr>
                <a:solidFill>
                  <a:srgbClr val="2A4692"/>
                </a:solidFill>
              </a:defRPr>
            </a:lvl1pPr>
          </a:lstStyle>
          <a:p>
            <a:r>
              <a:rPr lang="en-AU" dirty="0"/>
              <a:t>Click to edit Master title style</a:t>
            </a:r>
            <a:endParaRPr dirty="0"/>
          </a:p>
        </p:txBody>
      </p:sp>
      <p:sp>
        <p:nvSpPr>
          <p:cNvPr id="3" name="Content Placeholder 2"/>
          <p:cNvSpPr>
            <a:spLocks noGrp="1"/>
          </p:cNvSpPr>
          <p:nvPr>
            <p:ph sz="half" idx="1"/>
          </p:nvPr>
        </p:nvSpPr>
        <p:spPr>
          <a:xfrm>
            <a:off x="4410075" y="13890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1" name="Content Placeholder 2"/>
          <p:cNvSpPr>
            <a:spLocks noGrp="1"/>
          </p:cNvSpPr>
          <p:nvPr>
            <p:ph sz="half" idx="15"/>
          </p:nvPr>
        </p:nvSpPr>
        <p:spPr>
          <a:xfrm>
            <a:off x="49851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3" name="Content Placeholder 2"/>
          <p:cNvSpPr>
            <a:spLocks noGrp="1"/>
          </p:cNvSpPr>
          <p:nvPr>
            <p:ph sz="half" idx="16"/>
          </p:nvPr>
        </p:nvSpPr>
        <p:spPr>
          <a:xfrm>
            <a:off x="4410075" y="35727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19206"/>
          </a:xfrm>
        </p:spPr>
        <p:txBody>
          <a:bodyPr/>
          <a:lstStyle>
            <a:lvl1pPr>
              <a:defRPr>
                <a:solidFill>
                  <a:srgbClr val="2A4692"/>
                </a:solidFill>
              </a:defRPr>
            </a:lvl1pPr>
          </a:lstStyle>
          <a:p>
            <a:r>
              <a:rPr lang="en-AU" dirty="0"/>
              <a:t>Click to edit Master title style</a:t>
            </a:r>
            <a:endParaRPr dirty="0"/>
          </a:p>
        </p:txBody>
      </p:sp>
      <p:sp>
        <p:nvSpPr>
          <p:cNvPr id="12" name="Content Placeholder 2"/>
          <p:cNvSpPr>
            <a:spLocks noGrp="1"/>
          </p:cNvSpPr>
          <p:nvPr>
            <p:ph sz="half" idx="17"/>
          </p:nvPr>
        </p:nvSpPr>
        <p:spPr>
          <a:xfrm>
            <a:off x="502920" y="13890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dirty="0"/>
          </a:p>
        </p:txBody>
      </p:sp>
      <p:sp>
        <p:nvSpPr>
          <p:cNvPr id="14" name="Content Placeholder 2"/>
          <p:cNvSpPr>
            <a:spLocks noGrp="1"/>
          </p:cNvSpPr>
          <p:nvPr>
            <p:ph sz="half" idx="18"/>
          </p:nvPr>
        </p:nvSpPr>
        <p:spPr>
          <a:xfrm>
            <a:off x="502920" y="35680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5" name="Content Placeholder 2"/>
          <p:cNvSpPr>
            <a:spLocks noGrp="1"/>
          </p:cNvSpPr>
          <p:nvPr>
            <p:ph sz="half" idx="1"/>
          </p:nvPr>
        </p:nvSpPr>
        <p:spPr>
          <a:xfrm>
            <a:off x="4410075" y="13890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6" name="Content Placeholder 2"/>
          <p:cNvSpPr>
            <a:spLocks noGrp="1"/>
          </p:cNvSpPr>
          <p:nvPr>
            <p:ph sz="half" idx="16"/>
          </p:nvPr>
        </p:nvSpPr>
        <p:spPr>
          <a:xfrm>
            <a:off x="4410075" y="35727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22406"/>
          </a:xfrm>
        </p:spPr>
        <p:txBody>
          <a:bodyPr/>
          <a:lstStyle>
            <a:lvl1pPr>
              <a:defRPr>
                <a:solidFill>
                  <a:srgbClr val="2A4692"/>
                </a:solidFill>
              </a:defRPr>
            </a:lvl1pPr>
          </a:lstStyle>
          <a:p>
            <a:r>
              <a:rPr lang="en-AU" dirty="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646206"/>
          </a:xfrm>
          <a:prstGeom prst="rect">
            <a:avLst/>
          </a:prstGeom>
        </p:spPr>
        <p:txBody>
          <a:bodyPr vert="horz" lIns="91440" tIns="45720" rIns="91440" bIns="45720" rtlCol="0" anchor="t" anchorCtr="0">
            <a:noAutofit/>
          </a:bodyPr>
          <a:lstStyle/>
          <a:p>
            <a:r>
              <a:rPr lang="en-AU" dirty="0"/>
              <a:t>Click to edit Master title style</a:t>
            </a:r>
            <a:endParaRPr dirty="0"/>
          </a:p>
        </p:txBody>
      </p:sp>
      <p:sp>
        <p:nvSpPr>
          <p:cNvPr id="3" name="Text Placeholder 2"/>
          <p:cNvSpPr>
            <a:spLocks noGrp="1"/>
          </p:cNvSpPr>
          <p:nvPr>
            <p:ph type="body" idx="1"/>
          </p:nvPr>
        </p:nvSpPr>
        <p:spPr>
          <a:xfrm>
            <a:off x="498474" y="1384300"/>
            <a:ext cx="7556313" cy="4144963"/>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dirty="0"/>
          </a:p>
        </p:txBody>
      </p:sp>
      <p:sp>
        <p:nvSpPr>
          <p:cNvPr id="6" name="TextBox 5"/>
          <p:cNvSpPr txBox="1"/>
          <p:nvPr userDrawn="1"/>
        </p:nvSpPr>
        <p:spPr>
          <a:xfrm>
            <a:off x="-25878" y="6696766"/>
            <a:ext cx="1643074" cy="215444"/>
          </a:xfrm>
          <a:prstGeom prst="rect">
            <a:avLst/>
          </a:prstGeom>
          <a:noFill/>
        </p:spPr>
        <p:txBody>
          <a:bodyPr wrap="square" rtlCol="0">
            <a:spAutoFit/>
          </a:bodyPr>
          <a:lstStyle/>
          <a:p>
            <a:pPr>
              <a:spcBef>
                <a:spcPts val="1200"/>
              </a:spcBef>
            </a:pPr>
            <a:r>
              <a:rPr lang="en-AU" sz="800" kern="1200" dirty="0">
                <a:solidFill>
                  <a:schemeClr val="bg1"/>
                </a:solidFill>
                <a:latin typeface="+mn-lt"/>
                <a:ea typeface="+mn-ea"/>
                <a:cs typeface="+mn-cs"/>
              </a:rPr>
              <a:t>CRICOS Provider Code 00301J</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68" r:id="rId6"/>
    <p:sldLayoutId id="2147483669" r:id="rId7"/>
    <p:sldLayoutId id="2147483670" r:id="rId8"/>
    <p:sldLayoutId id="2147483671" r:id="rId9"/>
    <p:sldLayoutId id="2147483674" r:id="rId10"/>
    <p:sldLayoutId id="2147483678" r:id="rId11"/>
    <p:sldLayoutId id="2147483672" r:id="rId12"/>
  </p:sldLayoutIdLst>
  <p:txStyles>
    <p:titleStyle>
      <a:lvl1pPr algn="l" defTabSz="914400" rtl="0" eaLnBrk="1" latinLnBrk="0" hangingPunct="1">
        <a:spcBef>
          <a:spcPct val="0"/>
        </a:spcBef>
        <a:buNone/>
        <a:defRPr sz="3600" b="0" kern="1200">
          <a:solidFill>
            <a:srgbClr val="2A4692"/>
          </a:solidFill>
          <a:latin typeface="SansaSoft Pro Normal"/>
          <a:ea typeface="+mj-ea"/>
          <a:cs typeface="SansaSoft Pro Normal"/>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SansaSoft Pro Normal"/>
          <a:ea typeface="+mn-ea"/>
          <a:cs typeface="SansaSoft Pro Normal"/>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6266"/>
            <a:ext cx="9144000" cy="646206"/>
          </a:xfrm>
        </p:spPr>
        <p:txBody>
          <a:bodyPr/>
          <a:lstStyle/>
          <a:p>
            <a:r>
              <a:rPr lang="en-US" sz="4000" dirty="0"/>
              <a:t>“Put up and shut up”: </a:t>
            </a:r>
            <a:r>
              <a:rPr lang="en-AU" sz="4000" dirty="0"/>
              <a:t>The barriers and facilitators to women seeking help for domestic elder abuse</a:t>
            </a:r>
            <a:endParaRPr lang="en-US" sz="4000" dirty="0"/>
          </a:p>
        </p:txBody>
      </p:sp>
      <p:sp>
        <p:nvSpPr>
          <p:cNvPr id="3" name="Text Placeholder 2"/>
          <p:cNvSpPr>
            <a:spLocks noGrp="1"/>
          </p:cNvSpPr>
          <p:nvPr>
            <p:ph type="body" sz="quarter" idx="10"/>
          </p:nvPr>
        </p:nvSpPr>
        <p:spPr>
          <a:xfrm>
            <a:off x="0" y="2988217"/>
            <a:ext cx="9144000" cy="596900"/>
          </a:xfrm>
        </p:spPr>
        <p:txBody>
          <a:bodyPr>
            <a:normAutofit/>
          </a:bodyPr>
          <a:lstStyle/>
          <a:p>
            <a:r>
              <a:rPr lang="en-US" sz="2400" dirty="0"/>
              <a:t>Amy Warren</a:t>
            </a:r>
          </a:p>
        </p:txBody>
      </p:sp>
    </p:spTree>
    <p:extLst>
      <p:ext uri="{BB962C8B-B14F-4D97-AF65-F5344CB8AC3E}">
        <p14:creationId xmlns:p14="http://schemas.microsoft.com/office/powerpoint/2010/main" val="393130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B6D7-FC6C-4363-96CB-B732A6813276}"/>
              </a:ext>
            </a:extLst>
          </p:cNvPr>
          <p:cNvSpPr>
            <a:spLocks noGrp="1"/>
          </p:cNvSpPr>
          <p:nvPr>
            <p:ph type="title"/>
          </p:nvPr>
        </p:nvSpPr>
        <p:spPr>
          <a:xfrm>
            <a:off x="498474" y="458694"/>
            <a:ext cx="8132570" cy="658906"/>
          </a:xfrm>
        </p:spPr>
        <p:txBody>
          <a:bodyPr/>
          <a:lstStyle/>
          <a:p>
            <a:r>
              <a:rPr lang="en-AU" dirty="0"/>
              <a:t>Barrier 4: Generational norms</a:t>
            </a:r>
          </a:p>
        </p:txBody>
      </p:sp>
      <p:sp>
        <p:nvSpPr>
          <p:cNvPr id="3" name="Content Placeholder 2">
            <a:extLst>
              <a:ext uri="{FF2B5EF4-FFF2-40B4-BE49-F238E27FC236}">
                <a16:creationId xmlns:a16="http://schemas.microsoft.com/office/drawing/2014/main" id="{94BD678C-958F-45D6-952E-F56E1C2D3F89}"/>
              </a:ext>
            </a:extLst>
          </p:cNvPr>
          <p:cNvSpPr>
            <a:spLocks noGrp="1"/>
          </p:cNvSpPr>
          <p:nvPr>
            <p:ph idx="1"/>
          </p:nvPr>
        </p:nvSpPr>
        <p:spPr>
          <a:xfrm>
            <a:off x="498474" y="1315844"/>
            <a:ext cx="8355594" cy="4226119"/>
          </a:xfrm>
        </p:spPr>
        <p:txBody>
          <a:bodyPr>
            <a:normAutofit fontScale="85000" lnSpcReduction="10000"/>
          </a:bodyPr>
          <a:lstStyle/>
          <a:p>
            <a:pPr marL="0" indent="0">
              <a:buNone/>
            </a:pPr>
            <a:r>
              <a:rPr lang="en-AU" sz="3200" i="1" dirty="0"/>
              <a:t>“… the generation we deal with, as well, are a generation of people that have ‘put up and shut up’ and gone without and just dealt with things as they come on. It might be different for the baby boomers once they start going through the system because they'll be much more vocal, but the group that we're dealing with, on the whole now, are people who came through, maybe, the Second World War, times of great hardship, times of great upheaval with migrant movement and, therefore, the mentality is that it's just, you know, ‘it's just one of those things. So, I won't say anything’.” </a:t>
            </a:r>
            <a:r>
              <a:rPr lang="en-AU" sz="3200" dirty="0"/>
              <a:t>(Jane, practitioner)</a:t>
            </a:r>
          </a:p>
        </p:txBody>
      </p:sp>
    </p:spTree>
    <p:extLst>
      <p:ext uri="{BB962C8B-B14F-4D97-AF65-F5344CB8AC3E}">
        <p14:creationId xmlns:p14="http://schemas.microsoft.com/office/powerpoint/2010/main" val="236836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B6D7-FC6C-4363-96CB-B732A6813276}"/>
              </a:ext>
            </a:extLst>
          </p:cNvPr>
          <p:cNvSpPr>
            <a:spLocks noGrp="1"/>
          </p:cNvSpPr>
          <p:nvPr>
            <p:ph type="title"/>
          </p:nvPr>
        </p:nvSpPr>
        <p:spPr>
          <a:xfrm>
            <a:off x="498474" y="458694"/>
            <a:ext cx="8132570" cy="658906"/>
          </a:xfrm>
        </p:spPr>
        <p:txBody>
          <a:bodyPr/>
          <a:lstStyle/>
          <a:p>
            <a:r>
              <a:rPr lang="en-AU" dirty="0"/>
              <a:t>Facilitator 1: Reaching ‘breaking point’</a:t>
            </a:r>
          </a:p>
        </p:txBody>
      </p:sp>
      <p:sp>
        <p:nvSpPr>
          <p:cNvPr id="3" name="Content Placeholder 2">
            <a:extLst>
              <a:ext uri="{FF2B5EF4-FFF2-40B4-BE49-F238E27FC236}">
                <a16:creationId xmlns:a16="http://schemas.microsoft.com/office/drawing/2014/main" id="{94BD678C-958F-45D6-952E-F56E1C2D3F89}"/>
              </a:ext>
            </a:extLst>
          </p:cNvPr>
          <p:cNvSpPr>
            <a:spLocks noGrp="1"/>
          </p:cNvSpPr>
          <p:nvPr>
            <p:ph idx="1"/>
          </p:nvPr>
        </p:nvSpPr>
        <p:spPr>
          <a:xfrm>
            <a:off x="498474" y="1803524"/>
            <a:ext cx="8355594" cy="4226119"/>
          </a:xfrm>
        </p:spPr>
        <p:txBody>
          <a:bodyPr>
            <a:normAutofit/>
          </a:bodyPr>
          <a:lstStyle/>
          <a:p>
            <a:pPr marL="0" indent="0">
              <a:buNone/>
            </a:pPr>
            <a:r>
              <a:rPr lang="en-AU" sz="3200" i="1" dirty="0"/>
              <a:t>“… it's when it reaches the crisis point, the tipping point. So, it gets to a point of no return, where they feel that they have to, for whatever sort of abuse it is. And that there is a trigger point for them to want to get in touch with someone.” </a:t>
            </a:r>
            <a:r>
              <a:rPr lang="en-AU" sz="3200" dirty="0"/>
              <a:t>(Jane, practitioner)</a:t>
            </a:r>
          </a:p>
        </p:txBody>
      </p:sp>
    </p:spTree>
    <p:extLst>
      <p:ext uri="{BB962C8B-B14F-4D97-AF65-F5344CB8AC3E}">
        <p14:creationId xmlns:p14="http://schemas.microsoft.com/office/powerpoint/2010/main" val="234925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B6D7-FC6C-4363-96CB-B732A6813276}"/>
              </a:ext>
            </a:extLst>
          </p:cNvPr>
          <p:cNvSpPr>
            <a:spLocks noGrp="1"/>
          </p:cNvSpPr>
          <p:nvPr>
            <p:ph type="title"/>
          </p:nvPr>
        </p:nvSpPr>
        <p:spPr>
          <a:xfrm>
            <a:off x="498474" y="458694"/>
            <a:ext cx="8132570" cy="658906"/>
          </a:xfrm>
        </p:spPr>
        <p:txBody>
          <a:bodyPr/>
          <a:lstStyle/>
          <a:p>
            <a:r>
              <a:rPr lang="en-AU" dirty="0"/>
              <a:t>Facilitator 2: Wanting help for the perpetrator</a:t>
            </a:r>
          </a:p>
        </p:txBody>
      </p:sp>
      <p:sp>
        <p:nvSpPr>
          <p:cNvPr id="3" name="Content Placeholder 2">
            <a:extLst>
              <a:ext uri="{FF2B5EF4-FFF2-40B4-BE49-F238E27FC236}">
                <a16:creationId xmlns:a16="http://schemas.microsoft.com/office/drawing/2014/main" id="{94BD678C-958F-45D6-952E-F56E1C2D3F89}"/>
              </a:ext>
            </a:extLst>
          </p:cNvPr>
          <p:cNvSpPr>
            <a:spLocks noGrp="1"/>
          </p:cNvSpPr>
          <p:nvPr>
            <p:ph idx="1"/>
          </p:nvPr>
        </p:nvSpPr>
        <p:spPr>
          <a:xfrm>
            <a:off x="498474" y="1973766"/>
            <a:ext cx="8355594" cy="4226119"/>
          </a:xfrm>
        </p:spPr>
        <p:txBody>
          <a:bodyPr>
            <a:normAutofit/>
          </a:bodyPr>
          <a:lstStyle/>
          <a:p>
            <a:pPr marL="0" indent="0">
              <a:buNone/>
            </a:pPr>
            <a:r>
              <a:rPr lang="en-AU" sz="3200" i="1" dirty="0"/>
              <a:t>“… sometimes, they just get to the point where they realise the person who's doing the damage needs help.” </a:t>
            </a:r>
            <a:r>
              <a:rPr lang="en-AU" sz="3200" dirty="0"/>
              <a:t>(Matthew, practitioner)</a:t>
            </a:r>
          </a:p>
        </p:txBody>
      </p:sp>
    </p:spTree>
    <p:extLst>
      <p:ext uri="{BB962C8B-B14F-4D97-AF65-F5344CB8AC3E}">
        <p14:creationId xmlns:p14="http://schemas.microsoft.com/office/powerpoint/2010/main" val="3627630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B6D7-FC6C-4363-96CB-B732A6813276}"/>
              </a:ext>
            </a:extLst>
          </p:cNvPr>
          <p:cNvSpPr>
            <a:spLocks noGrp="1"/>
          </p:cNvSpPr>
          <p:nvPr>
            <p:ph type="title"/>
          </p:nvPr>
        </p:nvSpPr>
        <p:spPr>
          <a:xfrm>
            <a:off x="498474" y="458694"/>
            <a:ext cx="8132570" cy="658906"/>
          </a:xfrm>
        </p:spPr>
        <p:txBody>
          <a:bodyPr/>
          <a:lstStyle/>
          <a:p>
            <a:r>
              <a:rPr lang="en-AU" dirty="0"/>
              <a:t>Facilitator 3: Relationship with the worker</a:t>
            </a:r>
          </a:p>
        </p:txBody>
      </p:sp>
      <p:sp>
        <p:nvSpPr>
          <p:cNvPr id="3" name="Content Placeholder 2">
            <a:extLst>
              <a:ext uri="{FF2B5EF4-FFF2-40B4-BE49-F238E27FC236}">
                <a16:creationId xmlns:a16="http://schemas.microsoft.com/office/drawing/2014/main" id="{94BD678C-958F-45D6-952E-F56E1C2D3F89}"/>
              </a:ext>
            </a:extLst>
          </p:cNvPr>
          <p:cNvSpPr>
            <a:spLocks noGrp="1"/>
          </p:cNvSpPr>
          <p:nvPr>
            <p:ph idx="1"/>
          </p:nvPr>
        </p:nvSpPr>
        <p:spPr>
          <a:xfrm>
            <a:off x="498474" y="1681700"/>
            <a:ext cx="8355594" cy="4226119"/>
          </a:xfrm>
        </p:spPr>
        <p:txBody>
          <a:bodyPr>
            <a:normAutofit/>
          </a:bodyPr>
          <a:lstStyle/>
          <a:p>
            <a:pPr marL="0" indent="0">
              <a:buNone/>
            </a:pPr>
            <a:r>
              <a:rPr lang="en-AU" sz="3200" i="1" dirty="0"/>
              <a:t>“I think it's who you go through, who you speak to, and if you have that relaxed thing, you can open up. Otherwise your doors are closed. You don't get the full story, so you can't really act on that...” </a:t>
            </a:r>
            <a:r>
              <a:rPr lang="en-AU" sz="3200" dirty="0"/>
              <a:t>(Jamie, lived experience)</a:t>
            </a:r>
          </a:p>
        </p:txBody>
      </p:sp>
    </p:spTree>
    <p:extLst>
      <p:ext uri="{BB962C8B-B14F-4D97-AF65-F5344CB8AC3E}">
        <p14:creationId xmlns:p14="http://schemas.microsoft.com/office/powerpoint/2010/main" val="4240280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AC664-3CEB-4B97-941B-912C390B03F5}"/>
              </a:ext>
            </a:extLst>
          </p:cNvPr>
          <p:cNvSpPr>
            <a:spLocks noGrp="1"/>
          </p:cNvSpPr>
          <p:nvPr>
            <p:ph type="title"/>
          </p:nvPr>
        </p:nvSpPr>
        <p:spPr/>
        <p:txBody>
          <a:bodyPr/>
          <a:lstStyle/>
          <a:p>
            <a:r>
              <a:rPr lang="en-AU" dirty="0"/>
              <a:t>Implications</a:t>
            </a:r>
          </a:p>
        </p:txBody>
      </p:sp>
      <p:sp>
        <p:nvSpPr>
          <p:cNvPr id="3" name="Content Placeholder 2">
            <a:extLst>
              <a:ext uri="{FF2B5EF4-FFF2-40B4-BE49-F238E27FC236}">
                <a16:creationId xmlns:a16="http://schemas.microsoft.com/office/drawing/2014/main" id="{9ADEC206-3517-44FB-9EFF-4536050444F4}"/>
              </a:ext>
            </a:extLst>
          </p:cNvPr>
          <p:cNvSpPr>
            <a:spLocks noGrp="1"/>
          </p:cNvSpPr>
          <p:nvPr>
            <p:ph idx="1"/>
          </p:nvPr>
        </p:nvSpPr>
        <p:spPr/>
        <p:txBody>
          <a:bodyPr>
            <a:normAutofit lnSpcReduction="10000"/>
          </a:bodyPr>
          <a:lstStyle/>
          <a:p>
            <a:r>
              <a:rPr lang="en-AU" sz="2400" dirty="0"/>
              <a:t>Builds upon the current body of research on barriers to help seeking</a:t>
            </a:r>
          </a:p>
          <a:p>
            <a:r>
              <a:rPr lang="en-AU" sz="2400" dirty="0"/>
              <a:t>First time that facilitators have been identified in academic research</a:t>
            </a:r>
          </a:p>
          <a:p>
            <a:r>
              <a:rPr lang="en-AU" sz="2400" dirty="0"/>
              <a:t>Facilitating help-seeking</a:t>
            </a:r>
          </a:p>
          <a:p>
            <a:pPr lvl="1"/>
            <a:r>
              <a:rPr lang="en-AU" sz="2000" dirty="0"/>
              <a:t>Raising awareness</a:t>
            </a:r>
          </a:p>
          <a:p>
            <a:pPr lvl="1"/>
            <a:r>
              <a:rPr lang="en-AU" sz="2000" dirty="0"/>
              <a:t>Expansion of services</a:t>
            </a:r>
          </a:p>
          <a:p>
            <a:pPr lvl="1"/>
            <a:r>
              <a:rPr lang="en-AU" sz="2000" dirty="0"/>
              <a:t>Measures to improve accessibility of services</a:t>
            </a:r>
          </a:p>
          <a:p>
            <a:r>
              <a:rPr lang="en-AU" sz="2400" dirty="0"/>
              <a:t>Highlights that more research is needed</a:t>
            </a:r>
          </a:p>
        </p:txBody>
      </p:sp>
    </p:spTree>
    <p:extLst>
      <p:ext uri="{BB962C8B-B14F-4D97-AF65-F5344CB8AC3E}">
        <p14:creationId xmlns:p14="http://schemas.microsoft.com/office/powerpoint/2010/main" val="1980148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160" y="-182880"/>
            <a:ext cx="9408160" cy="704088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8898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Background</a:t>
            </a:r>
          </a:p>
        </p:txBody>
      </p:sp>
      <p:sp>
        <p:nvSpPr>
          <p:cNvPr id="8" name="Content Placeholder 7"/>
          <p:cNvSpPr>
            <a:spLocks noGrp="1"/>
          </p:cNvSpPr>
          <p:nvPr>
            <p:ph idx="1"/>
          </p:nvPr>
        </p:nvSpPr>
        <p:spPr/>
        <p:txBody>
          <a:bodyPr>
            <a:normAutofit/>
          </a:bodyPr>
          <a:lstStyle/>
          <a:p>
            <a:r>
              <a:rPr lang="en-AU" sz="2400" dirty="0"/>
              <a:t>“a single or repeated act, or lack of appropriate action, occurring within any relationship where there is a violation of trust, which causes harm or distress to an older person”</a:t>
            </a:r>
            <a:endParaRPr lang="en-US" sz="2400" dirty="0"/>
          </a:p>
          <a:p>
            <a:r>
              <a:rPr lang="en-US" sz="2400" dirty="0"/>
              <a:t>Different approach taken to elder abuse practice and research than FDV – though there is some consensus that elder abuse is usually a form of family violence</a:t>
            </a:r>
          </a:p>
        </p:txBody>
      </p:sp>
    </p:spTree>
    <p:extLst>
      <p:ext uri="{BB962C8B-B14F-4D97-AF65-F5344CB8AC3E}">
        <p14:creationId xmlns:p14="http://schemas.microsoft.com/office/powerpoint/2010/main" val="385424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CF81D-2405-4579-808A-F45112CBACDC}"/>
              </a:ext>
            </a:extLst>
          </p:cNvPr>
          <p:cNvSpPr>
            <a:spLocks noGrp="1"/>
          </p:cNvSpPr>
          <p:nvPr>
            <p:ph type="title"/>
          </p:nvPr>
        </p:nvSpPr>
        <p:spPr/>
        <p:txBody>
          <a:bodyPr/>
          <a:lstStyle/>
          <a:p>
            <a:r>
              <a:rPr lang="en-AU" dirty="0"/>
              <a:t>Aim</a:t>
            </a:r>
          </a:p>
        </p:txBody>
      </p:sp>
      <p:sp>
        <p:nvSpPr>
          <p:cNvPr id="3" name="Content Placeholder 2">
            <a:extLst>
              <a:ext uri="{FF2B5EF4-FFF2-40B4-BE49-F238E27FC236}">
                <a16:creationId xmlns:a16="http://schemas.microsoft.com/office/drawing/2014/main" id="{38E6AA13-1290-49F6-B174-5D411CC41765}"/>
              </a:ext>
            </a:extLst>
          </p:cNvPr>
          <p:cNvSpPr>
            <a:spLocks noGrp="1"/>
          </p:cNvSpPr>
          <p:nvPr>
            <p:ph idx="1"/>
          </p:nvPr>
        </p:nvSpPr>
        <p:spPr/>
        <p:txBody>
          <a:bodyPr>
            <a:normAutofit/>
          </a:bodyPr>
          <a:lstStyle/>
          <a:p>
            <a:r>
              <a:rPr lang="en-AU" sz="3200" dirty="0"/>
              <a:t>To identify the barriers and facilitators to women seeking help and support for domestic elder abuse</a:t>
            </a:r>
          </a:p>
        </p:txBody>
      </p:sp>
    </p:spTree>
    <p:extLst>
      <p:ext uri="{BB962C8B-B14F-4D97-AF65-F5344CB8AC3E}">
        <p14:creationId xmlns:p14="http://schemas.microsoft.com/office/powerpoint/2010/main" val="329069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52128-AFF2-4463-ACDE-11DEC6ED581B}"/>
              </a:ext>
            </a:extLst>
          </p:cNvPr>
          <p:cNvSpPr>
            <a:spLocks noGrp="1"/>
          </p:cNvSpPr>
          <p:nvPr>
            <p:ph type="title"/>
          </p:nvPr>
        </p:nvSpPr>
        <p:spPr/>
        <p:txBody>
          <a:bodyPr/>
          <a:lstStyle/>
          <a:p>
            <a:r>
              <a:rPr lang="en-AU" dirty="0"/>
              <a:t>Methodology</a:t>
            </a:r>
          </a:p>
        </p:txBody>
      </p:sp>
      <p:sp>
        <p:nvSpPr>
          <p:cNvPr id="3" name="Content Placeholder 2">
            <a:extLst>
              <a:ext uri="{FF2B5EF4-FFF2-40B4-BE49-F238E27FC236}">
                <a16:creationId xmlns:a16="http://schemas.microsoft.com/office/drawing/2014/main" id="{F828E2E6-405B-4AF8-95B9-414911397CAC}"/>
              </a:ext>
            </a:extLst>
          </p:cNvPr>
          <p:cNvSpPr>
            <a:spLocks noGrp="1"/>
          </p:cNvSpPr>
          <p:nvPr>
            <p:ph idx="1"/>
          </p:nvPr>
        </p:nvSpPr>
        <p:spPr/>
        <p:txBody>
          <a:bodyPr>
            <a:normAutofit lnSpcReduction="10000"/>
          </a:bodyPr>
          <a:lstStyle/>
          <a:p>
            <a:pPr>
              <a:lnSpc>
                <a:spcPct val="150000"/>
              </a:lnSpc>
            </a:pPr>
            <a:r>
              <a:rPr lang="en-AU" sz="2800" dirty="0"/>
              <a:t>Interpretive phenomenology</a:t>
            </a:r>
          </a:p>
          <a:p>
            <a:pPr>
              <a:lnSpc>
                <a:spcPct val="150000"/>
              </a:lnSpc>
            </a:pPr>
            <a:r>
              <a:rPr lang="en-AU" sz="2800" dirty="0"/>
              <a:t>In-depth, semi structured interviews</a:t>
            </a:r>
          </a:p>
          <a:p>
            <a:pPr>
              <a:lnSpc>
                <a:spcPct val="150000"/>
              </a:lnSpc>
            </a:pPr>
            <a:r>
              <a:rPr lang="en-AU" sz="2800" dirty="0"/>
              <a:t>Focus groups</a:t>
            </a:r>
          </a:p>
          <a:p>
            <a:pPr>
              <a:lnSpc>
                <a:spcPct val="150000"/>
              </a:lnSpc>
            </a:pPr>
            <a:r>
              <a:rPr lang="en-AU" sz="2800" dirty="0"/>
              <a:t>Purposive sampling</a:t>
            </a:r>
          </a:p>
          <a:p>
            <a:pPr>
              <a:lnSpc>
                <a:spcPct val="150000"/>
              </a:lnSpc>
            </a:pPr>
            <a:r>
              <a:rPr lang="en-AU" sz="2800" dirty="0"/>
              <a:t>Thematic analysis</a:t>
            </a:r>
          </a:p>
        </p:txBody>
      </p:sp>
    </p:spTree>
    <p:extLst>
      <p:ext uri="{BB962C8B-B14F-4D97-AF65-F5344CB8AC3E}">
        <p14:creationId xmlns:p14="http://schemas.microsoft.com/office/powerpoint/2010/main" val="3734493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08413-247A-4C06-BA36-9DE058543ECB}"/>
              </a:ext>
            </a:extLst>
          </p:cNvPr>
          <p:cNvSpPr>
            <a:spLocks noGrp="1"/>
          </p:cNvSpPr>
          <p:nvPr>
            <p:ph type="title"/>
          </p:nvPr>
        </p:nvSpPr>
        <p:spPr/>
        <p:txBody>
          <a:bodyPr/>
          <a:lstStyle/>
          <a:p>
            <a:r>
              <a:rPr lang="en-AU" dirty="0"/>
              <a:t>Limitations</a:t>
            </a:r>
          </a:p>
        </p:txBody>
      </p:sp>
      <p:sp>
        <p:nvSpPr>
          <p:cNvPr id="3" name="Content Placeholder 2">
            <a:extLst>
              <a:ext uri="{FF2B5EF4-FFF2-40B4-BE49-F238E27FC236}">
                <a16:creationId xmlns:a16="http://schemas.microsoft.com/office/drawing/2014/main" id="{B90F7D54-E8C1-44F3-970B-CD45BAE0859C}"/>
              </a:ext>
            </a:extLst>
          </p:cNvPr>
          <p:cNvSpPr>
            <a:spLocks noGrp="1"/>
          </p:cNvSpPr>
          <p:nvPr>
            <p:ph idx="1"/>
          </p:nvPr>
        </p:nvSpPr>
        <p:spPr/>
        <p:txBody>
          <a:bodyPr>
            <a:normAutofit/>
          </a:bodyPr>
          <a:lstStyle/>
          <a:p>
            <a:pPr>
              <a:lnSpc>
                <a:spcPct val="150000"/>
              </a:lnSpc>
            </a:pPr>
            <a:r>
              <a:rPr lang="en-AU" sz="3200" dirty="0"/>
              <a:t>Sample</a:t>
            </a:r>
          </a:p>
          <a:p>
            <a:pPr lvl="1">
              <a:lnSpc>
                <a:spcPct val="150000"/>
              </a:lnSpc>
            </a:pPr>
            <a:r>
              <a:rPr lang="en-AU" sz="2800" dirty="0"/>
              <a:t>Perth</a:t>
            </a:r>
          </a:p>
          <a:p>
            <a:pPr lvl="1">
              <a:lnSpc>
                <a:spcPct val="150000"/>
              </a:lnSpc>
            </a:pPr>
            <a:r>
              <a:rPr lang="en-AU" sz="2800" dirty="0"/>
              <a:t>Size</a:t>
            </a:r>
          </a:p>
          <a:p>
            <a:pPr lvl="1">
              <a:lnSpc>
                <a:spcPct val="150000"/>
              </a:lnSpc>
            </a:pPr>
            <a:r>
              <a:rPr lang="en-AU" sz="2800" dirty="0"/>
              <a:t>Diversity</a:t>
            </a:r>
          </a:p>
          <a:p>
            <a:pPr lvl="1">
              <a:lnSpc>
                <a:spcPct val="150000"/>
              </a:lnSpc>
            </a:pPr>
            <a:r>
              <a:rPr lang="en-AU" sz="2800" dirty="0"/>
              <a:t>Gender focus</a:t>
            </a:r>
          </a:p>
        </p:txBody>
      </p:sp>
    </p:spTree>
    <p:extLst>
      <p:ext uri="{BB962C8B-B14F-4D97-AF65-F5344CB8AC3E}">
        <p14:creationId xmlns:p14="http://schemas.microsoft.com/office/powerpoint/2010/main" val="226188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Key Findings</a:t>
            </a:r>
          </a:p>
        </p:txBody>
      </p:sp>
      <p:graphicFrame>
        <p:nvGraphicFramePr>
          <p:cNvPr id="9" name="Content Placeholder 4">
            <a:extLst>
              <a:ext uri="{FF2B5EF4-FFF2-40B4-BE49-F238E27FC236}">
                <a16:creationId xmlns:a16="http://schemas.microsoft.com/office/drawing/2014/main" id="{16958773-3815-44B4-8F86-C7484F188902}"/>
              </a:ext>
            </a:extLst>
          </p:cNvPr>
          <p:cNvGraphicFramePr>
            <a:graphicFrameLocks/>
          </p:cNvGraphicFramePr>
          <p:nvPr>
            <p:extLst>
              <p:ext uri="{D42A27DB-BD31-4B8C-83A1-F6EECF244321}">
                <p14:modId xmlns:p14="http://schemas.microsoft.com/office/powerpoint/2010/main" val="4117869203"/>
              </p:ext>
            </p:extLst>
          </p:nvPr>
        </p:nvGraphicFramePr>
        <p:xfrm>
          <a:off x="457200" y="1408916"/>
          <a:ext cx="8229600" cy="4389717"/>
        </p:xfrm>
        <a:graphic>
          <a:graphicData uri="http://schemas.openxmlformats.org/drawingml/2006/table">
            <a:tbl>
              <a:tblPr firstRow="1" bandRow="1"/>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61207">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en-AU" sz="2400" dirty="0">
                          <a:solidFill>
                            <a:schemeClr val="tx1">
                              <a:lumMod val="65000"/>
                              <a:lumOff val="35000"/>
                            </a:schemeClr>
                          </a:solidFill>
                        </a:rPr>
                        <a:t>Barriers</a:t>
                      </a: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en-AU" sz="2400" dirty="0">
                          <a:solidFill>
                            <a:schemeClr val="tx1">
                              <a:lumMod val="65000"/>
                              <a:lumOff val="35000"/>
                            </a:schemeClr>
                          </a:solidFill>
                        </a:rPr>
                        <a:t>Facilitators</a:t>
                      </a: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82851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77800" indent="-177800"/>
                      <a:r>
                        <a:rPr lang="en-AU" sz="2000" dirty="0">
                          <a:solidFill>
                            <a:schemeClr val="tx1">
                              <a:lumMod val="65000"/>
                              <a:lumOff val="35000"/>
                            </a:schemeClr>
                          </a:solidFill>
                        </a:rPr>
                        <a:t>Not recognising the</a:t>
                      </a:r>
                      <a:r>
                        <a:rPr lang="en-AU" sz="2000" baseline="0" dirty="0">
                          <a:solidFill>
                            <a:schemeClr val="tx1">
                              <a:lumMod val="65000"/>
                              <a:lumOff val="35000"/>
                            </a:schemeClr>
                          </a:solidFill>
                        </a:rPr>
                        <a:t> experience as abuse</a:t>
                      </a:r>
                    </a:p>
                    <a:p>
                      <a:r>
                        <a:rPr lang="en-AU" sz="2000" baseline="0" dirty="0">
                          <a:solidFill>
                            <a:schemeClr val="tx1">
                              <a:lumMod val="65000"/>
                              <a:lumOff val="35000"/>
                            </a:schemeClr>
                          </a:solidFill>
                        </a:rPr>
                        <a:t>Fear, guilt and isolation</a:t>
                      </a:r>
                    </a:p>
                    <a:p>
                      <a:pPr marL="177800" indent="-177800"/>
                      <a:r>
                        <a:rPr lang="en-AU" sz="2000" baseline="0" dirty="0">
                          <a:solidFill>
                            <a:schemeClr val="tx1">
                              <a:lumMod val="65000"/>
                              <a:lumOff val="35000"/>
                            </a:schemeClr>
                          </a:solidFill>
                        </a:rPr>
                        <a:t>Lack of awareness of available help and support</a:t>
                      </a:r>
                    </a:p>
                    <a:p>
                      <a:r>
                        <a:rPr lang="en-AU" sz="2000" baseline="0" dirty="0">
                          <a:solidFill>
                            <a:schemeClr val="tx1">
                              <a:lumMod val="65000"/>
                              <a:lumOff val="35000"/>
                            </a:schemeClr>
                          </a:solidFill>
                        </a:rPr>
                        <a:t>Relationship with the perpetrator</a:t>
                      </a:r>
                    </a:p>
                    <a:p>
                      <a:pPr marL="177800" indent="-177800"/>
                      <a:r>
                        <a:rPr lang="en-AU" sz="2000" baseline="0" dirty="0">
                          <a:solidFill>
                            <a:schemeClr val="tx1">
                              <a:lumMod val="65000"/>
                              <a:lumOff val="35000"/>
                            </a:schemeClr>
                          </a:solidFill>
                        </a:rPr>
                        <a:t>Pressure from family members not to seek help</a:t>
                      </a:r>
                    </a:p>
                    <a:p>
                      <a:r>
                        <a:rPr lang="en-AU" sz="2000" baseline="0" dirty="0">
                          <a:solidFill>
                            <a:schemeClr val="tx1">
                              <a:lumMod val="65000"/>
                              <a:lumOff val="35000"/>
                            </a:schemeClr>
                          </a:solidFill>
                        </a:rPr>
                        <a:t>Accessibility of services</a:t>
                      </a:r>
                    </a:p>
                    <a:p>
                      <a:r>
                        <a:rPr lang="en-AU" sz="2000" baseline="0" dirty="0">
                          <a:solidFill>
                            <a:schemeClr val="tx1">
                              <a:lumMod val="65000"/>
                              <a:lumOff val="35000"/>
                            </a:schemeClr>
                          </a:solidFill>
                        </a:rPr>
                        <a:t>Lack of options</a:t>
                      </a:r>
                    </a:p>
                    <a:p>
                      <a:r>
                        <a:rPr lang="en-AU" sz="2000" baseline="0" dirty="0">
                          <a:solidFill>
                            <a:schemeClr val="tx1">
                              <a:lumMod val="65000"/>
                              <a:lumOff val="35000"/>
                            </a:schemeClr>
                          </a:solidFill>
                        </a:rPr>
                        <a:t>Cultural and generational norms</a:t>
                      </a:r>
                    </a:p>
                    <a:p>
                      <a:r>
                        <a:rPr lang="en-AU" sz="2000" baseline="0" dirty="0">
                          <a:solidFill>
                            <a:schemeClr val="tx1">
                              <a:lumMod val="65000"/>
                              <a:lumOff val="35000"/>
                            </a:schemeClr>
                          </a:solidFill>
                        </a:rPr>
                        <a:t>Ageism</a:t>
                      </a:r>
                      <a:endParaRPr lang="en-AU" sz="2000" dirty="0">
                        <a:solidFill>
                          <a:schemeClr val="tx1">
                            <a:lumMod val="65000"/>
                            <a:lumOff val="35000"/>
                          </a:schemeClr>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2000" dirty="0">
                          <a:solidFill>
                            <a:schemeClr val="tx1">
                              <a:lumMod val="65000"/>
                              <a:lumOff val="35000"/>
                            </a:schemeClr>
                          </a:solidFill>
                        </a:rPr>
                        <a:t>Reaching</a:t>
                      </a:r>
                      <a:r>
                        <a:rPr lang="en-AU" sz="2000" baseline="0" dirty="0">
                          <a:solidFill>
                            <a:schemeClr val="tx1">
                              <a:lumMod val="65000"/>
                              <a:lumOff val="35000"/>
                            </a:schemeClr>
                          </a:solidFill>
                        </a:rPr>
                        <a:t> “breaking point”</a:t>
                      </a:r>
                    </a:p>
                    <a:p>
                      <a:pPr marL="177800" indent="-177800"/>
                      <a:r>
                        <a:rPr lang="en-AU" sz="2000" baseline="0" dirty="0">
                          <a:solidFill>
                            <a:schemeClr val="tx1">
                              <a:lumMod val="65000"/>
                              <a:lumOff val="35000"/>
                            </a:schemeClr>
                          </a:solidFill>
                        </a:rPr>
                        <a:t>Increased awareness of available help and support</a:t>
                      </a:r>
                    </a:p>
                    <a:p>
                      <a:pPr marL="177800" indent="-177800"/>
                      <a:r>
                        <a:rPr lang="en-AU" sz="2000" baseline="0" dirty="0">
                          <a:solidFill>
                            <a:schemeClr val="tx1">
                              <a:lumMod val="65000"/>
                              <a:lumOff val="35000"/>
                            </a:schemeClr>
                          </a:solidFill>
                        </a:rPr>
                        <a:t>Encouragement from a third party</a:t>
                      </a:r>
                    </a:p>
                    <a:p>
                      <a:pPr marL="177800" indent="-177800"/>
                      <a:r>
                        <a:rPr lang="en-AU" sz="2000" baseline="0" dirty="0">
                          <a:solidFill>
                            <a:schemeClr val="tx1">
                              <a:lumMod val="65000"/>
                              <a:lumOff val="35000"/>
                            </a:schemeClr>
                          </a:solidFill>
                        </a:rPr>
                        <a:t>Wanting help for the perpetrator</a:t>
                      </a:r>
                    </a:p>
                    <a:p>
                      <a:pPr marL="177800" indent="-177800"/>
                      <a:r>
                        <a:rPr lang="en-AU" sz="2000" baseline="0" dirty="0">
                          <a:solidFill>
                            <a:schemeClr val="tx1">
                              <a:lumMod val="65000"/>
                              <a:lumOff val="35000"/>
                            </a:schemeClr>
                          </a:solidFill>
                        </a:rPr>
                        <a:t>Caring responsibilities</a:t>
                      </a:r>
                    </a:p>
                    <a:p>
                      <a:pPr marL="177800" indent="-177800"/>
                      <a:r>
                        <a:rPr lang="en-AU" sz="2000" baseline="0" dirty="0">
                          <a:solidFill>
                            <a:schemeClr val="tx1">
                              <a:lumMod val="65000"/>
                              <a:lumOff val="35000"/>
                            </a:schemeClr>
                          </a:solidFill>
                        </a:rPr>
                        <a:t>Relationship with the worker</a:t>
                      </a:r>
                    </a:p>
                    <a:p>
                      <a:endParaRPr lang="en-AU" sz="2000" dirty="0">
                        <a:solidFill>
                          <a:schemeClr val="tx1">
                            <a:lumMod val="65000"/>
                            <a:lumOff val="35000"/>
                          </a:schemeClr>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3472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B6D7-FC6C-4363-96CB-B732A6813276}"/>
              </a:ext>
            </a:extLst>
          </p:cNvPr>
          <p:cNvSpPr>
            <a:spLocks noGrp="1"/>
          </p:cNvSpPr>
          <p:nvPr>
            <p:ph type="title"/>
          </p:nvPr>
        </p:nvSpPr>
        <p:spPr>
          <a:xfrm>
            <a:off x="498474" y="458694"/>
            <a:ext cx="8132570" cy="658906"/>
          </a:xfrm>
        </p:spPr>
        <p:txBody>
          <a:bodyPr/>
          <a:lstStyle/>
          <a:p>
            <a:r>
              <a:rPr lang="en-AU" dirty="0"/>
              <a:t>Barrier 1: Not recognising the experience as abuse</a:t>
            </a:r>
          </a:p>
        </p:txBody>
      </p:sp>
      <p:sp>
        <p:nvSpPr>
          <p:cNvPr id="3" name="Content Placeholder 2">
            <a:extLst>
              <a:ext uri="{FF2B5EF4-FFF2-40B4-BE49-F238E27FC236}">
                <a16:creationId xmlns:a16="http://schemas.microsoft.com/office/drawing/2014/main" id="{94BD678C-958F-45D6-952E-F56E1C2D3F89}"/>
              </a:ext>
            </a:extLst>
          </p:cNvPr>
          <p:cNvSpPr>
            <a:spLocks noGrp="1"/>
          </p:cNvSpPr>
          <p:nvPr>
            <p:ph idx="1"/>
          </p:nvPr>
        </p:nvSpPr>
        <p:spPr>
          <a:xfrm>
            <a:off x="498474" y="1962615"/>
            <a:ext cx="8132570" cy="3802373"/>
          </a:xfrm>
        </p:spPr>
        <p:txBody>
          <a:bodyPr>
            <a:normAutofit/>
          </a:bodyPr>
          <a:lstStyle/>
          <a:p>
            <a:pPr marL="0" indent="0">
              <a:buNone/>
            </a:pPr>
            <a:r>
              <a:rPr lang="en-AU" sz="3200" i="1" dirty="0"/>
              <a:t>“And sometimes they don't even know that it's abuse… Sometimes they just don't even recognise it, especially if it's not physical… a lot of people associate or think of abuse as something you can see…” </a:t>
            </a:r>
            <a:r>
              <a:rPr lang="en-AU" sz="3200" dirty="0"/>
              <a:t>(Claudia, practitioner)</a:t>
            </a:r>
          </a:p>
        </p:txBody>
      </p:sp>
    </p:spTree>
    <p:extLst>
      <p:ext uri="{BB962C8B-B14F-4D97-AF65-F5344CB8AC3E}">
        <p14:creationId xmlns:p14="http://schemas.microsoft.com/office/powerpoint/2010/main" val="269119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B6D7-FC6C-4363-96CB-B732A6813276}"/>
              </a:ext>
            </a:extLst>
          </p:cNvPr>
          <p:cNvSpPr>
            <a:spLocks noGrp="1"/>
          </p:cNvSpPr>
          <p:nvPr>
            <p:ph type="title"/>
          </p:nvPr>
        </p:nvSpPr>
        <p:spPr>
          <a:xfrm>
            <a:off x="498474" y="458694"/>
            <a:ext cx="8132570" cy="658906"/>
          </a:xfrm>
        </p:spPr>
        <p:txBody>
          <a:bodyPr/>
          <a:lstStyle/>
          <a:p>
            <a:r>
              <a:rPr lang="en-AU" dirty="0"/>
              <a:t>Barrier 2: Relationship with the perpetrator</a:t>
            </a:r>
          </a:p>
        </p:txBody>
      </p:sp>
      <p:sp>
        <p:nvSpPr>
          <p:cNvPr id="3" name="Content Placeholder 2">
            <a:extLst>
              <a:ext uri="{FF2B5EF4-FFF2-40B4-BE49-F238E27FC236}">
                <a16:creationId xmlns:a16="http://schemas.microsoft.com/office/drawing/2014/main" id="{94BD678C-958F-45D6-952E-F56E1C2D3F89}"/>
              </a:ext>
            </a:extLst>
          </p:cNvPr>
          <p:cNvSpPr>
            <a:spLocks noGrp="1"/>
          </p:cNvSpPr>
          <p:nvPr>
            <p:ph idx="1"/>
          </p:nvPr>
        </p:nvSpPr>
        <p:spPr>
          <a:xfrm>
            <a:off x="498474" y="2051824"/>
            <a:ext cx="8221780" cy="3802373"/>
          </a:xfrm>
        </p:spPr>
        <p:txBody>
          <a:bodyPr>
            <a:normAutofit/>
          </a:bodyPr>
          <a:lstStyle/>
          <a:p>
            <a:pPr marL="0" indent="0">
              <a:buNone/>
            </a:pPr>
            <a:r>
              <a:rPr lang="en-AU" sz="3200" i="1" dirty="0"/>
              <a:t>“… that’s one of the biggest barriers. They don’t want to cut [the perpetrator] off. They still want them to be okay... And they don’t want them to get in trouble...” </a:t>
            </a:r>
            <a:r>
              <a:rPr lang="en-AU" sz="3200" dirty="0"/>
              <a:t>(Maria, practitioner)</a:t>
            </a:r>
          </a:p>
        </p:txBody>
      </p:sp>
    </p:spTree>
    <p:extLst>
      <p:ext uri="{BB962C8B-B14F-4D97-AF65-F5344CB8AC3E}">
        <p14:creationId xmlns:p14="http://schemas.microsoft.com/office/powerpoint/2010/main" val="192807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B6D7-FC6C-4363-96CB-B732A6813276}"/>
              </a:ext>
            </a:extLst>
          </p:cNvPr>
          <p:cNvSpPr>
            <a:spLocks noGrp="1"/>
          </p:cNvSpPr>
          <p:nvPr>
            <p:ph type="title"/>
          </p:nvPr>
        </p:nvSpPr>
        <p:spPr>
          <a:xfrm>
            <a:off x="498474" y="458694"/>
            <a:ext cx="8132570" cy="658906"/>
          </a:xfrm>
        </p:spPr>
        <p:txBody>
          <a:bodyPr/>
          <a:lstStyle/>
          <a:p>
            <a:r>
              <a:rPr lang="en-AU" dirty="0"/>
              <a:t>Barrier 3: Accessibility of services</a:t>
            </a:r>
          </a:p>
        </p:txBody>
      </p:sp>
      <p:sp>
        <p:nvSpPr>
          <p:cNvPr id="3" name="Content Placeholder 2">
            <a:extLst>
              <a:ext uri="{FF2B5EF4-FFF2-40B4-BE49-F238E27FC236}">
                <a16:creationId xmlns:a16="http://schemas.microsoft.com/office/drawing/2014/main" id="{94BD678C-958F-45D6-952E-F56E1C2D3F89}"/>
              </a:ext>
            </a:extLst>
          </p:cNvPr>
          <p:cNvSpPr>
            <a:spLocks noGrp="1"/>
          </p:cNvSpPr>
          <p:nvPr>
            <p:ph idx="1"/>
          </p:nvPr>
        </p:nvSpPr>
        <p:spPr>
          <a:xfrm>
            <a:off x="498474" y="1438507"/>
            <a:ext cx="8333292" cy="4281809"/>
          </a:xfrm>
        </p:spPr>
        <p:txBody>
          <a:bodyPr>
            <a:normAutofit fontScale="92500" lnSpcReduction="10000"/>
          </a:bodyPr>
          <a:lstStyle/>
          <a:p>
            <a:pPr marL="0" indent="0">
              <a:buNone/>
            </a:pPr>
            <a:r>
              <a:rPr lang="en-AU" sz="3200" i="1" dirty="0"/>
              <a:t>“You can't get there's the biggest barrier… it makes it very hard.” </a:t>
            </a:r>
            <a:r>
              <a:rPr lang="en-AU" sz="3200" dirty="0"/>
              <a:t>(Jamie, lived experience)</a:t>
            </a:r>
          </a:p>
          <a:p>
            <a:pPr marL="0" indent="0">
              <a:buNone/>
            </a:pPr>
            <a:r>
              <a:rPr lang="en-AU" sz="3200" i="1" dirty="0"/>
              <a:t>“I know we're turning into a society now where everything's online, but I think for someone to ring up and be told 'you can download our brochures, you can download more information' isn't really going to be terribly accessible for perhaps seniors who feel less computer savvy, that can't download, all of that.” </a:t>
            </a:r>
            <a:r>
              <a:rPr lang="en-AU" sz="3200" dirty="0"/>
              <a:t>(Jessica, practitioner)</a:t>
            </a:r>
            <a:endParaRPr lang="en-AU" sz="3200" i="1" dirty="0"/>
          </a:p>
        </p:txBody>
      </p:sp>
    </p:spTree>
    <p:extLst>
      <p:ext uri="{BB962C8B-B14F-4D97-AF65-F5344CB8AC3E}">
        <p14:creationId xmlns:p14="http://schemas.microsoft.com/office/powerpoint/2010/main" val="370620035"/>
      </p:ext>
    </p:extLst>
  </p:cSld>
  <p:clrMapOvr>
    <a:masterClrMapping/>
  </p:clrMapOvr>
</p:sld>
</file>

<file path=ppt/theme/theme1.xml><?xml version="1.0" encoding="utf-8"?>
<a:theme xmlns:a="http://schemas.openxmlformats.org/drawingml/2006/main" name="Advantage">
  <a:themeElements>
    <a:clrScheme name="Navy and Orange 1">
      <a:dk1>
        <a:srgbClr val="000000"/>
      </a:dk1>
      <a:lt1>
        <a:sysClr val="window" lastClr="FFFFFF"/>
      </a:lt1>
      <a:dk2>
        <a:srgbClr val="1F497D"/>
      </a:dk2>
      <a:lt2>
        <a:srgbClr val="EEECE1"/>
      </a:lt2>
      <a:accent1>
        <a:srgbClr val="2A4793"/>
      </a:accent1>
      <a:accent2>
        <a:srgbClr val="C08134"/>
      </a:accent2>
      <a:accent3>
        <a:srgbClr val="2A4793"/>
      </a:accent3>
      <a:accent4>
        <a:srgbClr val="FFFFFF"/>
      </a:accent4>
      <a:accent5>
        <a:srgbClr val="FFFFFF"/>
      </a:accent5>
      <a:accent6>
        <a:srgbClr val="FFFFFF"/>
      </a:accent6>
      <a:hlink>
        <a:srgbClr val="2A4793"/>
      </a:hlink>
      <a:folHlink>
        <a:srgbClr val="C08134"/>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283</TotalTime>
  <Words>735</Words>
  <Application>Microsoft Office PowerPoint</Application>
  <PresentationFormat>On-screen Show (4:3)</PresentationFormat>
  <Paragraphs>60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Rockwell</vt:lpstr>
      <vt:lpstr>SansaSoft Pro Normal</vt:lpstr>
      <vt:lpstr>Wingdings</vt:lpstr>
      <vt:lpstr>Advantage</vt:lpstr>
      <vt:lpstr>“Put up and shut up”: The barriers and facilitators to women seeking help for domestic elder abuse</vt:lpstr>
      <vt:lpstr>Background</vt:lpstr>
      <vt:lpstr>Aim</vt:lpstr>
      <vt:lpstr>Methodology</vt:lpstr>
      <vt:lpstr>Limitations</vt:lpstr>
      <vt:lpstr>Key Findings</vt:lpstr>
      <vt:lpstr>Barrier 1: Not recognising the experience as abuse</vt:lpstr>
      <vt:lpstr>Barrier 2: Relationship with the perpetrator</vt:lpstr>
      <vt:lpstr>Barrier 3: Accessibility of services</vt:lpstr>
      <vt:lpstr>Barrier 4: Generational norms</vt:lpstr>
      <vt:lpstr>Facilitator 1: Reaching ‘breaking point’</vt:lpstr>
      <vt:lpstr>Facilitator 2: Wanting help for the perpetrator</vt:lpstr>
      <vt:lpstr>Facilitator 3: Relationship with the worker</vt:lpstr>
      <vt:lpstr>Implications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Madelon Heperi</dc:creator>
  <cp:lastModifiedBy>Amy Warren</cp:lastModifiedBy>
  <cp:revision>44</cp:revision>
  <dcterms:created xsi:type="dcterms:W3CDTF">2014-05-21T03:37:12Z</dcterms:created>
  <dcterms:modified xsi:type="dcterms:W3CDTF">2017-11-20T23:34:19Z</dcterms:modified>
</cp:coreProperties>
</file>