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256" r:id="rId2"/>
    <p:sldId id="257" r:id="rId3"/>
    <p:sldId id="262" r:id="rId4"/>
    <p:sldId id="263" r:id="rId5"/>
    <p:sldId id="274" r:id="rId6"/>
    <p:sldId id="264" r:id="rId7"/>
    <p:sldId id="265" r:id="rId8"/>
    <p:sldId id="267" r:id="rId9"/>
    <p:sldId id="268" r:id="rId10"/>
    <p:sldId id="269" r:id="rId11"/>
    <p:sldId id="270" r:id="rId12"/>
    <p:sldId id="271" r:id="rId13"/>
    <p:sldId id="273" r:id="rId14"/>
    <p:sldId id="27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4692"/>
    <a:srgbClr val="92A84B"/>
    <a:srgbClr val="2A4693"/>
    <a:srgbClr val="93A94C"/>
    <a:srgbClr val="86B600"/>
    <a:srgbClr val="C08134"/>
    <a:srgbClr val="2A4793"/>
    <a:srgbClr val="0D6B7A"/>
    <a:srgbClr val="4111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29" autoAdjust="0"/>
    <p:restoredTop sz="94343" autoAdjust="0"/>
  </p:normalViewPr>
  <p:slideViewPr>
    <p:cSldViewPr snapToGrid="0" snapToObjects="1">
      <p:cViewPr varScale="1">
        <p:scale>
          <a:sx n="73" d="100"/>
          <a:sy n="73" d="100"/>
        </p:scale>
        <p:origin x="146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8F533A-36CC-7D49-BBB4-CDF31F64C4A7}" type="datetimeFigureOut">
              <a:rPr lang="en-US" smtClean="0"/>
              <a:t>11/27/2017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321351-FFD5-BC4E-B128-1013FBFC4388}" type="slidenum">
              <a:rPr lang="en-US" smtClean="0"/>
              <a:t>‹#›</a:t>
            </a:fld>
            <a:endParaRPr lang="en-US"/>
          </a:p>
        </p:txBody>
      </p:sp>
    </p:spTree>
    <p:extLst>
      <p:ext uri="{BB962C8B-B14F-4D97-AF65-F5344CB8AC3E}">
        <p14:creationId xmlns:p14="http://schemas.microsoft.com/office/powerpoint/2010/main" val="375093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1650B1-31B3-4C5B-8C8F-73FFAE6667DA}" type="datetimeFigureOut">
              <a:rPr lang="en-AU" smtClean="0"/>
              <a:t>27/11/2017</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8562D1-8284-4B17-9101-7AF84EFDD392}" type="slidenum">
              <a:rPr lang="en-AU" smtClean="0"/>
              <a:t>‹#›</a:t>
            </a:fld>
            <a:endParaRPr lang="en-AU"/>
          </a:p>
        </p:txBody>
      </p:sp>
    </p:spTree>
    <p:extLst>
      <p:ext uri="{BB962C8B-B14F-4D97-AF65-F5344CB8AC3E}">
        <p14:creationId xmlns:p14="http://schemas.microsoft.com/office/powerpoint/2010/main" val="3963648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562D1-8284-4B17-9101-7AF84EFDD392}" type="slidenum">
              <a:rPr lang="en-AU" smtClean="0"/>
              <a:t>1</a:t>
            </a:fld>
            <a:endParaRPr lang="en-AU"/>
          </a:p>
        </p:txBody>
      </p:sp>
    </p:spTree>
    <p:extLst>
      <p:ext uri="{BB962C8B-B14F-4D97-AF65-F5344CB8AC3E}">
        <p14:creationId xmlns:p14="http://schemas.microsoft.com/office/powerpoint/2010/main" val="549875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562D1-8284-4B17-9101-7AF84EFDD392}" type="slidenum">
              <a:rPr lang="en-AU" smtClean="0"/>
              <a:t>10</a:t>
            </a:fld>
            <a:endParaRPr lang="en-AU"/>
          </a:p>
        </p:txBody>
      </p:sp>
    </p:spTree>
    <p:extLst>
      <p:ext uri="{BB962C8B-B14F-4D97-AF65-F5344CB8AC3E}">
        <p14:creationId xmlns:p14="http://schemas.microsoft.com/office/powerpoint/2010/main" val="941336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A8562D1-8284-4B17-9101-7AF84EFDD392}" type="slidenum">
              <a:rPr lang="en-AU" smtClean="0"/>
              <a:t>11</a:t>
            </a:fld>
            <a:endParaRPr lang="en-AU"/>
          </a:p>
        </p:txBody>
      </p:sp>
    </p:spTree>
    <p:extLst>
      <p:ext uri="{BB962C8B-B14F-4D97-AF65-F5344CB8AC3E}">
        <p14:creationId xmlns:p14="http://schemas.microsoft.com/office/powerpoint/2010/main" val="535267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A8562D1-8284-4B17-9101-7AF84EFDD392}" type="slidenum">
              <a:rPr lang="en-AU" smtClean="0"/>
              <a:t>12</a:t>
            </a:fld>
            <a:endParaRPr lang="en-AU"/>
          </a:p>
        </p:txBody>
      </p:sp>
    </p:spTree>
    <p:extLst>
      <p:ext uri="{BB962C8B-B14F-4D97-AF65-F5344CB8AC3E}">
        <p14:creationId xmlns:p14="http://schemas.microsoft.com/office/powerpoint/2010/main" val="3873342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8562D1-8284-4B17-9101-7AF84EFDD392}" type="slidenum">
              <a:rPr lang="en-AU" smtClean="0"/>
              <a:t>13</a:t>
            </a:fld>
            <a:endParaRPr lang="en-AU"/>
          </a:p>
        </p:txBody>
      </p:sp>
    </p:spTree>
    <p:extLst>
      <p:ext uri="{BB962C8B-B14F-4D97-AF65-F5344CB8AC3E}">
        <p14:creationId xmlns:p14="http://schemas.microsoft.com/office/powerpoint/2010/main" val="433976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562D1-8284-4B17-9101-7AF84EFDD392}" type="slidenum">
              <a:rPr lang="en-AU" smtClean="0"/>
              <a:t>2</a:t>
            </a:fld>
            <a:endParaRPr lang="en-AU"/>
          </a:p>
        </p:txBody>
      </p:sp>
    </p:spTree>
    <p:extLst>
      <p:ext uri="{BB962C8B-B14F-4D97-AF65-F5344CB8AC3E}">
        <p14:creationId xmlns:p14="http://schemas.microsoft.com/office/powerpoint/2010/main" val="1138034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562D1-8284-4B17-9101-7AF84EFDD392}" type="slidenum">
              <a:rPr lang="en-AU" smtClean="0"/>
              <a:t>3</a:t>
            </a:fld>
            <a:endParaRPr lang="en-AU"/>
          </a:p>
        </p:txBody>
      </p:sp>
    </p:spTree>
    <p:extLst>
      <p:ext uri="{BB962C8B-B14F-4D97-AF65-F5344CB8AC3E}">
        <p14:creationId xmlns:p14="http://schemas.microsoft.com/office/powerpoint/2010/main" val="1450733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4A8562D1-8284-4B17-9101-7AF84EFDD392}" type="slidenum">
              <a:rPr lang="en-AU" smtClean="0"/>
              <a:t>4</a:t>
            </a:fld>
            <a:endParaRPr lang="en-AU"/>
          </a:p>
        </p:txBody>
      </p:sp>
    </p:spTree>
    <p:extLst>
      <p:ext uri="{BB962C8B-B14F-4D97-AF65-F5344CB8AC3E}">
        <p14:creationId xmlns:p14="http://schemas.microsoft.com/office/powerpoint/2010/main" val="2683755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562D1-8284-4B17-9101-7AF84EFDD392}" type="slidenum">
              <a:rPr lang="en-AU" smtClean="0"/>
              <a:t>5</a:t>
            </a:fld>
            <a:endParaRPr lang="en-AU"/>
          </a:p>
        </p:txBody>
      </p:sp>
    </p:spTree>
    <p:extLst>
      <p:ext uri="{BB962C8B-B14F-4D97-AF65-F5344CB8AC3E}">
        <p14:creationId xmlns:p14="http://schemas.microsoft.com/office/powerpoint/2010/main" val="391907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A8562D1-8284-4B17-9101-7AF84EFDD392}" type="slidenum">
              <a:rPr lang="en-AU" smtClean="0"/>
              <a:t>6</a:t>
            </a:fld>
            <a:endParaRPr lang="en-AU"/>
          </a:p>
        </p:txBody>
      </p:sp>
    </p:spTree>
    <p:extLst>
      <p:ext uri="{BB962C8B-B14F-4D97-AF65-F5344CB8AC3E}">
        <p14:creationId xmlns:p14="http://schemas.microsoft.com/office/powerpoint/2010/main" val="119662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A8562D1-8284-4B17-9101-7AF84EFDD392}" type="slidenum">
              <a:rPr lang="en-AU" smtClean="0"/>
              <a:t>7</a:t>
            </a:fld>
            <a:endParaRPr lang="en-AU"/>
          </a:p>
        </p:txBody>
      </p:sp>
    </p:spTree>
    <p:extLst>
      <p:ext uri="{BB962C8B-B14F-4D97-AF65-F5344CB8AC3E}">
        <p14:creationId xmlns:p14="http://schemas.microsoft.com/office/powerpoint/2010/main" val="2093132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562D1-8284-4B17-9101-7AF84EFDD392}" type="slidenum">
              <a:rPr lang="en-AU" smtClean="0"/>
              <a:t>8</a:t>
            </a:fld>
            <a:endParaRPr lang="en-AU"/>
          </a:p>
        </p:txBody>
      </p:sp>
    </p:spTree>
    <p:extLst>
      <p:ext uri="{BB962C8B-B14F-4D97-AF65-F5344CB8AC3E}">
        <p14:creationId xmlns:p14="http://schemas.microsoft.com/office/powerpoint/2010/main" val="1341196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A8562D1-8284-4B17-9101-7AF84EFDD392}" type="slidenum">
              <a:rPr lang="en-AU" smtClean="0"/>
              <a:t>9</a:t>
            </a:fld>
            <a:endParaRPr lang="en-AU"/>
          </a:p>
        </p:txBody>
      </p:sp>
    </p:spTree>
    <p:extLst>
      <p:ext uri="{BB962C8B-B14F-4D97-AF65-F5344CB8AC3E}">
        <p14:creationId xmlns:p14="http://schemas.microsoft.com/office/powerpoint/2010/main" val="15034351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246094"/>
            <a:ext cx="9144000" cy="646206"/>
          </a:xfrm>
        </p:spPr>
        <p:txBody>
          <a:bodyPr/>
          <a:lstStyle>
            <a:lvl1pPr algn="ctr">
              <a:defRPr>
                <a:solidFill>
                  <a:srgbClr val="2A4692"/>
                </a:solidFill>
              </a:defRPr>
            </a:lvl1pPr>
          </a:lstStyle>
          <a:p>
            <a:r>
              <a:rPr lang="en-AU" dirty="0" smtClean="0"/>
              <a:t>Click to edit Master title style</a:t>
            </a:r>
            <a:endParaRPr lang="en-US" dirty="0"/>
          </a:p>
        </p:txBody>
      </p:sp>
      <p:sp>
        <p:nvSpPr>
          <p:cNvPr id="4" name="Text Placeholder 3"/>
          <p:cNvSpPr>
            <a:spLocks noGrp="1"/>
          </p:cNvSpPr>
          <p:nvPr>
            <p:ph type="body" sz="quarter" idx="10"/>
          </p:nvPr>
        </p:nvSpPr>
        <p:spPr>
          <a:xfrm>
            <a:off x="0" y="1930400"/>
            <a:ext cx="9144000" cy="596900"/>
          </a:xfrm>
        </p:spPr>
        <p:txBody>
          <a:bodyPr/>
          <a:lstStyle>
            <a:lvl1pPr marL="0" indent="0" algn="ctr">
              <a:buFontTx/>
              <a:buNone/>
              <a:defRPr>
                <a:solidFill>
                  <a:srgbClr val="92A84B"/>
                </a:solidFill>
              </a:defRPr>
            </a:lvl1pPr>
          </a:lstStyle>
          <a:p>
            <a:pPr lvl="0"/>
            <a:r>
              <a:rPr lang="en-AU"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69404" y="3124200"/>
            <a:ext cx="3898272" cy="871538"/>
          </a:xfrm>
        </p:spPr>
        <p:txBody>
          <a:bodyPr anchor="b">
            <a:normAutofit/>
          </a:bodyPr>
          <a:lstStyle>
            <a:lvl1pPr algn="l">
              <a:defRPr sz="2600" b="0">
                <a:solidFill>
                  <a:srgbClr val="2A4692"/>
                </a:solidFill>
              </a:defRPr>
            </a:lvl1pPr>
          </a:lstStyle>
          <a:p>
            <a:r>
              <a:rPr lang="en-AU" dirty="0" smtClean="0"/>
              <a:t>Click to edit Master title style</a:t>
            </a:r>
            <a:endParaRPr dirty="0"/>
          </a:p>
        </p:txBody>
      </p:sp>
      <p:sp>
        <p:nvSpPr>
          <p:cNvPr id="3" name="Picture Placeholder 2"/>
          <p:cNvSpPr>
            <a:spLocks noGrp="1"/>
          </p:cNvSpPr>
          <p:nvPr>
            <p:ph type="pic" idx="1"/>
          </p:nvPr>
        </p:nvSpPr>
        <p:spPr>
          <a:xfrm>
            <a:off x="277906" y="607358"/>
            <a:ext cx="3460658" cy="58162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4953000" y="3124200"/>
            <a:ext cx="3108960" cy="871538"/>
          </a:xfrm>
        </p:spPr>
        <p:txBody>
          <a:bodyPr anchor="b">
            <a:normAutofit/>
          </a:bodyPr>
          <a:lstStyle>
            <a:lvl1pPr algn="l">
              <a:defRPr sz="2600" b="0">
                <a:solidFill>
                  <a:srgbClr val="2A4692"/>
                </a:solidFill>
              </a:defRPr>
            </a:lvl1pPr>
          </a:lstStyle>
          <a:p>
            <a:r>
              <a:rPr lang="en-AU" dirty="0" smtClean="0"/>
              <a:t>Click to edit Master title style</a:t>
            </a:r>
            <a:endParaRPr dirty="0"/>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14" name="Picture Placeholder 12"/>
          <p:cNvSpPr>
            <a:spLocks noGrp="1"/>
          </p:cNvSpPr>
          <p:nvPr>
            <p:ph type="pic" sz="quarter" idx="13"/>
          </p:nvPr>
        </p:nvSpPr>
        <p:spPr>
          <a:xfrm>
            <a:off x="277905" y="607358"/>
            <a:ext cx="2057400" cy="1660353"/>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584790"/>
            <a:ext cx="2057400" cy="168292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58694"/>
            <a:ext cx="7556313" cy="658906"/>
          </a:xfrm>
        </p:spPr>
        <p:txBody>
          <a:bodyPr/>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idx="1"/>
          </p:nvPr>
        </p:nvSpPr>
        <p:spPr>
          <a:xfrm>
            <a:off x="498474" y="1397000"/>
            <a:ext cx="7556313" cy="4144963"/>
          </a:xfrm>
        </p:spPr>
        <p:txBody>
          <a:bodyPr/>
          <a:lstStyle>
            <a:lvl5pPr>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2" name="Title 1"/>
          <p:cNvSpPr>
            <a:spLocks noGrp="1"/>
          </p:cNvSpPr>
          <p:nvPr>
            <p:ph type="title"/>
          </p:nvPr>
        </p:nvSpPr>
        <p:spPr>
          <a:xfrm>
            <a:off x="498474" y="96371"/>
            <a:ext cx="7556313" cy="995082"/>
          </a:xfrm>
        </p:spPr>
        <p:txBody>
          <a:bodyPr anchor="b" anchorCtr="0"/>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idx="1"/>
          </p:nvPr>
        </p:nvSpPr>
        <p:spPr>
          <a:xfrm>
            <a:off x="498474" y="1752600"/>
            <a:ext cx="7556313" cy="4144963"/>
          </a:xfrm>
        </p:spPr>
        <p:txBody>
          <a:bodyPr/>
          <a:lstStyle>
            <a:lvl5pPr>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10" name="Text Placeholder 3"/>
          <p:cNvSpPr>
            <a:spLocks noGrp="1"/>
          </p:cNvSpPr>
          <p:nvPr>
            <p:ph type="body" sz="half" idx="2"/>
          </p:nvPr>
        </p:nvSpPr>
        <p:spPr>
          <a:xfrm>
            <a:off x="498518" y="1129553"/>
            <a:ext cx="7558960" cy="572247"/>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rgbClr val="93A94C"/>
                </a:solidFill>
                <a:effectLst/>
                <a:uLnTx/>
                <a:uFillTx/>
                <a:latin typeface="SansaSoft Pro Normal"/>
                <a:ea typeface="+mj-ea"/>
                <a:cs typeface="SansaSoft Pro Norm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95406"/>
          </a:xfrm>
        </p:spPr>
        <p:txBody>
          <a:bodyPr/>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sz="half" idx="1"/>
          </p:nvPr>
        </p:nvSpPr>
        <p:spPr>
          <a:xfrm>
            <a:off x="498518" y="13890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4" name="Content Placeholder 3"/>
          <p:cNvSpPr>
            <a:spLocks noGrp="1"/>
          </p:cNvSpPr>
          <p:nvPr>
            <p:ph sz="half" idx="2"/>
          </p:nvPr>
        </p:nvSpPr>
        <p:spPr>
          <a:xfrm>
            <a:off x="4399878" y="13890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20806"/>
          </a:xfrm>
        </p:spPr>
        <p:txBody>
          <a:bodyPr/>
          <a:lstStyle>
            <a:lvl1pPr>
              <a:defRPr>
                <a:solidFill>
                  <a:srgbClr val="2A4692"/>
                </a:solidFill>
              </a:defRPr>
            </a:lvl1pPr>
          </a:lstStyle>
          <a:p>
            <a:r>
              <a:rPr lang="en-AU" dirty="0" smtClean="0"/>
              <a:t>Click to edit Master title style</a:t>
            </a:r>
            <a:endParaRPr dirty="0"/>
          </a:p>
        </p:txBody>
      </p:sp>
      <p:sp>
        <p:nvSpPr>
          <p:cNvPr id="4" name="Content Placeholder 3"/>
          <p:cNvSpPr>
            <a:spLocks noGrp="1"/>
          </p:cNvSpPr>
          <p:nvPr>
            <p:ph sz="half" idx="2"/>
          </p:nvPr>
        </p:nvSpPr>
        <p:spPr>
          <a:xfrm>
            <a:off x="497541" y="17488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6" name="Content Placeholder 5"/>
          <p:cNvSpPr>
            <a:spLocks noGrp="1"/>
          </p:cNvSpPr>
          <p:nvPr>
            <p:ph sz="quarter" idx="4"/>
          </p:nvPr>
        </p:nvSpPr>
        <p:spPr>
          <a:xfrm>
            <a:off x="4399878" y="17488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3" name="Text Placeholder 2"/>
          <p:cNvSpPr>
            <a:spLocks noGrp="1"/>
          </p:cNvSpPr>
          <p:nvPr>
            <p:ph type="body" idx="1"/>
          </p:nvPr>
        </p:nvSpPr>
        <p:spPr>
          <a:xfrm>
            <a:off x="497541" y="1397747"/>
            <a:ext cx="3657600" cy="322729"/>
          </a:xfrm>
          <a:prstGeom prst="rect">
            <a:avLst/>
          </a:prstGeom>
          <a:noFill/>
        </p:spPr>
        <p:txBody>
          <a:bodyPr tIns="0" bIns="0" anchor="ctr" anchorCtr="0">
            <a:noAutofit/>
          </a:bodyPr>
          <a:lstStyle>
            <a:lvl1pPr marL="0" indent="0" algn="ctr">
              <a:spcBef>
                <a:spcPts val="0"/>
              </a:spcBef>
              <a:buNone/>
              <a:defRPr sz="1800" b="0">
                <a:solidFill>
                  <a:srgbClr val="92A84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Click to edit Master text styles</a:t>
            </a:r>
          </a:p>
        </p:txBody>
      </p:sp>
      <p:sp>
        <p:nvSpPr>
          <p:cNvPr id="5" name="Text Placeholder 4"/>
          <p:cNvSpPr>
            <a:spLocks noGrp="1"/>
          </p:cNvSpPr>
          <p:nvPr>
            <p:ph type="body" sz="quarter" idx="3"/>
          </p:nvPr>
        </p:nvSpPr>
        <p:spPr>
          <a:xfrm>
            <a:off x="4399878" y="1397747"/>
            <a:ext cx="3657600" cy="322729"/>
          </a:xfrm>
          <a:prstGeom prst="rect">
            <a:avLst/>
          </a:prstGeom>
          <a:noFill/>
        </p:spPr>
        <p:txBody>
          <a:bodyPr tIns="0" bIns="0" anchor="ctr" anchorCtr="0">
            <a:noAutofit/>
          </a:bodyPr>
          <a:lstStyle>
            <a:lvl1pPr marL="0" indent="0" algn="ctr">
              <a:spcBef>
                <a:spcPts val="0"/>
              </a:spcBef>
              <a:buNone/>
              <a:defRPr sz="1800" b="0">
                <a:solidFill>
                  <a:srgbClr val="92A84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a:xfrm>
            <a:off x="498474" y="496794"/>
            <a:ext cx="7556313" cy="531906"/>
          </a:xfrm>
        </p:spPr>
        <p:txBody>
          <a:bodyPr/>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sz="half" idx="1"/>
          </p:nvPr>
        </p:nvSpPr>
        <p:spPr>
          <a:xfrm>
            <a:off x="498517" y="13890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13" name="Content Placeholder 2"/>
          <p:cNvSpPr>
            <a:spLocks noGrp="1"/>
          </p:cNvSpPr>
          <p:nvPr>
            <p:ph sz="half" idx="14"/>
          </p:nvPr>
        </p:nvSpPr>
        <p:spPr>
          <a:xfrm>
            <a:off x="498517" y="35680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08106"/>
          </a:xfrm>
        </p:spPr>
        <p:txBody>
          <a:bodyPr/>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sz="half" idx="1"/>
          </p:nvPr>
        </p:nvSpPr>
        <p:spPr>
          <a:xfrm>
            <a:off x="4410075" y="13890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5"/>
          </p:nvPr>
        </p:nvSpPr>
        <p:spPr>
          <a:xfrm>
            <a:off x="498518" y="13890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35727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19206"/>
          </a:xfrm>
        </p:spPr>
        <p:txBody>
          <a:bodyPr/>
          <a:lstStyle>
            <a:lvl1pPr>
              <a:defRPr>
                <a:solidFill>
                  <a:srgbClr val="2A4692"/>
                </a:solidFill>
              </a:defRPr>
            </a:lvl1pPr>
          </a:lstStyle>
          <a:p>
            <a:r>
              <a:rPr lang="en-AU" dirty="0" smtClean="0"/>
              <a:t>Click to edit Master title style</a:t>
            </a:r>
            <a:endParaRPr dirty="0"/>
          </a:p>
        </p:txBody>
      </p:sp>
      <p:sp>
        <p:nvSpPr>
          <p:cNvPr id="12" name="Content Placeholder 2"/>
          <p:cNvSpPr>
            <a:spLocks noGrp="1"/>
          </p:cNvSpPr>
          <p:nvPr>
            <p:ph sz="half" idx="17"/>
          </p:nvPr>
        </p:nvSpPr>
        <p:spPr>
          <a:xfrm>
            <a:off x="502920" y="13890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14" name="Content Placeholder 2"/>
          <p:cNvSpPr>
            <a:spLocks noGrp="1"/>
          </p:cNvSpPr>
          <p:nvPr>
            <p:ph sz="half" idx="18"/>
          </p:nvPr>
        </p:nvSpPr>
        <p:spPr>
          <a:xfrm>
            <a:off x="502920" y="35680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3890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35727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22406"/>
          </a:xfrm>
        </p:spPr>
        <p:txBody>
          <a:bodyPr/>
          <a:lstStyle>
            <a:lvl1pPr>
              <a:defRPr>
                <a:solidFill>
                  <a:srgbClr val="2A4692"/>
                </a:solidFill>
              </a:defRPr>
            </a:lvl1pPr>
          </a:lstStyle>
          <a:p>
            <a:r>
              <a:rPr lang="en-AU" dirty="0" smtClean="0"/>
              <a:t>Click to edit Master title style</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646206"/>
          </a:xfrm>
          <a:prstGeom prst="rect">
            <a:avLst/>
          </a:prstGeom>
        </p:spPr>
        <p:txBody>
          <a:bodyPr vert="horz" lIns="91440" tIns="45720" rIns="91440" bIns="45720" rtlCol="0" anchor="t" anchorCtr="0">
            <a:noAutofit/>
          </a:bodyPr>
          <a:lstStyle/>
          <a:p>
            <a:r>
              <a:rPr lang="en-AU" dirty="0" smtClean="0"/>
              <a:t>Click to edit Master title style</a:t>
            </a:r>
            <a:endParaRPr dirty="0"/>
          </a:p>
        </p:txBody>
      </p:sp>
      <p:sp>
        <p:nvSpPr>
          <p:cNvPr id="3" name="Text Placeholder 2"/>
          <p:cNvSpPr>
            <a:spLocks noGrp="1"/>
          </p:cNvSpPr>
          <p:nvPr>
            <p:ph type="body" idx="1"/>
          </p:nvPr>
        </p:nvSpPr>
        <p:spPr>
          <a:xfrm>
            <a:off x="498474" y="1384300"/>
            <a:ext cx="7556313" cy="4144963"/>
          </a:xfrm>
          <a:prstGeom prst="rect">
            <a:avLst/>
          </a:prstGeom>
        </p:spPr>
        <p:txBody>
          <a:bodyPr vert="horz" lIns="91440" tIns="45720" rIns="91440" bIns="45720" rtlCol="0">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6" name="TextBox 5"/>
          <p:cNvSpPr txBox="1"/>
          <p:nvPr userDrawn="1"/>
        </p:nvSpPr>
        <p:spPr>
          <a:xfrm>
            <a:off x="-25878" y="6696766"/>
            <a:ext cx="1643074" cy="215444"/>
          </a:xfrm>
          <a:prstGeom prst="rect">
            <a:avLst/>
          </a:prstGeom>
          <a:noFill/>
        </p:spPr>
        <p:txBody>
          <a:bodyPr wrap="square" rtlCol="0">
            <a:spAutoFit/>
          </a:bodyPr>
          <a:lstStyle/>
          <a:p>
            <a:pPr>
              <a:spcBef>
                <a:spcPts val="1200"/>
              </a:spcBef>
            </a:pPr>
            <a:r>
              <a:rPr lang="en-AU" sz="800" kern="1200" dirty="0" smtClean="0">
                <a:solidFill>
                  <a:schemeClr val="bg1"/>
                </a:solidFill>
                <a:latin typeface="+mn-lt"/>
                <a:ea typeface="+mn-ea"/>
                <a:cs typeface="+mn-cs"/>
              </a:rPr>
              <a:t>CRICOS Provider Code 00301J</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68" r:id="rId6"/>
    <p:sldLayoutId id="2147483669" r:id="rId7"/>
    <p:sldLayoutId id="2147483670" r:id="rId8"/>
    <p:sldLayoutId id="2147483671" r:id="rId9"/>
    <p:sldLayoutId id="2147483674" r:id="rId10"/>
    <p:sldLayoutId id="2147483678" r:id="rId11"/>
    <p:sldLayoutId id="2147483672" r:id="rId12"/>
  </p:sldLayoutIdLst>
  <p:timing>
    <p:tnLst>
      <p:par>
        <p:cTn id="1" dur="indefinite" restart="never" nodeType="tmRoot"/>
      </p:par>
    </p:tnLst>
  </p:timing>
  <p:txStyles>
    <p:titleStyle>
      <a:lvl1pPr algn="l" defTabSz="914400" rtl="0" eaLnBrk="1" latinLnBrk="0" hangingPunct="1">
        <a:spcBef>
          <a:spcPct val="0"/>
        </a:spcBef>
        <a:buNone/>
        <a:defRPr sz="3600" b="0" kern="1200">
          <a:solidFill>
            <a:srgbClr val="2A4692"/>
          </a:solidFill>
          <a:latin typeface="SansaSoft Pro Normal"/>
          <a:ea typeface="+mj-ea"/>
          <a:cs typeface="SansaSoft Pro Normal"/>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SansaSoft Pro Normal"/>
          <a:ea typeface="+mn-ea"/>
          <a:cs typeface="SansaSoft Pro Normal"/>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9363"/>
            <a:ext cx="9144000" cy="1724214"/>
          </a:xfrm>
        </p:spPr>
        <p:txBody>
          <a:bodyPr/>
          <a:lstStyle/>
          <a:p>
            <a:r>
              <a:rPr lang="en-US" sz="3400" b="1" dirty="0"/>
              <a:t>Understanding the </a:t>
            </a:r>
            <a:r>
              <a:rPr lang="en-US" sz="3400" b="1" dirty="0" smtClean="0"/>
              <a:t>experiences</a:t>
            </a:r>
            <a:br>
              <a:rPr lang="en-US" sz="3400" b="1" dirty="0" smtClean="0"/>
            </a:br>
            <a:r>
              <a:rPr lang="en-US" sz="3400" b="1" dirty="0" smtClean="0"/>
              <a:t>and </a:t>
            </a:r>
            <a:r>
              <a:rPr lang="en-US" sz="3400" b="1" dirty="0"/>
              <a:t>effects of economic </a:t>
            </a:r>
            <a:r>
              <a:rPr lang="en-US" sz="3400" b="1" dirty="0" smtClean="0"/>
              <a:t>abuse</a:t>
            </a:r>
            <a:br>
              <a:rPr lang="en-US" sz="3400" b="1" dirty="0" smtClean="0"/>
            </a:br>
            <a:r>
              <a:rPr lang="en-US" sz="3400" b="1" dirty="0" smtClean="0"/>
              <a:t>for </a:t>
            </a:r>
            <a:r>
              <a:rPr lang="en-US" sz="3400" b="1" dirty="0"/>
              <a:t>women in Australia</a:t>
            </a:r>
            <a:endParaRPr lang="en-US" sz="3400" dirty="0"/>
          </a:p>
        </p:txBody>
      </p:sp>
      <p:sp>
        <p:nvSpPr>
          <p:cNvPr id="3" name="Text Placeholder 2"/>
          <p:cNvSpPr>
            <a:spLocks noGrp="1"/>
          </p:cNvSpPr>
          <p:nvPr>
            <p:ph type="body" sz="quarter" idx="10"/>
          </p:nvPr>
        </p:nvSpPr>
        <p:spPr>
          <a:xfrm>
            <a:off x="0" y="3018237"/>
            <a:ext cx="9144000" cy="633506"/>
          </a:xfrm>
        </p:spPr>
        <p:txBody>
          <a:bodyPr>
            <a:normAutofit/>
          </a:bodyPr>
          <a:lstStyle/>
          <a:p>
            <a:r>
              <a:rPr lang="en-US" sz="2200" dirty="0" smtClean="0"/>
              <a:t>Darcee Schulze</a:t>
            </a:r>
          </a:p>
        </p:txBody>
      </p:sp>
    </p:spTree>
    <p:extLst>
      <p:ext uri="{BB962C8B-B14F-4D97-AF65-F5344CB8AC3E}">
        <p14:creationId xmlns:p14="http://schemas.microsoft.com/office/powerpoint/2010/main" val="3931300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100" b="1" dirty="0" smtClean="0"/>
              <a:t>Findings</a:t>
            </a:r>
            <a:endParaRPr lang="en-US" sz="3100" dirty="0"/>
          </a:p>
        </p:txBody>
      </p:sp>
      <p:sp>
        <p:nvSpPr>
          <p:cNvPr id="3" name="Content Placeholder 2"/>
          <p:cNvSpPr>
            <a:spLocks noGrp="1"/>
          </p:cNvSpPr>
          <p:nvPr>
            <p:ph idx="1"/>
          </p:nvPr>
        </p:nvSpPr>
        <p:spPr>
          <a:xfrm>
            <a:off x="498474" y="1397000"/>
            <a:ext cx="8276249" cy="4914153"/>
          </a:xfrm>
        </p:spPr>
        <p:txBody>
          <a:bodyPr>
            <a:normAutofit lnSpcReduction="10000"/>
          </a:bodyPr>
          <a:lstStyle/>
          <a:p>
            <a:pPr lvl="1">
              <a:buFont typeface="Wingdings" charset="2"/>
              <a:buChar char="§"/>
            </a:pPr>
            <a:r>
              <a:rPr lang="en-US" sz="2800" dirty="0"/>
              <a:t>The </a:t>
            </a:r>
            <a:r>
              <a:rPr lang="en-US" sz="2800" dirty="0" smtClean="0"/>
              <a:t>effects </a:t>
            </a:r>
            <a:r>
              <a:rPr lang="en-US" sz="2800" dirty="0"/>
              <a:t>of economic abuse </a:t>
            </a:r>
            <a:r>
              <a:rPr lang="en-US" sz="2800" dirty="0" smtClean="0"/>
              <a:t>most commonly experienced include economic </a:t>
            </a:r>
            <a:r>
              <a:rPr lang="en-US" sz="2800" dirty="0"/>
              <a:t>insecurity and negative impact on wellbeing</a:t>
            </a:r>
            <a:endParaRPr lang="en-US" sz="2800" i="1" dirty="0"/>
          </a:p>
          <a:p>
            <a:pPr lvl="6">
              <a:buFont typeface="Arial" charset="0"/>
              <a:buChar char="•"/>
            </a:pPr>
            <a:r>
              <a:rPr lang="en-US" sz="2400" i="1" dirty="0"/>
              <a:t>“I would have left him a lot sooner if I had the money to make it happen</a:t>
            </a:r>
            <a:r>
              <a:rPr lang="is-IS" sz="2400" i="1" dirty="0"/>
              <a:t>… It is almost impossible to see a way out when you are always too broke and abused to make changes</a:t>
            </a:r>
            <a:r>
              <a:rPr lang="en-US" sz="2400" i="1" dirty="0" smtClean="0"/>
              <a:t>”</a:t>
            </a:r>
          </a:p>
          <a:p>
            <a:pPr lvl="6">
              <a:buFont typeface="Arial" charset="0"/>
              <a:buChar char="•"/>
            </a:pPr>
            <a:endParaRPr lang="en-US" sz="2400" i="1" dirty="0"/>
          </a:p>
          <a:p>
            <a:pPr lvl="6">
              <a:buFont typeface="Arial" charset="0"/>
              <a:buChar char="•"/>
            </a:pPr>
            <a:r>
              <a:rPr lang="en-US" sz="2400" i="1" dirty="0"/>
              <a:t>“I can’t feed my children let alone put fuel in the car</a:t>
            </a:r>
            <a:r>
              <a:rPr lang="en-US" sz="2400" i="1" dirty="0" smtClean="0"/>
              <a:t>”</a:t>
            </a:r>
          </a:p>
          <a:p>
            <a:pPr lvl="6">
              <a:buFont typeface="Arial" charset="0"/>
              <a:buChar char="•"/>
            </a:pPr>
            <a:endParaRPr lang="en-US" sz="2400" i="1" dirty="0"/>
          </a:p>
          <a:p>
            <a:pPr lvl="6">
              <a:buFont typeface="Arial" charset="0"/>
              <a:buChar char="•"/>
            </a:pPr>
            <a:r>
              <a:rPr lang="en-US" sz="2400" i="1" dirty="0"/>
              <a:t>“Financial abuse robbed me of my self-confidence”</a:t>
            </a:r>
          </a:p>
          <a:p>
            <a:endParaRPr lang="en-US" dirty="0"/>
          </a:p>
        </p:txBody>
      </p:sp>
    </p:spTree>
    <p:extLst>
      <p:ext uri="{BB962C8B-B14F-4D97-AF65-F5344CB8AC3E}">
        <p14:creationId xmlns:p14="http://schemas.microsoft.com/office/powerpoint/2010/main" val="40870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100" b="1" dirty="0"/>
              <a:t>Limitations</a:t>
            </a:r>
            <a:endParaRPr lang="en-US" sz="3100" dirty="0"/>
          </a:p>
        </p:txBody>
      </p:sp>
      <p:sp>
        <p:nvSpPr>
          <p:cNvPr id="3" name="Content Placeholder 2"/>
          <p:cNvSpPr>
            <a:spLocks noGrp="1"/>
          </p:cNvSpPr>
          <p:nvPr>
            <p:ph idx="1"/>
          </p:nvPr>
        </p:nvSpPr>
        <p:spPr>
          <a:xfrm>
            <a:off x="498474" y="1397000"/>
            <a:ext cx="8030064" cy="4806576"/>
          </a:xfrm>
        </p:spPr>
        <p:txBody>
          <a:bodyPr>
            <a:normAutofit/>
          </a:bodyPr>
          <a:lstStyle/>
          <a:p>
            <a:pPr lvl="1">
              <a:buFont typeface="Wingdings" charset="2"/>
              <a:buChar char="§"/>
            </a:pPr>
            <a:r>
              <a:rPr lang="en-US" sz="2800" dirty="0" smtClean="0"/>
              <a:t>Survey </a:t>
            </a:r>
            <a:r>
              <a:rPr lang="en-US" sz="2800" dirty="0"/>
              <a:t>required </a:t>
            </a:r>
            <a:r>
              <a:rPr lang="en-US" sz="2800" dirty="0" smtClean="0"/>
              <a:t>literacy </a:t>
            </a:r>
            <a:r>
              <a:rPr lang="en-US" sz="2800" dirty="0"/>
              <a:t>in the English </a:t>
            </a:r>
            <a:r>
              <a:rPr lang="en-US" sz="2800" dirty="0" smtClean="0"/>
              <a:t>language</a:t>
            </a:r>
          </a:p>
          <a:p>
            <a:pPr lvl="1">
              <a:buFont typeface="Wingdings" charset="2"/>
              <a:buChar char="§"/>
            </a:pPr>
            <a:endParaRPr lang="en-US" sz="2800" dirty="0"/>
          </a:p>
          <a:p>
            <a:pPr lvl="1">
              <a:buFont typeface="Wingdings" charset="2"/>
              <a:buChar char="§"/>
            </a:pPr>
            <a:r>
              <a:rPr lang="en-US" sz="2800" dirty="0"/>
              <a:t>Promotion and accessibility of survey primarily via </a:t>
            </a:r>
            <a:r>
              <a:rPr lang="en-US" sz="2800" dirty="0" smtClean="0"/>
              <a:t>internet</a:t>
            </a:r>
          </a:p>
          <a:p>
            <a:pPr lvl="1">
              <a:buFont typeface="Wingdings" charset="2"/>
              <a:buChar char="§"/>
            </a:pPr>
            <a:endParaRPr lang="en-US" sz="2800" dirty="0"/>
          </a:p>
          <a:p>
            <a:pPr lvl="1">
              <a:buFont typeface="Wingdings" charset="2"/>
              <a:buChar char="§"/>
            </a:pPr>
            <a:r>
              <a:rPr lang="en-US" sz="2800" dirty="0"/>
              <a:t>Self-reported data</a:t>
            </a:r>
          </a:p>
          <a:p>
            <a:pPr lvl="1">
              <a:buFont typeface="Wingdings" charset="2"/>
              <a:buChar char="§"/>
            </a:pPr>
            <a:endParaRPr lang="en-US" sz="2800" dirty="0"/>
          </a:p>
          <a:p>
            <a:pPr lvl="1">
              <a:buFont typeface="Wingdings" charset="2"/>
              <a:buChar char="§"/>
            </a:pPr>
            <a:r>
              <a:rPr lang="en-US" sz="2800" dirty="0"/>
              <a:t>Self-selected participants</a:t>
            </a:r>
          </a:p>
          <a:p>
            <a:endParaRPr lang="en-US" dirty="0"/>
          </a:p>
        </p:txBody>
      </p:sp>
    </p:spTree>
    <p:extLst>
      <p:ext uri="{BB962C8B-B14F-4D97-AF65-F5344CB8AC3E}">
        <p14:creationId xmlns:p14="http://schemas.microsoft.com/office/powerpoint/2010/main" val="1135255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100" b="1" dirty="0"/>
              <a:t>Significance and key implications</a:t>
            </a:r>
            <a:endParaRPr lang="en-US" sz="3100" dirty="0"/>
          </a:p>
        </p:txBody>
      </p:sp>
      <p:sp>
        <p:nvSpPr>
          <p:cNvPr id="3" name="Content Placeholder 2"/>
          <p:cNvSpPr>
            <a:spLocks noGrp="1"/>
          </p:cNvSpPr>
          <p:nvPr>
            <p:ph idx="1"/>
          </p:nvPr>
        </p:nvSpPr>
        <p:spPr>
          <a:xfrm>
            <a:off x="498474" y="1397000"/>
            <a:ext cx="8223495" cy="4842435"/>
          </a:xfrm>
        </p:spPr>
        <p:txBody>
          <a:bodyPr>
            <a:normAutofit fontScale="92500" lnSpcReduction="20000"/>
          </a:bodyPr>
          <a:lstStyle/>
          <a:p>
            <a:pPr lvl="1">
              <a:buFont typeface="Wingdings" charset="2"/>
              <a:buChar char="§"/>
            </a:pPr>
            <a:r>
              <a:rPr lang="en-US" sz="3000" dirty="0" smtClean="0"/>
              <a:t>Social </a:t>
            </a:r>
            <a:r>
              <a:rPr lang="en-US" sz="3000" dirty="0"/>
              <a:t>work practice and human service </a:t>
            </a:r>
            <a:r>
              <a:rPr lang="en-US" sz="3000" dirty="0" err="1"/>
              <a:t>organisations</a:t>
            </a:r>
            <a:r>
              <a:rPr lang="en-US" sz="3000" dirty="0"/>
              <a:t> can better assess and support women</a:t>
            </a:r>
          </a:p>
          <a:p>
            <a:pPr lvl="1">
              <a:buFont typeface="Wingdings" charset="2"/>
              <a:buChar char="§"/>
            </a:pPr>
            <a:endParaRPr lang="en-US" sz="3000" dirty="0"/>
          </a:p>
          <a:p>
            <a:pPr lvl="1">
              <a:buFont typeface="Wingdings" charset="2"/>
              <a:buChar char="§"/>
            </a:pPr>
            <a:r>
              <a:rPr lang="en-US" sz="3000" dirty="0"/>
              <a:t>Programs can be developed </a:t>
            </a:r>
            <a:r>
              <a:rPr lang="en-US" sz="3000" dirty="0" smtClean="0"/>
              <a:t>for women to </a:t>
            </a:r>
            <a:r>
              <a:rPr lang="en-US" sz="3000" dirty="0"/>
              <a:t>improve confidence in financial literacy and to increase economic security</a:t>
            </a:r>
          </a:p>
          <a:p>
            <a:pPr lvl="1">
              <a:buFont typeface="Wingdings" charset="2"/>
              <a:buChar char="§"/>
            </a:pPr>
            <a:endParaRPr lang="en-US" sz="3000" dirty="0"/>
          </a:p>
          <a:p>
            <a:pPr lvl="1">
              <a:buFont typeface="Wingdings" charset="2"/>
              <a:buChar char="§"/>
            </a:pPr>
            <a:r>
              <a:rPr lang="en-US" sz="3000" dirty="0" smtClean="0"/>
              <a:t>Other service providers will </a:t>
            </a:r>
            <a:r>
              <a:rPr lang="en-US" sz="3000" dirty="0"/>
              <a:t>be increasingly aware of economic abuse and its </a:t>
            </a:r>
            <a:r>
              <a:rPr lang="en-US" sz="3000" dirty="0" smtClean="0"/>
              <a:t>effects</a:t>
            </a:r>
          </a:p>
          <a:p>
            <a:pPr lvl="1">
              <a:buFont typeface="Wingdings" charset="2"/>
              <a:buChar char="§"/>
            </a:pPr>
            <a:endParaRPr lang="en-US" sz="3000" dirty="0"/>
          </a:p>
          <a:p>
            <a:pPr lvl="1">
              <a:buFont typeface="Wingdings" charset="2"/>
              <a:buChar char="§"/>
            </a:pPr>
            <a:r>
              <a:rPr lang="en-US" sz="3000" dirty="0" smtClean="0"/>
              <a:t>Prompt </a:t>
            </a:r>
            <a:r>
              <a:rPr lang="en-US" sz="3000" dirty="0" smtClean="0"/>
              <a:t>chang</a:t>
            </a:r>
            <a:r>
              <a:rPr lang="en-US" sz="3000" dirty="0" smtClean="0"/>
              <a:t>es to </a:t>
            </a:r>
            <a:r>
              <a:rPr lang="en-US" sz="3000" dirty="0" smtClean="0"/>
              <a:t>policies</a:t>
            </a:r>
            <a:endParaRPr lang="en-US" dirty="0"/>
          </a:p>
        </p:txBody>
      </p:sp>
    </p:spTree>
    <p:extLst>
      <p:ext uri="{BB962C8B-B14F-4D97-AF65-F5344CB8AC3E}">
        <p14:creationId xmlns:p14="http://schemas.microsoft.com/office/powerpoint/2010/main" val="1453037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4854" y="469916"/>
            <a:ext cx="2517101" cy="658906"/>
          </a:xfrm>
        </p:spPr>
        <p:txBody>
          <a:bodyPr/>
          <a:lstStyle/>
          <a:p>
            <a:endParaRPr lang="en-US" dirty="0"/>
          </a:p>
        </p:txBody>
      </p:sp>
      <p:sp>
        <p:nvSpPr>
          <p:cNvPr id="3" name="Content Placeholder 2"/>
          <p:cNvSpPr>
            <a:spLocks noGrp="1"/>
          </p:cNvSpPr>
          <p:nvPr>
            <p:ph idx="1"/>
          </p:nvPr>
        </p:nvSpPr>
        <p:spPr>
          <a:xfrm>
            <a:off x="-5046291" y="1961205"/>
            <a:ext cx="1680522" cy="4144963"/>
          </a:xfrm>
        </p:spPr>
        <p:txBody>
          <a:bodyPr/>
          <a:lstStyle/>
          <a:p>
            <a:endParaRPr lang="en-US" dirty="0"/>
          </a:p>
        </p:txBody>
      </p:sp>
    </p:spTree>
    <p:extLst>
      <p:ext uri="{BB962C8B-B14F-4D97-AF65-F5344CB8AC3E}">
        <p14:creationId xmlns:p14="http://schemas.microsoft.com/office/powerpoint/2010/main" val="583983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b="1" dirty="0" smtClean="0"/>
              <a:t>Economic Empowerment Project</a:t>
            </a:r>
            <a:endParaRPr lang="en-AU" sz="3200" b="1" dirty="0"/>
          </a:p>
        </p:txBody>
      </p:sp>
      <p:sp>
        <p:nvSpPr>
          <p:cNvPr id="3" name="Content Placeholder 2"/>
          <p:cNvSpPr>
            <a:spLocks noGrp="1"/>
          </p:cNvSpPr>
          <p:nvPr>
            <p:ph idx="1"/>
          </p:nvPr>
        </p:nvSpPr>
        <p:spPr>
          <a:xfrm>
            <a:off x="498474" y="1397000"/>
            <a:ext cx="8266703" cy="4951549"/>
          </a:xfrm>
        </p:spPr>
        <p:txBody>
          <a:bodyPr>
            <a:noAutofit/>
          </a:bodyPr>
          <a:lstStyle/>
          <a:p>
            <a:r>
              <a:rPr lang="en-AU" sz="2400" dirty="0" smtClean="0"/>
              <a:t>The aim is to develop, implement and evaluate a financial literacy program for women who have experienced family and domestic violence</a:t>
            </a:r>
          </a:p>
          <a:p>
            <a:r>
              <a:rPr lang="en-AU" sz="2400" dirty="0" smtClean="0"/>
              <a:t>The project is funded by the Department of Communities </a:t>
            </a:r>
            <a:endParaRPr lang="en-AU" sz="2400" dirty="0"/>
          </a:p>
          <a:p>
            <a:r>
              <a:rPr lang="en-AU" sz="2400" dirty="0" smtClean="0"/>
              <a:t>Curtin </a:t>
            </a:r>
            <a:r>
              <a:rPr lang="en-AU" sz="2400" dirty="0"/>
              <a:t>University and </a:t>
            </a:r>
            <a:r>
              <a:rPr lang="en-AU" sz="2400" dirty="0" smtClean="0"/>
              <a:t>the Women’s </a:t>
            </a:r>
            <a:r>
              <a:rPr lang="en-AU" sz="2400" dirty="0"/>
              <a:t>Council </a:t>
            </a:r>
            <a:r>
              <a:rPr lang="en-AU" sz="2400" dirty="0" smtClean="0"/>
              <a:t>for Domestic and Family Services (WA) developed the program in partnership</a:t>
            </a:r>
          </a:p>
          <a:p>
            <a:r>
              <a:rPr lang="en-AU" sz="2400" dirty="0" smtClean="0"/>
              <a:t>The implementation followed a train the trainer model</a:t>
            </a:r>
          </a:p>
          <a:p>
            <a:r>
              <a:rPr lang="en-AU" sz="2400" dirty="0" smtClean="0"/>
              <a:t>Three local refuges are participating in the project</a:t>
            </a:r>
          </a:p>
        </p:txBody>
      </p:sp>
    </p:spTree>
    <p:extLst>
      <p:ext uri="{BB962C8B-B14F-4D97-AF65-F5344CB8AC3E}">
        <p14:creationId xmlns:p14="http://schemas.microsoft.com/office/powerpoint/2010/main" val="4181945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98474" y="458694"/>
            <a:ext cx="8645526" cy="658906"/>
          </a:xfrm>
        </p:spPr>
        <p:txBody>
          <a:bodyPr/>
          <a:lstStyle/>
          <a:p>
            <a:r>
              <a:rPr lang="en-US" sz="3100" b="1" dirty="0"/>
              <a:t>Aims and objectives</a:t>
            </a:r>
            <a:endParaRPr lang="en-US" sz="3100" dirty="0"/>
          </a:p>
        </p:txBody>
      </p:sp>
      <p:sp>
        <p:nvSpPr>
          <p:cNvPr id="8" name="Content Placeholder 7"/>
          <p:cNvSpPr>
            <a:spLocks noGrp="1"/>
          </p:cNvSpPr>
          <p:nvPr>
            <p:ph idx="1"/>
          </p:nvPr>
        </p:nvSpPr>
        <p:spPr>
          <a:xfrm>
            <a:off x="498474" y="1397000"/>
            <a:ext cx="8047649" cy="5039659"/>
          </a:xfrm>
        </p:spPr>
        <p:txBody>
          <a:bodyPr/>
          <a:lstStyle/>
          <a:p>
            <a:pPr lvl="1">
              <a:buFont typeface="Wingdings" charset="2"/>
              <a:buChar char="§"/>
            </a:pPr>
            <a:r>
              <a:rPr lang="en-US" sz="2800" dirty="0" smtClean="0"/>
              <a:t>To further our understanding of how women in Australia experience economic abuse in heterosexual relationships</a:t>
            </a:r>
          </a:p>
          <a:p>
            <a:pPr lvl="1">
              <a:buFont typeface="Wingdings" charset="2"/>
              <a:buChar char="§"/>
            </a:pPr>
            <a:endParaRPr lang="en-US" sz="2800" dirty="0" smtClean="0"/>
          </a:p>
          <a:p>
            <a:pPr lvl="6">
              <a:buFont typeface="Arial" charset="0"/>
              <a:buChar char="•"/>
            </a:pPr>
            <a:r>
              <a:rPr lang="en-US" sz="2400" dirty="0" smtClean="0"/>
              <a:t>to document the nature of economic abuse</a:t>
            </a:r>
          </a:p>
          <a:p>
            <a:pPr lvl="5">
              <a:buFont typeface="Arial" charset="0"/>
              <a:buChar char="•"/>
            </a:pPr>
            <a:endParaRPr lang="en-US" sz="2400" dirty="0" smtClean="0"/>
          </a:p>
          <a:p>
            <a:pPr lvl="6">
              <a:buFont typeface="Arial" charset="0"/>
              <a:buChar char="•"/>
            </a:pPr>
            <a:r>
              <a:rPr lang="en-US" sz="2400" dirty="0" smtClean="0"/>
              <a:t>to increase our understanding of the effects of economic abuse </a:t>
            </a:r>
            <a:endParaRPr lang="en-US" sz="2400" dirty="0"/>
          </a:p>
        </p:txBody>
      </p:sp>
    </p:spTree>
    <p:extLst>
      <p:ext uri="{BB962C8B-B14F-4D97-AF65-F5344CB8AC3E}">
        <p14:creationId xmlns:p14="http://schemas.microsoft.com/office/powerpoint/2010/main" val="3854240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06" y="458694"/>
            <a:ext cx="8934994" cy="658906"/>
          </a:xfrm>
        </p:spPr>
        <p:txBody>
          <a:bodyPr/>
          <a:lstStyle/>
          <a:p>
            <a:r>
              <a:rPr lang="en-US" sz="3100" b="1" dirty="0"/>
              <a:t>Methodology</a:t>
            </a:r>
            <a:endParaRPr lang="en-US" sz="3100" dirty="0"/>
          </a:p>
        </p:txBody>
      </p:sp>
      <p:sp>
        <p:nvSpPr>
          <p:cNvPr id="3" name="Content Placeholder 2"/>
          <p:cNvSpPr>
            <a:spLocks noGrp="1"/>
          </p:cNvSpPr>
          <p:nvPr>
            <p:ph idx="1"/>
          </p:nvPr>
        </p:nvSpPr>
        <p:spPr>
          <a:xfrm>
            <a:off x="209006" y="1397000"/>
            <a:ext cx="8495379" cy="4775200"/>
          </a:xfrm>
        </p:spPr>
        <p:txBody>
          <a:bodyPr>
            <a:normAutofit fontScale="92500" lnSpcReduction="20000"/>
          </a:bodyPr>
          <a:lstStyle/>
          <a:p>
            <a:pPr lvl="1">
              <a:buFont typeface="Wingdings" charset="2"/>
              <a:buChar char="§"/>
            </a:pPr>
            <a:r>
              <a:rPr lang="en-US" sz="3300" dirty="0" smtClean="0"/>
              <a:t>Anonymous </a:t>
            </a:r>
            <a:r>
              <a:rPr lang="en-US" sz="3300" dirty="0"/>
              <a:t>online survey</a:t>
            </a:r>
          </a:p>
          <a:p>
            <a:pPr lvl="6">
              <a:buFont typeface="Arial" charset="0"/>
              <a:buChar char="•"/>
            </a:pPr>
            <a:r>
              <a:rPr lang="en-US" sz="2800" dirty="0"/>
              <a:t>open-ended and closed questions including demographic and background information, experiences of economic abuse and its effects</a:t>
            </a:r>
          </a:p>
          <a:p>
            <a:pPr lvl="1">
              <a:buFont typeface="Wingdings" charset="2"/>
              <a:buChar char="§"/>
            </a:pPr>
            <a:endParaRPr lang="en-US" sz="2800" dirty="0"/>
          </a:p>
          <a:p>
            <a:pPr lvl="1">
              <a:buFont typeface="Wingdings" charset="2"/>
              <a:buChar char="§"/>
            </a:pPr>
            <a:r>
              <a:rPr lang="en-US" sz="3300" dirty="0"/>
              <a:t>Sample</a:t>
            </a:r>
          </a:p>
          <a:p>
            <a:pPr lvl="6">
              <a:buFont typeface="Arial" charset="0"/>
              <a:buChar char="•"/>
            </a:pPr>
            <a:r>
              <a:rPr lang="en-US" sz="2800" dirty="0"/>
              <a:t>inclusion criteria: female, 18 years +, living in Australia, experienced economic abuse in a previous or current intimate heterosexual relationship</a:t>
            </a:r>
          </a:p>
          <a:p>
            <a:pPr lvl="6">
              <a:buFont typeface="Arial" charset="0"/>
              <a:buChar char="•"/>
            </a:pPr>
            <a:r>
              <a:rPr lang="en-US" sz="2800" dirty="0"/>
              <a:t>154 participants met the inclusion criteria and fully completed the </a:t>
            </a:r>
            <a:r>
              <a:rPr lang="en-US" sz="2800" dirty="0" smtClean="0"/>
              <a:t>survey</a:t>
            </a:r>
            <a:endParaRPr lang="en-US" sz="2800" dirty="0"/>
          </a:p>
        </p:txBody>
      </p:sp>
    </p:spTree>
    <p:extLst>
      <p:ext uri="{BB962C8B-B14F-4D97-AF65-F5344CB8AC3E}">
        <p14:creationId xmlns:p14="http://schemas.microsoft.com/office/powerpoint/2010/main" val="665741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2046"/>
            <a:ext cx="9143999" cy="658906"/>
          </a:xfrm>
        </p:spPr>
        <p:txBody>
          <a:bodyPr/>
          <a:lstStyle/>
          <a:p>
            <a:pPr algn="ctr"/>
            <a:r>
              <a:rPr lang="en-US" sz="3100" b="1" dirty="0"/>
              <a:t>Demographic and background information</a:t>
            </a:r>
            <a:endParaRPr lang="en-US" sz="31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69332202"/>
              </p:ext>
            </p:extLst>
          </p:nvPr>
        </p:nvGraphicFramePr>
        <p:xfrm>
          <a:off x="924968" y="1305238"/>
          <a:ext cx="7002965" cy="3048000"/>
        </p:xfrm>
        <a:graphic>
          <a:graphicData uri="http://schemas.openxmlformats.org/drawingml/2006/table">
            <a:tbl>
              <a:tblPr firstRow="1" firstCol="1" bandRow="1">
                <a:tableStyleId>{5C22544A-7EE6-4342-B048-85BDC9FD1C3A}</a:tableStyleId>
              </a:tblPr>
              <a:tblGrid>
                <a:gridCol w="4291989">
                  <a:extLst>
                    <a:ext uri="{9D8B030D-6E8A-4147-A177-3AD203B41FA5}">
                      <a16:colId xmlns:a16="http://schemas.microsoft.com/office/drawing/2014/main" val="20000"/>
                    </a:ext>
                  </a:extLst>
                </a:gridCol>
                <a:gridCol w="1355488">
                  <a:extLst>
                    <a:ext uri="{9D8B030D-6E8A-4147-A177-3AD203B41FA5}">
                      <a16:colId xmlns:a16="http://schemas.microsoft.com/office/drawing/2014/main" val="20001"/>
                    </a:ext>
                  </a:extLst>
                </a:gridCol>
                <a:gridCol w="1355488">
                  <a:extLst>
                    <a:ext uri="{9D8B030D-6E8A-4147-A177-3AD203B41FA5}">
                      <a16:colId xmlns:a16="http://schemas.microsoft.com/office/drawing/2014/main" val="20002"/>
                    </a:ext>
                  </a:extLst>
                </a:gridCol>
              </a:tblGrid>
              <a:tr h="0">
                <a:tc>
                  <a:txBody>
                    <a:bodyPr/>
                    <a:lstStyle/>
                    <a:p>
                      <a:pPr>
                        <a:spcAft>
                          <a:spcPts val="0"/>
                        </a:spcAft>
                      </a:pPr>
                      <a:r>
                        <a:rPr lang="en-AU" sz="2000">
                          <a:effectLst/>
                        </a:rPr>
                        <a:t>Characteristics</a:t>
                      </a:r>
                      <a:endParaRPr lang="en-US" sz="2000">
                        <a:effectLst/>
                        <a:latin typeface="Calibri" charset="0"/>
                        <a:ea typeface="Calibri" charset="0"/>
                        <a:cs typeface="Times New Roman" charset="0"/>
                      </a:endParaRPr>
                    </a:p>
                  </a:txBody>
                  <a:tcPr marL="68580" marR="68580" marT="0" marB="0"/>
                </a:tc>
                <a:tc>
                  <a:txBody>
                    <a:bodyPr/>
                    <a:lstStyle/>
                    <a:p>
                      <a:pPr algn="ctr">
                        <a:spcAft>
                          <a:spcPts val="0"/>
                        </a:spcAft>
                      </a:pPr>
                      <a:r>
                        <a:rPr lang="en-AU" sz="2000">
                          <a:effectLst/>
                        </a:rPr>
                        <a:t>Sample</a:t>
                      </a:r>
                      <a:endParaRPr lang="en-US" sz="2000">
                        <a:effectLst/>
                      </a:endParaRPr>
                    </a:p>
                    <a:p>
                      <a:pPr algn="ctr">
                        <a:spcAft>
                          <a:spcPts val="0"/>
                        </a:spcAft>
                      </a:pPr>
                      <a:r>
                        <a:rPr lang="en-AU" sz="2000">
                          <a:effectLst/>
                        </a:rPr>
                        <a:t>n=154</a:t>
                      </a:r>
                      <a:endParaRPr lang="en-US" sz="2000">
                        <a:effectLst/>
                        <a:latin typeface="Calibri" charset="0"/>
                        <a:ea typeface="Calibri" charset="0"/>
                        <a:cs typeface="Times New Roman" charset="0"/>
                      </a:endParaRPr>
                    </a:p>
                  </a:txBody>
                  <a:tcPr marL="68580" marR="68580" marT="0" marB="0"/>
                </a:tc>
                <a:tc>
                  <a:txBody>
                    <a:bodyPr/>
                    <a:lstStyle/>
                    <a:p>
                      <a:pPr>
                        <a:spcAft>
                          <a:spcPts val="0"/>
                        </a:spcAft>
                      </a:pPr>
                      <a:r>
                        <a:rPr lang="en-AU" sz="2000">
                          <a:effectLst/>
                        </a:rPr>
                        <a:t> </a:t>
                      </a:r>
                      <a:endParaRPr lang="en-US" sz="2000">
                        <a:effectLst/>
                      </a:endParaRPr>
                    </a:p>
                    <a:p>
                      <a:pPr algn="ctr">
                        <a:spcAft>
                          <a:spcPts val="0"/>
                        </a:spcAft>
                      </a:pPr>
                      <a:r>
                        <a:rPr lang="en-AU" sz="2000">
                          <a:effectLst/>
                        </a:rPr>
                        <a:t>%</a:t>
                      </a:r>
                      <a:endParaRPr lang="en-US" sz="200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0"/>
                  </a:ext>
                </a:extLst>
              </a:tr>
              <a:tr h="393065">
                <a:tc>
                  <a:txBody>
                    <a:bodyPr/>
                    <a:lstStyle/>
                    <a:p>
                      <a:pPr>
                        <a:spcAft>
                          <a:spcPts val="0"/>
                        </a:spcAft>
                      </a:pPr>
                      <a:r>
                        <a:rPr lang="en-AU" sz="2000" b="1" dirty="0">
                          <a:effectLst/>
                        </a:rPr>
                        <a:t>Relationship status with financially abusive partner</a:t>
                      </a:r>
                      <a:endParaRPr lang="en-US" sz="2000" b="1" dirty="0">
                        <a:effectLst/>
                      </a:endParaRPr>
                    </a:p>
                    <a:p>
                      <a:pPr marL="914400" lvl="1">
                        <a:spcAft>
                          <a:spcPts val="0"/>
                        </a:spcAft>
                      </a:pPr>
                      <a:r>
                        <a:rPr lang="en-AU" sz="2000" b="0" dirty="0" smtClean="0">
                          <a:effectLst/>
                        </a:rPr>
                        <a:t>Partnered</a:t>
                      </a:r>
                      <a:endParaRPr lang="en-US" sz="2000" b="0" dirty="0">
                        <a:effectLst/>
                      </a:endParaRPr>
                    </a:p>
                    <a:p>
                      <a:pPr marL="914400" lvl="1">
                        <a:spcAft>
                          <a:spcPts val="0"/>
                        </a:spcAft>
                      </a:pPr>
                      <a:r>
                        <a:rPr lang="en-AU" sz="2000" b="0" dirty="0">
                          <a:effectLst/>
                        </a:rPr>
                        <a:t>Separated</a:t>
                      </a:r>
                      <a:endParaRPr lang="en-US" sz="2000" b="0" dirty="0">
                        <a:effectLst/>
                        <a:latin typeface="Calibri" charset="0"/>
                        <a:ea typeface="Calibri" charset="0"/>
                        <a:cs typeface="Times New Roman" charset="0"/>
                      </a:endParaRPr>
                    </a:p>
                  </a:txBody>
                  <a:tcPr marL="68580" marR="68580" marT="0" marB="0"/>
                </a:tc>
                <a:tc>
                  <a:txBody>
                    <a:bodyPr/>
                    <a:lstStyle/>
                    <a:p>
                      <a:pPr>
                        <a:spcAft>
                          <a:spcPts val="0"/>
                        </a:spcAft>
                      </a:pPr>
                      <a:r>
                        <a:rPr lang="en-AU" sz="2000" b="0" dirty="0">
                          <a:effectLst/>
                        </a:rPr>
                        <a:t> </a:t>
                      </a:r>
                      <a:endParaRPr lang="en-AU" sz="2000" b="0" dirty="0" smtClean="0">
                        <a:effectLst/>
                      </a:endParaRPr>
                    </a:p>
                    <a:p>
                      <a:pPr>
                        <a:spcAft>
                          <a:spcPts val="0"/>
                        </a:spcAft>
                      </a:pPr>
                      <a:endParaRPr lang="en-US" sz="2000" b="0" dirty="0">
                        <a:effectLst/>
                      </a:endParaRPr>
                    </a:p>
                    <a:p>
                      <a:pPr algn="ctr">
                        <a:spcAft>
                          <a:spcPts val="0"/>
                        </a:spcAft>
                      </a:pPr>
                      <a:r>
                        <a:rPr lang="en-AU" sz="2000" b="0" dirty="0">
                          <a:effectLst/>
                        </a:rPr>
                        <a:t>21</a:t>
                      </a:r>
                      <a:endParaRPr lang="en-US" sz="2000" b="0" dirty="0">
                        <a:effectLst/>
                      </a:endParaRPr>
                    </a:p>
                    <a:p>
                      <a:pPr algn="ctr">
                        <a:spcAft>
                          <a:spcPts val="0"/>
                        </a:spcAft>
                      </a:pPr>
                      <a:r>
                        <a:rPr lang="en-AU" sz="2000" b="0" dirty="0">
                          <a:effectLst/>
                        </a:rPr>
                        <a:t>133</a:t>
                      </a:r>
                      <a:endParaRPr lang="en-US" sz="2000" b="0" dirty="0">
                        <a:effectLst/>
                        <a:latin typeface="Calibri" charset="0"/>
                        <a:ea typeface="Calibri" charset="0"/>
                        <a:cs typeface="Times New Roman" charset="0"/>
                      </a:endParaRPr>
                    </a:p>
                  </a:txBody>
                  <a:tcPr marL="68580" marR="68580" marT="0" marB="0"/>
                </a:tc>
                <a:tc>
                  <a:txBody>
                    <a:bodyPr/>
                    <a:lstStyle/>
                    <a:p>
                      <a:pPr>
                        <a:spcAft>
                          <a:spcPts val="0"/>
                        </a:spcAft>
                      </a:pPr>
                      <a:r>
                        <a:rPr lang="en-AU" sz="2000" b="0" dirty="0">
                          <a:effectLst/>
                        </a:rPr>
                        <a:t> </a:t>
                      </a:r>
                      <a:endParaRPr lang="en-AU" sz="2000" b="0" dirty="0" smtClean="0">
                        <a:effectLst/>
                      </a:endParaRPr>
                    </a:p>
                    <a:p>
                      <a:pPr>
                        <a:spcAft>
                          <a:spcPts val="0"/>
                        </a:spcAft>
                      </a:pPr>
                      <a:endParaRPr lang="en-US" sz="2000" b="0" dirty="0">
                        <a:effectLst/>
                      </a:endParaRPr>
                    </a:p>
                    <a:p>
                      <a:pPr algn="ctr">
                        <a:spcAft>
                          <a:spcPts val="0"/>
                        </a:spcAft>
                      </a:pPr>
                      <a:r>
                        <a:rPr lang="en-AU" sz="2000" b="0" dirty="0">
                          <a:effectLst/>
                        </a:rPr>
                        <a:t>14</a:t>
                      </a:r>
                      <a:endParaRPr lang="en-US" sz="2000" b="0" dirty="0">
                        <a:effectLst/>
                      </a:endParaRPr>
                    </a:p>
                    <a:p>
                      <a:pPr algn="ctr">
                        <a:spcAft>
                          <a:spcPts val="0"/>
                        </a:spcAft>
                      </a:pPr>
                      <a:r>
                        <a:rPr lang="en-AU" sz="2000" b="0" dirty="0">
                          <a:effectLst/>
                        </a:rPr>
                        <a:t>86</a:t>
                      </a:r>
                      <a:endParaRPr lang="en-US" sz="2000" b="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1"/>
                  </a:ext>
                </a:extLst>
              </a:tr>
              <a:tr h="393065">
                <a:tc>
                  <a:txBody>
                    <a:bodyPr/>
                    <a:lstStyle/>
                    <a:p>
                      <a:pPr>
                        <a:spcAft>
                          <a:spcPts val="0"/>
                        </a:spcAft>
                      </a:pPr>
                      <a:r>
                        <a:rPr lang="en-AU" sz="2000" b="1" dirty="0">
                          <a:effectLst/>
                        </a:rPr>
                        <a:t>Age of participants</a:t>
                      </a:r>
                      <a:endParaRPr lang="en-US" sz="2000" b="1" dirty="0">
                        <a:effectLst/>
                      </a:endParaRPr>
                    </a:p>
                    <a:p>
                      <a:pPr marL="914400" lvl="1">
                        <a:spcAft>
                          <a:spcPts val="0"/>
                        </a:spcAft>
                      </a:pPr>
                      <a:r>
                        <a:rPr lang="en-AU" sz="2000" b="0" dirty="0">
                          <a:effectLst/>
                        </a:rPr>
                        <a:t>18-34</a:t>
                      </a:r>
                      <a:endParaRPr lang="en-US" sz="2000" b="0" dirty="0">
                        <a:effectLst/>
                      </a:endParaRPr>
                    </a:p>
                    <a:p>
                      <a:pPr marL="914400" lvl="1">
                        <a:spcAft>
                          <a:spcPts val="0"/>
                        </a:spcAft>
                      </a:pPr>
                      <a:r>
                        <a:rPr lang="en-AU" sz="2000" b="0" dirty="0">
                          <a:effectLst/>
                        </a:rPr>
                        <a:t>35-54</a:t>
                      </a:r>
                      <a:endParaRPr lang="en-US" sz="2000" b="0" dirty="0">
                        <a:effectLst/>
                      </a:endParaRPr>
                    </a:p>
                    <a:p>
                      <a:pPr marL="914400" lvl="1">
                        <a:spcAft>
                          <a:spcPts val="0"/>
                        </a:spcAft>
                      </a:pPr>
                      <a:r>
                        <a:rPr lang="en-AU" sz="2000" b="0" dirty="0">
                          <a:effectLst/>
                        </a:rPr>
                        <a:t>55-65+</a:t>
                      </a:r>
                      <a:endParaRPr lang="en-US" sz="2000" b="0" dirty="0">
                        <a:effectLst/>
                        <a:latin typeface="Calibri" charset="0"/>
                        <a:ea typeface="Calibri" charset="0"/>
                        <a:cs typeface="Times New Roman" charset="0"/>
                      </a:endParaRPr>
                    </a:p>
                  </a:txBody>
                  <a:tcPr marL="68580" marR="68580" marT="0" marB="0"/>
                </a:tc>
                <a:tc>
                  <a:txBody>
                    <a:bodyPr/>
                    <a:lstStyle/>
                    <a:p>
                      <a:pPr>
                        <a:spcAft>
                          <a:spcPts val="0"/>
                        </a:spcAft>
                      </a:pPr>
                      <a:r>
                        <a:rPr lang="en-AU" sz="2000" b="0">
                          <a:effectLst/>
                        </a:rPr>
                        <a:t> </a:t>
                      </a:r>
                      <a:endParaRPr lang="en-US" sz="2000" b="0">
                        <a:effectLst/>
                      </a:endParaRPr>
                    </a:p>
                    <a:p>
                      <a:pPr algn="ctr">
                        <a:spcAft>
                          <a:spcPts val="0"/>
                        </a:spcAft>
                      </a:pPr>
                      <a:r>
                        <a:rPr lang="en-AU" sz="2000" b="0">
                          <a:effectLst/>
                        </a:rPr>
                        <a:t>22</a:t>
                      </a:r>
                      <a:endParaRPr lang="en-US" sz="2000" b="0">
                        <a:effectLst/>
                      </a:endParaRPr>
                    </a:p>
                    <a:p>
                      <a:pPr algn="ctr">
                        <a:spcAft>
                          <a:spcPts val="0"/>
                        </a:spcAft>
                      </a:pPr>
                      <a:r>
                        <a:rPr lang="en-AU" sz="2000" b="0">
                          <a:effectLst/>
                        </a:rPr>
                        <a:t>98</a:t>
                      </a:r>
                      <a:endParaRPr lang="en-US" sz="2000" b="0">
                        <a:effectLst/>
                      </a:endParaRPr>
                    </a:p>
                    <a:p>
                      <a:pPr algn="ctr">
                        <a:spcAft>
                          <a:spcPts val="0"/>
                        </a:spcAft>
                      </a:pPr>
                      <a:r>
                        <a:rPr lang="en-AU" sz="2000" b="0">
                          <a:effectLst/>
                        </a:rPr>
                        <a:t>34</a:t>
                      </a:r>
                      <a:endParaRPr lang="en-US" sz="2000" b="0">
                        <a:effectLst/>
                        <a:latin typeface="Calibri" charset="0"/>
                        <a:ea typeface="Calibri" charset="0"/>
                        <a:cs typeface="Times New Roman" charset="0"/>
                      </a:endParaRPr>
                    </a:p>
                  </a:txBody>
                  <a:tcPr marL="68580" marR="68580" marT="0" marB="0"/>
                </a:tc>
                <a:tc>
                  <a:txBody>
                    <a:bodyPr/>
                    <a:lstStyle/>
                    <a:p>
                      <a:pPr>
                        <a:spcAft>
                          <a:spcPts val="0"/>
                        </a:spcAft>
                      </a:pPr>
                      <a:r>
                        <a:rPr lang="en-AU" sz="2000" b="0" dirty="0">
                          <a:effectLst/>
                        </a:rPr>
                        <a:t> </a:t>
                      </a:r>
                      <a:endParaRPr lang="en-US" sz="2000" b="0" dirty="0">
                        <a:effectLst/>
                      </a:endParaRPr>
                    </a:p>
                    <a:p>
                      <a:pPr algn="ctr">
                        <a:spcAft>
                          <a:spcPts val="0"/>
                        </a:spcAft>
                      </a:pPr>
                      <a:r>
                        <a:rPr lang="en-AU" sz="2000" b="0" dirty="0">
                          <a:effectLst/>
                        </a:rPr>
                        <a:t>14</a:t>
                      </a:r>
                      <a:endParaRPr lang="en-US" sz="2000" b="0" dirty="0">
                        <a:effectLst/>
                      </a:endParaRPr>
                    </a:p>
                    <a:p>
                      <a:pPr algn="ctr">
                        <a:spcAft>
                          <a:spcPts val="0"/>
                        </a:spcAft>
                      </a:pPr>
                      <a:r>
                        <a:rPr lang="en-AU" sz="2000" b="0" dirty="0">
                          <a:effectLst/>
                        </a:rPr>
                        <a:t>64</a:t>
                      </a:r>
                      <a:endParaRPr lang="en-US" sz="2000" b="0" dirty="0">
                        <a:effectLst/>
                      </a:endParaRPr>
                    </a:p>
                    <a:p>
                      <a:pPr algn="ctr">
                        <a:spcAft>
                          <a:spcPts val="0"/>
                        </a:spcAft>
                      </a:pPr>
                      <a:r>
                        <a:rPr lang="en-AU" sz="2000" b="0" dirty="0">
                          <a:effectLst/>
                        </a:rPr>
                        <a:t>22</a:t>
                      </a:r>
                      <a:endParaRPr lang="en-US" sz="2000" b="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17681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8694"/>
            <a:ext cx="9157065" cy="658906"/>
          </a:xfrm>
        </p:spPr>
        <p:txBody>
          <a:bodyPr/>
          <a:lstStyle/>
          <a:p>
            <a:pPr algn="ctr"/>
            <a:r>
              <a:rPr lang="en-US" sz="3100" b="1" dirty="0"/>
              <a:t>Demographic and background information</a:t>
            </a:r>
            <a:endParaRPr lang="en-US" sz="3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6079125"/>
              </p:ext>
            </p:extLst>
          </p:nvPr>
        </p:nvGraphicFramePr>
        <p:xfrm>
          <a:off x="922766" y="1052380"/>
          <a:ext cx="7561779" cy="5288410"/>
        </p:xfrm>
        <a:graphic>
          <a:graphicData uri="http://schemas.openxmlformats.org/drawingml/2006/table">
            <a:tbl>
              <a:tblPr firstRow="1" firstCol="1" bandRow="1">
                <a:tableStyleId>{5C22544A-7EE6-4342-B048-85BDC9FD1C3A}</a:tableStyleId>
              </a:tblPr>
              <a:tblGrid>
                <a:gridCol w="4320899">
                  <a:extLst>
                    <a:ext uri="{9D8B030D-6E8A-4147-A177-3AD203B41FA5}">
                      <a16:colId xmlns:a16="http://schemas.microsoft.com/office/drawing/2014/main" val="20000"/>
                    </a:ext>
                  </a:extLst>
                </a:gridCol>
                <a:gridCol w="1620440">
                  <a:extLst>
                    <a:ext uri="{9D8B030D-6E8A-4147-A177-3AD203B41FA5}">
                      <a16:colId xmlns:a16="http://schemas.microsoft.com/office/drawing/2014/main" val="20001"/>
                    </a:ext>
                  </a:extLst>
                </a:gridCol>
                <a:gridCol w="1620440">
                  <a:extLst>
                    <a:ext uri="{9D8B030D-6E8A-4147-A177-3AD203B41FA5}">
                      <a16:colId xmlns:a16="http://schemas.microsoft.com/office/drawing/2014/main" val="20002"/>
                    </a:ext>
                  </a:extLst>
                </a:gridCol>
              </a:tblGrid>
              <a:tr h="345614">
                <a:tc>
                  <a:txBody>
                    <a:bodyPr/>
                    <a:lstStyle/>
                    <a:p>
                      <a:pPr>
                        <a:spcAft>
                          <a:spcPts val="0"/>
                        </a:spcAft>
                      </a:pPr>
                      <a:r>
                        <a:rPr lang="en-AU" sz="1500" dirty="0">
                          <a:effectLst/>
                        </a:rPr>
                        <a:t>Characteristics</a:t>
                      </a:r>
                      <a:endParaRPr lang="en-US" sz="1500" dirty="0">
                        <a:effectLst/>
                        <a:latin typeface="Calibri" charset="0"/>
                        <a:ea typeface="Calibri" charset="0"/>
                        <a:cs typeface="Times New Roman" charset="0"/>
                      </a:endParaRPr>
                    </a:p>
                  </a:txBody>
                  <a:tcPr marL="64803" marR="64803" marT="0" marB="0"/>
                </a:tc>
                <a:tc>
                  <a:txBody>
                    <a:bodyPr/>
                    <a:lstStyle/>
                    <a:p>
                      <a:pPr algn="ctr">
                        <a:spcAft>
                          <a:spcPts val="0"/>
                        </a:spcAft>
                      </a:pPr>
                      <a:r>
                        <a:rPr lang="en-AU" sz="1500">
                          <a:effectLst/>
                        </a:rPr>
                        <a:t>Sample</a:t>
                      </a:r>
                      <a:endParaRPr lang="en-US" sz="1500">
                        <a:effectLst/>
                      </a:endParaRPr>
                    </a:p>
                    <a:p>
                      <a:pPr algn="ctr">
                        <a:spcAft>
                          <a:spcPts val="0"/>
                        </a:spcAft>
                      </a:pPr>
                      <a:r>
                        <a:rPr lang="en-AU" sz="1500">
                          <a:effectLst/>
                        </a:rPr>
                        <a:t>n=154</a:t>
                      </a:r>
                      <a:endParaRPr lang="en-US" sz="1500">
                        <a:effectLst/>
                        <a:latin typeface="Calibri" charset="0"/>
                        <a:ea typeface="Calibri" charset="0"/>
                        <a:cs typeface="Times New Roman" charset="0"/>
                      </a:endParaRPr>
                    </a:p>
                  </a:txBody>
                  <a:tcPr marL="64803" marR="64803" marT="0" marB="0"/>
                </a:tc>
                <a:tc>
                  <a:txBody>
                    <a:bodyPr/>
                    <a:lstStyle/>
                    <a:p>
                      <a:pPr>
                        <a:spcAft>
                          <a:spcPts val="0"/>
                        </a:spcAft>
                      </a:pPr>
                      <a:r>
                        <a:rPr lang="en-AU" sz="1500">
                          <a:effectLst/>
                        </a:rPr>
                        <a:t> </a:t>
                      </a:r>
                      <a:endParaRPr lang="en-US" sz="1500">
                        <a:effectLst/>
                      </a:endParaRPr>
                    </a:p>
                    <a:p>
                      <a:pPr algn="ctr">
                        <a:spcAft>
                          <a:spcPts val="0"/>
                        </a:spcAft>
                      </a:pPr>
                      <a:r>
                        <a:rPr lang="en-AU" sz="1500">
                          <a:effectLst/>
                        </a:rPr>
                        <a:t>%</a:t>
                      </a:r>
                      <a:endParaRPr lang="en-US" sz="1500">
                        <a:effectLst/>
                        <a:latin typeface="Calibri" charset="0"/>
                        <a:ea typeface="Calibri" charset="0"/>
                        <a:cs typeface="Times New Roman" charset="0"/>
                      </a:endParaRPr>
                    </a:p>
                  </a:txBody>
                  <a:tcPr marL="64803" marR="64803" marT="0" marB="0"/>
                </a:tc>
                <a:extLst>
                  <a:ext uri="{0D108BD9-81ED-4DB2-BD59-A6C34878D82A}">
                    <a16:rowId xmlns:a16="http://schemas.microsoft.com/office/drawing/2014/main" val="10000"/>
                  </a:ext>
                </a:extLst>
              </a:tr>
              <a:tr h="948037">
                <a:tc>
                  <a:txBody>
                    <a:bodyPr/>
                    <a:lstStyle/>
                    <a:p>
                      <a:pPr>
                        <a:spcAft>
                          <a:spcPts val="0"/>
                        </a:spcAft>
                      </a:pPr>
                      <a:r>
                        <a:rPr lang="en-AU" sz="1500" b="1" dirty="0">
                          <a:effectLst/>
                        </a:rPr>
                        <a:t>Birthplace</a:t>
                      </a:r>
                      <a:endParaRPr lang="en-US" sz="1500" b="1" dirty="0">
                        <a:effectLst/>
                      </a:endParaRPr>
                    </a:p>
                    <a:p>
                      <a:pPr marL="457200">
                        <a:spcAft>
                          <a:spcPts val="0"/>
                        </a:spcAft>
                      </a:pPr>
                      <a:r>
                        <a:rPr lang="en-AU" sz="1500" b="0" dirty="0">
                          <a:effectLst/>
                        </a:rPr>
                        <a:t>Australia</a:t>
                      </a:r>
                      <a:endParaRPr lang="en-US" sz="1500" b="0" dirty="0">
                        <a:effectLst/>
                      </a:endParaRPr>
                    </a:p>
                    <a:p>
                      <a:pPr marL="457200">
                        <a:spcAft>
                          <a:spcPts val="0"/>
                        </a:spcAft>
                      </a:pPr>
                      <a:r>
                        <a:rPr lang="en-AU" sz="1500" b="0" dirty="0">
                          <a:effectLst/>
                        </a:rPr>
                        <a:t>England</a:t>
                      </a:r>
                      <a:endParaRPr lang="en-US" sz="1500" b="0" dirty="0">
                        <a:effectLst/>
                      </a:endParaRPr>
                    </a:p>
                    <a:p>
                      <a:pPr marL="457200">
                        <a:spcAft>
                          <a:spcPts val="0"/>
                        </a:spcAft>
                      </a:pPr>
                      <a:r>
                        <a:rPr lang="en-AU" sz="1500" b="0" dirty="0">
                          <a:effectLst/>
                        </a:rPr>
                        <a:t>New Zealand</a:t>
                      </a:r>
                      <a:endParaRPr lang="en-US" sz="1500" b="0" dirty="0">
                        <a:effectLst/>
                      </a:endParaRPr>
                    </a:p>
                    <a:p>
                      <a:pPr marL="457200">
                        <a:spcAft>
                          <a:spcPts val="0"/>
                        </a:spcAft>
                      </a:pPr>
                      <a:r>
                        <a:rPr lang="en-AU" sz="1500" b="0" dirty="0">
                          <a:effectLst/>
                        </a:rPr>
                        <a:t>Other</a:t>
                      </a:r>
                      <a:endParaRPr lang="en-US" sz="1500" b="0" dirty="0">
                        <a:effectLst/>
                        <a:latin typeface="Calibri" charset="0"/>
                        <a:ea typeface="Calibri" charset="0"/>
                        <a:cs typeface="Times New Roman" charset="0"/>
                      </a:endParaRPr>
                    </a:p>
                  </a:txBody>
                  <a:tcPr marL="64803" marR="64803" marT="0" marB="0"/>
                </a:tc>
                <a:tc>
                  <a:txBody>
                    <a:bodyPr/>
                    <a:lstStyle/>
                    <a:p>
                      <a:pPr>
                        <a:spcAft>
                          <a:spcPts val="0"/>
                        </a:spcAft>
                      </a:pPr>
                      <a:r>
                        <a:rPr lang="en-AU" sz="1500" b="0">
                          <a:effectLst/>
                        </a:rPr>
                        <a:t> </a:t>
                      </a:r>
                      <a:endParaRPr lang="en-US" sz="1500" b="0">
                        <a:effectLst/>
                      </a:endParaRPr>
                    </a:p>
                    <a:p>
                      <a:pPr algn="ctr">
                        <a:spcAft>
                          <a:spcPts val="0"/>
                        </a:spcAft>
                      </a:pPr>
                      <a:r>
                        <a:rPr lang="en-AU" sz="1500" b="0">
                          <a:effectLst/>
                        </a:rPr>
                        <a:t>124</a:t>
                      </a:r>
                      <a:endParaRPr lang="en-US" sz="1500" b="0">
                        <a:effectLst/>
                      </a:endParaRPr>
                    </a:p>
                    <a:p>
                      <a:pPr algn="ctr">
                        <a:spcAft>
                          <a:spcPts val="0"/>
                        </a:spcAft>
                      </a:pPr>
                      <a:r>
                        <a:rPr lang="en-AU" sz="1500" b="0">
                          <a:effectLst/>
                        </a:rPr>
                        <a:t>9</a:t>
                      </a:r>
                      <a:endParaRPr lang="en-US" sz="1500" b="0">
                        <a:effectLst/>
                      </a:endParaRPr>
                    </a:p>
                    <a:p>
                      <a:pPr algn="ctr">
                        <a:spcAft>
                          <a:spcPts val="0"/>
                        </a:spcAft>
                      </a:pPr>
                      <a:r>
                        <a:rPr lang="en-AU" sz="1500" b="0">
                          <a:effectLst/>
                        </a:rPr>
                        <a:t>7</a:t>
                      </a:r>
                      <a:endParaRPr lang="en-US" sz="1500" b="0">
                        <a:effectLst/>
                      </a:endParaRPr>
                    </a:p>
                    <a:p>
                      <a:pPr algn="ctr">
                        <a:spcAft>
                          <a:spcPts val="0"/>
                        </a:spcAft>
                      </a:pPr>
                      <a:r>
                        <a:rPr lang="en-AU" sz="1500" b="0">
                          <a:effectLst/>
                        </a:rPr>
                        <a:t>14</a:t>
                      </a:r>
                      <a:endParaRPr lang="en-US" sz="1500" b="0">
                        <a:effectLst/>
                        <a:latin typeface="Calibri" charset="0"/>
                        <a:ea typeface="Calibri" charset="0"/>
                        <a:cs typeface="Times New Roman" charset="0"/>
                      </a:endParaRPr>
                    </a:p>
                  </a:txBody>
                  <a:tcPr marL="64803" marR="64803" marT="0" marB="0"/>
                </a:tc>
                <a:tc>
                  <a:txBody>
                    <a:bodyPr/>
                    <a:lstStyle/>
                    <a:p>
                      <a:pPr>
                        <a:spcAft>
                          <a:spcPts val="0"/>
                        </a:spcAft>
                      </a:pPr>
                      <a:r>
                        <a:rPr lang="en-AU" sz="1500" b="0" dirty="0">
                          <a:effectLst/>
                        </a:rPr>
                        <a:t> </a:t>
                      </a:r>
                      <a:endParaRPr lang="en-US" sz="1500" b="0" dirty="0">
                        <a:effectLst/>
                      </a:endParaRPr>
                    </a:p>
                    <a:p>
                      <a:pPr algn="ctr">
                        <a:spcAft>
                          <a:spcPts val="0"/>
                        </a:spcAft>
                      </a:pPr>
                      <a:r>
                        <a:rPr lang="en-AU" sz="1500" b="0" dirty="0">
                          <a:effectLst/>
                        </a:rPr>
                        <a:t>81</a:t>
                      </a:r>
                      <a:endParaRPr lang="en-US" sz="1500" b="0" dirty="0">
                        <a:effectLst/>
                      </a:endParaRPr>
                    </a:p>
                    <a:p>
                      <a:pPr algn="ctr">
                        <a:spcAft>
                          <a:spcPts val="0"/>
                        </a:spcAft>
                      </a:pPr>
                      <a:r>
                        <a:rPr lang="en-AU" sz="1500" b="0" dirty="0">
                          <a:effectLst/>
                        </a:rPr>
                        <a:t>6</a:t>
                      </a:r>
                      <a:endParaRPr lang="en-US" sz="1500" b="0" dirty="0">
                        <a:effectLst/>
                      </a:endParaRPr>
                    </a:p>
                    <a:p>
                      <a:pPr algn="ctr">
                        <a:spcAft>
                          <a:spcPts val="0"/>
                        </a:spcAft>
                      </a:pPr>
                      <a:r>
                        <a:rPr lang="en-AU" sz="1500" b="0" dirty="0">
                          <a:effectLst/>
                        </a:rPr>
                        <a:t>4</a:t>
                      </a:r>
                      <a:endParaRPr lang="en-US" sz="1500" b="0" dirty="0">
                        <a:effectLst/>
                      </a:endParaRPr>
                    </a:p>
                    <a:p>
                      <a:pPr algn="ctr">
                        <a:spcAft>
                          <a:spcPts val="0"/>
                        </a:spcAft>
                      </a:pPr>
                      <a:r>
                        <a:rPr lang="en-AU" sz="1500" b="0" dirty="0">
                          <a:effectLst/>
                        </a:rPr>
                        <a:t>9</a:t>
                      </a:r>
                      <a:endParaRPr lang="en-US" sz="1500" b="0" dirty="0">
                        <a:effectLst/>
                        <a:latin typeface="Calibri" charset="0"/>
                        <a:ea typeface="Calibri" charset="0"/>
                        <a:cs typeface="Times New Roman" charset="0"/>
                      </a:endParaRPr>
                    </a:p>
                  </a:txBody>
                  <a:tcPr marL="64803" marR="64803" marT="0" marB="0"/>
                </a:tc>
                <a:extLst>
                  <a:ext uri="{0D108BD9-81ED-4DB2-BD59-A6C34878D82A}">
                    <a16:rowId xmlns:a16="http://schemas.microsoft.com/office/drawing/2014/main" val="10001"/>
                  </a:ext>
                </a:extLst>
              </a:tr>
              <a:tr h="259210">
                <a:tc>
                  <a:txBody>
                    <a:bodyPr/>
                    <a:lstStyle/>
                    <a:p>
                      <a:pPr>
                        <a:spcAft>
                          <a:spcPts val="0"/>
                        </a:spcAft>
                      </a:pPr>
                      <a:r>
                        <a:rPr lang="en-AU" sz="1500" b="1" dirty="0">
                          <a:effectLst/>
                        </a:rPr>
                        <a:t>Aboriginal or Torres Strait Islander Origin</a:t>
                      </a:r>
                      <a:endParaRPr lang="en-US" sz="1500" b="1" dirty="0">
                        <a:effectLst/>
                        <a:latin typeface="Calibri" charset="0"/>
                        <a:ea typeface="Calibri" charset="0"/>
                        <a:cs typeface="Times New Roman" charset="0"/>
                      </a:endParaRPr>
                    </a:p>
                  </a:txBody>
                  <a:tcPr marL="64803" marR="64803" marT="0" marB="0"/>
                </a:tc>
                <a:tc>
                  <a:txBody>
                    <a:bodyPr/>
                    <a:lstStyle/>
                    <a:p>
                      <a:pPr algn="ctr">
                        <a:spcAft>
                          <a:spcPts val="0"/>
                        </a:spcAft>
                      </a:pPr>
                      <a:r>
                        <a:rPr lang="en-AU" sz="1500" b="0">
                          <a:effectLst/>
                        </a:rPr>
                        <a:t>12</a:t>
                      </a:r>
                      <a:endParaRPr lang="en-US" sz="1500" b="0">
                        <a:effectLst/>
                        <a:latin typeface="Calibri" charset="0"/>
                        <a:ea typeface="Calibri" charset="0"/>
                        <a:cs typeface="Times New Roman" charset="0"/>
                      </a:endParaRPr>
                    </a:p>
                  </a:txBody>
                  <a:tcPr marL="64803" marR="64803" marT="0" marB="0"/>
                </a:tc>
                <a:tc>
                  <a:txBody>
                    <a:bodyPr/>
                    <a:lstStyle/>
                    <a:p>
                      <a:pPr algn="ctr">
                        <a:spcAft>
                          <a:spcPts val="0"/>
                        </a:spcAft>
                      </a:pPr>
                      <a:r>
                        <a:rPr lang="en-AU" sz="1500" b="0">
                          <a:effectLst/>
                        </a:rPr>
                        <a:t>8</a:t>
                      </a:r>
                      <a:endParaRPr lang="en-US" sz="1500" b="0">
                        <a:effectLst/>
                        <a:latin typeface="Calibri" charset="0"/>
                        <a:ea typeface="Calibri" charset="0"/>
                        <a:cs typeface="Times New Roman" charset="0"/>
                      </a:endParaRPr>
                    </a:p>
                  </a:txBody>
                  <a:tcPr marL="64803" marR="64803" marT="0" marB="0"/>
                </a:tc>
                <a:extLst>
                  <a:ext uri="{0D108BD9-81ED-4DB2-BD59-A6C34878D82A}">
                    <a16:rowId xmlns:a16="http://schemas.microsoft.com/office/drawing/2014/main" val="10002"/>
                  </a:ext>
                </a:extLst>
              </a:tr>
              <a:tr h="2592102">
                <a:tc>
                  <a:txBody>
                    <a:bodyPr/>
                    <a:lstStyle/>
                    <a:p>
                      <a:pPr>
                        <a:spcAft>
                          <a:spcPts val="0"/>
                        </a:spcAft>
                      </a:pPr>
                      <a:r>
                        <a:rPr lang="en-AU" sz="1500" b="1" dirty="0">
                          <a:effectLst/>
                        </a:rPr>
                        <a:t>Living location</a:t>
                      </a:r>
                      <a:endParaRPr lang="en-US" sz="1500" b="1" dirty="0">
                        <a:effectLst/>
                      </a:endParaRPr>
                    </a:p>
                    <a:p>
                      <a:pPr>
                        <a:spcAft>
                          <a:spcPts val="0"/>
                        </a:spcAft>
                      </a:pPr>
                      <a:r>
                        <a:rPr lang="en-AU" sz="1500" b="0" dirty="0">
                          <a:effectLst/>
                        </a:rPr>
                        <a:t>  </a:t>
                      </a:r>
                      <a:r>
                        <a:rPr lang="en-AU" sz="1500" b="1" dirty="0">
                          <a:effectLst/>
                        </a:rPr>
                        <a:t>State and territory </a:t>
                      </a:r>
                      <a:endParaRPr lang="en-US" sz="1500" b="1" dirty="0">
                        <a:effectLst/>
                      </a:endParaRPr>
                    </a:p>
                    <a:p>
                      <a:pPr lvl="1"/>
                      <a:r>
                        <a:rPr lang="en-AU" sz="1500" b="0" kern="1200" dirty="0" smtClean="0">
                          <a:solidFill>
                            <a:schemeClr val="lt1"/>
                          </a:solidFill>
                          <a:effectLst/>
                          <a:latin typeface="+mn-lt"/>
                          <a:ea typeface="+mn-ea"/>
                          <a:cs typeface="+mn-cs"/>
                        </a:rPr>
                        <a:t>Western Australia</a:t>
                      </a:r>
                      <a:endParaRPr lang="en-US" sz="1500" b="0" kern="1200" dirty="0" smtClean="0">
                        <a:solidFill>
                          <a:schemeClr val="lt1"/>
                        </a:solidFill>
                        <a:effectLst/>
                        <a:latin typeface="+mn-lt"/>
                        <a:ea typeface="+mn-ea"/>
                        <a:cs typeface="+mn-cs"/>
                      </a:endParaRPr>
                    </a:p>
                    <a:p>
                      <a:pPr lvl="1"/>
                      <a:r>
                        <a:rPr lang="en-AU" sz="1500" b="0" kern="1200" dirty="0" smtClean="0">
                          <a:solidFill>
                            <a:schemeClr val="lt1"/>
                          </a:solidFill>
                          <a:effectLst/>
                          <a:latin typeface="+mn-lt"/>
                          <a:ea typeface="+mn-ea"/>
                          <a:cs typeface="+mn-cs"/>
                        </a:rPr>
                        <a:t>New South Wales </a:t>
                      </a:r>
                      <a:endParaRPr lang="en-US" sz="1500" b="0" kern="1200" dirty="0" smtClean="0">
                        <a:solidFill>
                          <a:schemeClr val="lt1"/>
                        </a:solidFill>
                        <a:effectLst/>
                        <a:latin typeface="+mn-lt"/>
                        <a:ea typeface="+mn-ea"/>
                        <a:cs typeface="+mn-cs"/>
                      </a:endParaRPr>
                    </a:p>
                    <a:p>
                      <a:pPr lvl="1"/>
                      <a:r>
                        <a:rPr lang="en-AU" sz="1500" b="0" kern="1200" dirty="0" smtClean="0">
                          <a:solidFill>
                            <a:schemeClr val="lt1"/>
                          </a:solidFill>
                          <a:effectLst/>
                          <a:latin typeface="+mn-lt"/>
                          <a:ea typeface="+mn-ea"/>
                          <a:cs typeface="+mn-cs"/>
                        </a:rPr>
                        <a:t>Victoria</a:t>
                      </a:r>
                      <a:endParaRPr lang="en-US" sz="1500" b="0" kern="1200" dirty="0" smtClean="0">
                        <a:solidFill>
                          <a:schemeClr val="lt1"/>
                        </a:solidFill>
                        <a:effectLst/>
                        <a:latin typeface="+mn-lt"/>
                        <a:ea typeface="+mn-ea"/>
                        <a:cs typeface="+mn-cs"/>
                      </a:endParaRPr>
                    </a:p>
                    <a:p>
                      <a:pPr lvl="1"/>
                      <a:r>
                        <a:rPr lang="en-AU" sz="1500" b="0" kern="1200" dirty="0" smtClean="0">
                          <a:solidFill>
                            <a:schemeClr val="lt1"/>
                          </a:solidFill>
                          <a:effectLst/>
                          <a:latin typeface="+mn-lt"/>
                          <a:ea typeface="+mn-ea"/>
                          <a:cs typeface="+mn-cs"/>
                        </a:rPr>
                        <a:t>Australian Capital Territory</a:t>
                      </a:r>
                      <a:endParaRPr lang="en-US" sz="1500" b="0" kern="1200" dirty="0" smtClean="0">
                        <a:solidFill>
                          <a:schemeClr val="lt1"/>
                        </a:solidFill>
                        <a:effectLst/>
                        <a:latin typeface="+mn-lt"/>
                        <a:ea typeface="+mn-ea"/>
                        <a:cs typeface="+mn-cs"/>
                      </a:endParaRPr>
                    </a:p>
                    <a:p>
                      <a:pPr lvl="1"/>
                      <a:r>
                        <a:rPr lang="en-AU" sz="1500" b="0" kern="1200" dirty="0" smtClean="0">
                          <a:solidFill>
                            <a:schemeClr val="lt1"/>
                          </a:solidFill>
                          <a:effectLst/>
                          <a:latin typeface="+mn-lt"/>
                          <a:ea typeface="+mn-ea"/>
                          <a:cs typeface="+mn-cs"/>
                        </a:rPr>
                        <a:t>South Australia</a:t>
                      </a:r>
                      <a:endParaRPr lang="en-US" sz="1500" b="0" kern="1200" dirty="0" smtClean="0">
                        <a:solidFill>
                          <a:schemeClr val="lt1"/>
                        </a:solidFill>
                        <a:effectLst/>
                        <a:latin typeface="+mn-lt"/>
                        <a:ea typeface="+mn-ea"/>
                        <a:cs typeface="+mn-cs"/>
                      </a:endParaRPr>
                    </a:p>
                    <a:p>
                      <a:pPr lvl="1"/>
                      <a:r>
                        <a:rPr lang="en-AU" sz="1500" b="0" kern="1200" dirty="0" smtClean="0">
                          <a:solidFill>
                            <a:schemeClr val="lt1"/>
                          </a:solidFill>
                          <a:effectLst/>
                          <a:latin typeface="+mn-lt"/>
                          <a:ea typeface="+mn-ea"/>
                          <a:cs typeface="+mn-cs"/>
                        </a:rPr>
                        <a:t>Queensland</a:t>
                      </a:r>
                      <a:endParaRPr lang="en-US" sz="1500" b="0" kern="1200" dirty="0" smtClean="0">
                        <a:solidFill>
                          <a:schemeClr val="lt1"/>
                        </a:solidFill>
                        <a:effectLst/>
                        <a:latin typeface="+mn-lt"/>
                        <a:ea typeface="+mn-ea"/>
                        <a:cs typeface="+mn-cs"/>
                      </a:endParaRPr>
                    </a:p>
                    <a:p>
                      <a:pPr lvl="1"/>
                      <a:r>
                        <a:rPr lang="en-AU" sz="1500" b="0" kern="1200" dirty="0" smtClean="0">
                          <a:solidFill>
                            <a:schemeClr val="lt1"/>
                          </a:solidFill>
                          <a:effectLst/>
                          <a:latin typeface="+mn-lt"/>
                          <a:ea typeface="+mn-ea"/>
                          <a:cs typeface="+mn-cs"/>
                        </a:rPr>
                        <a:t>Northern Territory</a:t>
                      </a:r>
                      <a:endParaRPr lang="en-US" sz="1500" b="0" kern="1200" dirty="0" smtClean="0">
                        <a:solidFill>
                          <a:schemeClr val="lt1"/>
                        </a:solidFill>
                        <a:effectLst/>
                        <a:latin typeface="+mn-lt"/>
                        <a:ea typeface="+mn-ea"/>
                        <a:cs typeface="+mn-cs"/>
                      </a:endParaRPr>
                    </a:p>
                    <a:p>
                      <a:pPr lvl="1"/>
                      <a:r>
                        <a:rPr lang="en-AU" sz="1500" b="0" kern="1200" dirty="0" smtClean="0">
                          <a:solidFill>
                            <a:schemeClr val="lt1"/>
                          </a:solidFill>
                          <a:effectLst/>
                          <a:latin typeface="+mn-lt"/>
                          <a:ea typeface="+mn-ea"/>
                          <a:cs typeface="+mn-cs"/>
                        </a:rPr>
                        <a:t>Tasmania</a:t>
                      </a:r>
                      <a:endParaRPr lang="en-US" sz="1500" b="0" kern="1200" dirty="0" smtClean="0">
                        <a:solidFill>
                          <a:schemeClr val="lt1"/>
                        </a:solidFill>
                        <a:effectLst/>
                        <a:latin typeface="+mn-lt"/>
                        <a:ea typeface="+mn-ea"/>
                        <a:cs typeface="+mn-cs"/>
                      </a:endParaRPr>
                    </a:p>
                    <a:p>
                      <a:pPr lvl="0"/>
                      <a:r>
                        <a:rPr lang="en-US" sz="1500" b="0" kern="1200" baseline="0" dirty="0" smtClean="0">
                          <a:solidFill>
                            <a:schemeClr val="lt1"/>
                          </a:solidFill>
                          <a:effectLst/>
                          <a:latin typeface="+mn-lt"/>
                          <a:ea typeface="+mn-ea"/>
                          <a:cs typeface="+mn-cs"/>
                        </a:rPr>
                        <a:t>  </a:t>
                      </a:r>
                      <a:r>
                        <a:rPr lang="en-AU" sz="1500" b="1" dirty="0" smtClean="0">
                          <a:effectLst/>
                        </a:rPr>
                        <a:t>Area</a:t>
                      </a:r>
                      <a:endParaRPr lang="en-US" sz="1500" b="1" dirty="0">
                        <a:effectLst/>
                      </a:endParaRPr>
                    </a:p>
                    <a:p>
                      <a:pPr marL="457200">
                        <a:spcAft>
                          <a:spcPts val="0"/>
                        </a:spcAft>
                      </a:pPr>
                      <a:r>
                        <a:rPr lang="en-AU" sz="1500" b="0" dirty="0">
                          <a:effectLst/>
                        </a:rPr>
                        <a:t>City (including suburban area)</a:t>
                      </a:r>
                      <a:endParaRPr lang="en-US" sz="1500" b="0" dirty="0">
                        <a:effectLst/>
                      </a:endParaRPr>
                    </a:p>
                    <a:p>
                      <a:pPr marL="457200">
                        <a:spcAft>
                          <a:spcPts val="0"/>
                        </a:spcAft>
                      </a:pPr>
                      <a:r>
                        <a:rPr lang="en-AU" sz="1500" b="0" dirty="0">
                          <a:effectLst/>
                        </a:rPr>
                        <a:t>Regional</a:t>
                      </a:r>
                      <a:endParaRPr lang="en-US" sz="1500" b="0" dirty="0">
                        <a:effectLst/>
                      </a:endParaRPr>
                    </a:p>
                    <a:p>
                      <a:pPr marL="457200">
                        <a:spcAft>
                          <a:spcPts val="0"/>
                        </a:spcAft>
                      </a:pPr>
                      <a:r>
                        <a:rPr lang="en-AU" sz="1500" b="0" dirty="0">
                          <a:effectLst/>
                        </a:rPr>
                        <a:t>Rural</a:t>
                      </a:r>
                      <a:endParaRPr lang="en-US" sz="1500" b="0" dirty="0">
                        <a:effectLst/>
                      </a:endParaRPr>
                    </a:p>
                    <a:p>
                      <a:pPr marL="457200">
                        <a:spcAft>
                          <a:spcPts val="0"/>
                        </a:spcAft>
                      </a:pPr>
                      <a:r>
                        <a:rPr lang="en-AU" sz="1500" b="0" dirty="0">
                          <a:effectLst/>
                        </a:rPr>
                        <a:t>Remote</a:t>
                      </a:r>
                      <a:endParaRPr lang="en-US" sz="1500" b="0" dirty="0">
                        <a:effectLst/>
                        <a:latin typeface="Calibri" charset="0"/>
                        <a:ea typeface="Calibri" charset="0"/>
                        <a:cs typeface="Times New Roman" charset="0"/>
                      </a:endParaRPr>
                    </a:p>
                  </a:txBody>
                  <a:tcPr marL="64803" marR="64803" marT="0" marB="0"/>
                </a:tc>
                <a:tc>
                  <a:txBody>
                    <a:bodyPr/>
                    <a:lstStyle/>
                    <a:p>
                      <a:pPr>
                        <a:spcAft>
                          <a:spcPts val="0"/>
                        </a:spcAft>
                      </a:pPr>
                      <a:r>
                        <a:rPr lang="en-AU" sz="1500" b="0" dirty="0">
                          <a:effectLst/>
                        </a:rPr>
                        <a:t> </a:t>
                      </a:r>
                      <a:endParaRPr lang="en-US" sz="1500" b="0" dirty="0">
                        <a:effectLst/>
                      </a:endParaRPr>
                    </a:p>
                    <a:p>
                      <a:pPr>
                        <a:spcAft>
                          <a:spcPts val="0"/>
                        </a:spcAft>
                      </a:pPr>
                      <a:r>
                        <a:rPr lang="en-AU" sz="1500" b="0" dirty="0">
                          <a:effectLst/>
                        </a:rPr>
                        <a:t> </a:t>
                      </a:r>
                      <a:endParaRPr lang="en-US" sz="1500" b="0" dirty="0">
                        <a:effectLst/>
                      </a:endParaRPr>
                    </a:p>
                    <a:p>
                      <a:pPr algn="ctr"/>
                      <a:r>
                        <a:rPr lang="en-AU" sz="1500" kern="1200" dirty="0" smtClean="0">
                          <a:solidFill>
                            <a:schemeClr val="dk1"/>
                          </a:solidFill>
                          <a:effectLst/>
                          <a:latin typeface="+mn-lt"/>
                          <a:ea typeface="+mn-ea"/>
                          <a:cs typeface="+mn-cs"/>
                        </a:rPr>
                        <a:t>46</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37</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22</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20</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10</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9</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6</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4</a:t>
                      </a:r>
                      <a:endParaRPr lang="en-US" sz="1500" kern="1200" dirty="0" smtClean="0">
                        <a:solidFill>
                          <a:schemeClr val="dk1"/>
                        </a:solidFill>
                        <a:effectLst/>
                        <a:latin typeface="+mn-lt"/>
                        <a:ea typeface="+mn-ea"/>
                        <a:cs typeface="+mn-cs"/>
                      </a:endParaRPr>
                    </a:p>
                    <a:p>
                      <a:pPr algn="ctr">
                        <a:spcAft>
                          <a:spcPts val="0"/>
                        </a:spcAft>
                      </a:pPr>
                      <a:r>
                        <a:rPr lang="en-AU" sz="1500" b="0" dirty="0">
                          <a:effectLst/>
                        </a:rPr>
                        <a:t> </a:t>
                      </a:r>
                      <a:endParaRPr lang="en-US" sz="1500" b="0" dirty="0">
                        <a:effectLst/>
                      </a:endParaRPr>
                    </a:p>
                    <a:p>
                      <a:pPr algn="ctr">
                        <a:spcAft>
                          <a:spcPts val="0"/>
                        </a:spcAft>
                      </a:pPr>
                      <a:r>
                        <a:rPr lang="en-AU" sz="1500" b="0" dirty="0">
                          <a:effectLst/>
                        </a:rPr>
                        <a:t>107</a:t>
                      </a:r>
                      <a:endParaRPr lang="en-US" sz="1500" b="0" dirty="0">
                        <a:effectLst/>
                      </a:endParaRPr>
                    </a:p>
                    <a:p>
                      <a:pPr algn="ctr">
                        <a:spcAft>
                          <a:spcPts val="0"/>
                        </a:spcAft>
                      </a:pPr>
                      <a:r>
                        <a:rPr lang="en-AU" sz="1500" b="0" dirty="0">
                          <a:effectLst/>
                        </a:rPr>
                        <a:t>23</a:t>
                      </a:r>
                      <a:endParaRPr lang="en-US" sz="1500" b="0" dirty="0">
                        <a:effectLst/>
                      </a:endParaRPr>
                    </a:p>
                    <a:p>
                      <a:pPr algn="ctr">
                        <a:spcAft>
                          <a:spcPts val="0"/>
                        </a:spcAft>
                      </a:pPr>
                      <a:r>
                        <a:rPr lang="en-AU" sz="1500" b="0" dirty="0">
                          <a:effectLst/>
                        </a:rPr>
                        <a:t>19</a:t>
                      </a:r>
                      <a:endParaRPr lang="en-US" sz="1500" b="0" dirty="0">
                        <a:effectLst/>
                      </a:endParaRPr>
                    </a:p>
                    <a:p>
                      <a:pPr algn="ctr">
                        <a:spcAft>
                          <a:spcPts val="0"/>
                        </a:spcAft>
                      </a:pPr>
                      <a:r>
                        <a:rPr lang="en-AU" sz="1500" b="0" dirty="0">
                          <a:effectLst/>
                        </a:rPr>
                        <a:t>5</a:t>
                      </a:r>
                      <a:endParaRPr lang="en-US" sz="1500" b="0" dirty="0">
                        <a:effectLst/>
                        <a:latin typeface="Calibri" charset="0"/>
                        <a:ea typeface="Calibri" charset="0"/>
                        <a:cs typeface="Times New Roman" charset="0"/>
                      </a:endParaRPr>
                    </a:p>
                  </a:txBody>
                  <a:tcPr marL="64803" marR="64803" marT="0" marB="0"/>
                </a:tc>
                <a:tc>
                  <a:txBody>
                    <a:bodyPr/>
                    <a:lstStyle/>
                    <a:p>
                      <a:pPr>
                        <a:spcAft>
                          <a:spcPts val="0"/>
                        </a:spcAft>
                      </a:pPr>
                      <a:r>
                        <a:rPr lang="en-AU" sz="1500" b="0" dirty="0">
                          <a:effectLst/>
                        </a:rPr>
                        <a:t> </a:t>
                      </a:r>
                      <a:endParaRPr lang="en-US" sz="1500" b="0" dirty="0">
                        <a:effectLst/>
                      </a:endParaRPr>
                    </a:p>
                    <a:p>
                      <a:pPr>
                        <a:spcAft>
                          <a:spcPts val="0"/>
                        </a:spcAft>
                      </a:pPr>
                      <a:r>
                        <a:rPr lang="en-AU" sz="1500" b="0" dirty="0">
                          <a:effectLst/>
                        </a:rPr>
                        <a:t> </a:t>
                      </a:r>
                      <a:endParaRPr lang="en-US" sz="1500" b="0" dirty="0">
                        <a:effectLst/>
                      </a:endParaRPr>
                    </a:p>
                    <a:p>
                      <a:pPr algn="ctr"/>
                      <a:r>
                        <a:rPr lang="en-AU" sz="1500" kern="1200" dirty="0" smtClean="0">
                          <a:solidFill>
                            <a:schemeClr val="dk1"/>
                          </a:solidFill>
                          <a:effectLst/>
                          <a:latin typeface="+mn-lt"/>
                          <a:ea typeface="+mn-ea"/>
                          <a:cs typeface="+mn-cs"/>
                        </a:rPr>
                        <a:t>30</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24</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14</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13</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6</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6</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4</a:t>
                      </a:r>
                      <a:endParaRPr lang="en-US" sz="1500" kern="1200" dirty="0" smtClean="0">
                        <a:solidFill>
                          <a:schemeClr val="dk1"/>
                        </a:solidFill>
                        <a:effectLst/>
                        <a:latin typeface="+mn-lt"/>
                        <a:ea typeface="+mn-ea"/>
                        <a:cs typeface="+mn-cs"/>
                      </a:endParaRPr>
                    </a:p>
                    <a:p>
                      <a:pPr algn="ctr"/>
                      <a:r>
                        <a:rPr lang="en-AU" sz="1500" kern="1200" dirty="0" smtClean="0">
                          <a:solidFill>
                            <a:schemeClr val="dk1"/>
                          </a:solidFill>
                          <a:effectLst/>
                          <a:latin typeface="+mn-lt"/>
                          <a:ea typeface="+mn-ea"/>
                          <a:cs typeface="+mn-cs"/>
                        </a:rPr>
                        <a:t>3</a:t>
                      </a:r>
                      <a:endParaRPr lang="en-US" sz="1500" kern="1200" dirty="0" smtClean="0">
                        <a:solidFill>
                          <a:schemeClr val="dk1"/>
                        </a:solidFill>
                        <a:effectLst/>
                        <a:latin typeface="+mn-lt"/>
                        <a:ea typeface="+mn-ea"/>
                        <a:cs typeface="+mn-cs"/>
                      </a:endParaRPr>
                    </a:p>
                    <a:p>
                      <a:pPr algn="ctr">
                        <a:spcAft>
                          <a:spcPts val="0"/>
                        </a:spcAft>
                      </a:pPr>
                      <a:r>
                        <a:rPr lang="en-AU" sz="1500" b="0" dirty="0">
                          <a:effectLst/>
                        </a:rPr>
                        <a:t> </a:t>
                      </a:r>
                      <a:endParaRPr lang="en-US" sz="1500" b="0" dirty="0">
                        <a:effectLst/>
                      </a:endParaRPr>
                    </a:p>
                    <a:p>
                      <a:pPr algn="ctr">
                        <a:spcAft>
                          <a:spcPts val="0"/>
                        </a:spcAft>
                      </a:pPr>
                      <a:r>
                        <a:rPr lang="en-AU" sz="1500" b="0" dirty="0">
                          <a:effectLst/>
                        </a:rPr>
                        <a:t>70</a:t>
                      </a:r>
                      <a:endParaRPr lang="en-US" sz="1500" b="0" dirty="0">
                        <a:effectLst/>
                      </a:endParaRPr>
                    </a:p>
                    <a:p>
                      <a:pPr algn="ctr">
                        <a:spcAft>
                          <a:spcPts val="0"/>
                        </a:spcAft>
                      </a:pPr>
                      <a:r>
                        <a:rPr lang="en-AU" sz="1500" b="0" dirty="0">
                          <a:effectLst/>
                        </a:rPr>
                        <a:t>15</a:t>
                      </a:r>
                      <a:endParaRPr lang="en-US" sz="1500" b="0" dirty="0">
                        <a:effectLst/>
                      </a:endParaRPr>
                    </a:p>
                    <a:p>
                      <a:pPr algn="ctr">
                        <a:spcAft>
                          <a:spcPts val="0"/>
                        </a:spcAft>
                      </a:pPr>
                      <a:r>
                        <a:rPr lang="en-AU" sz="1500" b="0" dirty="0">
                          <a:effectLst/>
                        </a:rPr>
                        <a:t>12</a:t>
                      </a:r>
                      <a:endParaRPr lang="en-US" sz="1500" b="0" dirty="0">
                        <a:effectLst/>
                      </a:endParaRPr>
                    </a:p>
                    <a:p>
                      <a:pPr algn="ctr">
                        <a:spcAft>
                          <a:spcPts val="0"/>
                        </a:spcAft>
                      </a:pPr>
                      <a:r>
                        <a:rPr lang="en-AU" sz="1500" b="0" dirty="0">
                          <a:effectLst/>
                        </a:rPr>
                        <a:t>3</a:t>
                      </a:r>
                      <a:endParaRPr lang="en-US" sz="1500" b="0" dirty="0">
                        <a:effectLst/>
                        <a:latin typeface="Calibri" charset="0"/>
                        <a:ea typeface="Calibri" charset="0"/>
                        <a:cs typeface="Times New Roman" charset="0"/>
                      </a:endParaRPr>
                    </a:p>
                  </a:txBody>
                  <a:tcPr marL="64803" marR="64803"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12467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8694"/>
            <a:ext cx="9144000" cy="658906"/>
          </a:xfrm>
        </p:spPr>
        <p:txBody>
          <a:bodyPr/>
          <a:lstStyle/>
          <a:p>
            <a:pPr algn="ctr"/>
            <a:r>
              <a:rPr lang="en-US" sz="3100" b="1" dirty="0"/>
              <a:t>Demographic and background information</a:t>
            </a:r>
            <a:endParaRPr lang="en-US" sz="31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09529756"/>
              </p:ext>
            </p:extLst>
          </p:nvPr>
        </p:nvGraphicFramePr>
        <p:xfrm>
          <a:off x="917919" y="1036719"/>
          <a:ext cx="7448166" cy="5364480"/>
        </p:xfrm>
        <a:graphic>
          <a:graphicData uri="http://schemas.openxmlformats.org/drawingml/2006/table">
            <a:tbl>
              <a:tblPr firstRow="1" firstCol="1" bandRow="1">
                <a:tableStyleId>{5C22544A-7EE6-4342-B048-85BDC9FD1C3A}</a:tableStyleId>
              </a:tblPr>
              <a:tblGrid>
                <a:gridCol w="4022709">
                  <a:extLst>
                    <a:ext uri="{9D8B030D-6E8A-4147-A177-3AD203B41FA5}">
                      <a16:colId xmlns:a16="http://schemas.microsoft.com/office/drawing/2014/main" val="20000"/>
                    </a:ext>
                  </a:extLst>
                </a:gridCol>
                <a:gridCol w="1728596">
                  <a:extLst>
                    <a:ext uri="{9D8B030D-6E8A-4147-A177-3AD203B41FA5}">
                      <a16:colId xmlns:a16="http://schemas.microsoft.com/office/drawing/2014/main" val="20001"/>
                    </a:ext>
                  </a:extLst>
                </a:gridCol>
                <a:gridCol w="1696861">
                  <a:extLst>
                    <a:ext uri="{9D8B030D-6E8A-4147-A177-3AD203B41FA5}">
                      <a16:colId xmlns:a16="http://schemas.microsoft.com/office/drawing/2014/main" val="20002"/>
                    </a:ext>
                  </a:extLst>
                </a:gridCol>
              </a:tblGrid>
              <a:tr h="0">
                <a:tc>
                  <a:txBody>
                    <a:bodyPr/>
                    <a:lstStyle/>
                    <a:p>
                      <a:pPr>
                        <a:spcAft>
                          <a:spcPts val="0"/>
                        </a:spcAft>
                      </a:pPr>
                      <a:r>
                        <a:rPr lang="en-AU" sz="1600" b="1" dirty="0">
                          <a:effectLst/>
                        </a:rPr>
                        <a:t>Characteristics</a:t>
                      </a:r>
                      <a:endParaRPr lang="en-US" sz="1600" b="1" dirty="0">
                        <a:effectLst/>
                        <a:latin typeface="Calibri" charset="0"/>
                        <a:ea typeface="Calibri" charset="0"/>
                        <a:cs typeface="Times New Roman" charset="0"/>
                      </a:endParaRPr>
                    </a:p>
                  </a:txBody>
                  <a:tcPr marL="68580" marR="68580" marT="0" marB="0"/>
                </a:tc>
                <a:tc>
                  <a:txBody>
                    <a:bodyPr/>
                    <a:lstStyle/>
                    <a:p>
                      <a:pPr algn="ctr">
                        <a:spcAft>
                          <a:spcPts val="0"/>
                        </a:spcAft>
                      </a:pPr>
                      <a:r>
                        <a:rPr lang="en-AU" sz="1600" b="1" dirty="0">
                          <a:effectLst/>
                        </a:rPr>
                        <a:t>Sample</a:t>
                      </a:r>
                      <a:endParaRPr lang="en-US" sz="1600" b="1" dirty="0">
                        <a:effectLst/>
                      </a:endParaRPr>
                    </a:p>
                    <a:p>
                      <a:pPr algn="ctr">
                        <a:spcAft>
                          <a:spcPts val="0"/>
                        </a:spcAft>
                      </a:pPr>
                      <a:r>
                        <a:rPr lang="en-AU" sz="1600" b="1" dirty="0">
                          <a:effectLst/>
                        </a:rPr>
                        <a:t>n=154</a:t>
                      </a:r>
                      <a:endParaRPr lang="en-US" sz="1600" b="1" dirty="0">
                        <a:effectLst/>
                        <a:latin typeface="Calibri" charset="0"/>
                        <a:ea typeface="Calibri" charset="0"/>
                        <a:cs typeface="Times New Roman" charset="0"/>
                      </a:endParaRPr>
                    </a:p>
                  </a:txBody>
                  <a:tcPr marL="68580" marR="68580" marT="0" marB="0"/>
                </a:tc>
                <a:tc>
                  <a:txBody>
                    <a:bodyPr/>
                    <a:lstStyle/>
                    <a:p>
                      <a:pPr>
                        <a:spcAft>
                          <a:spcPts val="0"/>
                        </a:spcAft>
                      </a:pPr>
                      <a:r>
                        <a:rPr lang="en-AU" sz="1600" b="1" dirty="0">
                          <a:effectLst/>
                        </a:rPr>
                        <a:t> </a:t>
                      </a:r>
                      <a:endParaRPr lang="en-US" sz="1600" b="1" dirty="0">
                        <a:effectLst/>
                      </a:endParaRPr>
                    </a:p>
                    <a:p>
                      <a:pPr algn="ctr">
                        <a:spcAft>
                          <a:spcPts val="0"/>
                        </a:spcAft>
                      </a:pPr>
                      <a:r>
                        <a:rPr lang="en-AU" sz="1600" b="1" dirty="0">
                          <a:effectLst/>
                        </a:rPr>
                        <a:t>%</a:t>
                      </a:r>
                      <a:endParaRPr lang="en-US" sz="1600" b="1"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0"/>
                  </a:ext>
                </a:extLst>
              </a:tr>
              <a:tr h="393065">
                <a:tc>
                  <a:txBody>
                    <a:bodyPr/>
                    <a:lstStyle/>
                    <a:p>
                      <a:pPr>
                        <a:spcAft>
                          <a:spcPts val="0"/>
                        </a:spcAft>
                      </a:pPr>
                      <a:r>
                        <a:rPr lang="en-AU" sz="1600" b="1" dirty="0">
                          <a:effectLst/>
                        </a:rPr>
                        <a:t>Highest level of education</a:t>
                      </a:r>
                      <a:endParaRPr lang="en-US" sz="1600" b="1" dirty="0">
                        <a:effectLst/>
                      </a:endParaRPr>
                    </a:p>
                    <a:p>
                      <a:pPr marL="457200">
                        <a:spcAft>
                          <a:spcPts val="0"/>
                        </a:spcAft>
                      </a:pPr>
                      <a:r>
                        <a:rPr lang="en-AU" sz="1600" b="0" dirty="0">
                          <a:effectLst/>
                        </a:rPr>
                        <a:t>University degrees</a:t>
                      </a:r>
                      <a:endParaRPr lang="en-US" sz="1600" b="0" dirty="0">
                        <a:effectLst/>
                      </a:endParaRPr>
                    </a:p>
                    <a:p>
                      <a:pPr marL="457200">
                        <a:spcAft>
                          <a:spcPts val="0"/>
                        </a:spcAft>
                      </a:pPr>
                      <a:r>
                        <a:rPr lang="en-AU" sz="1600" b="0" dirty="0">
                          <a:effectLst/>
                        </a:rPr>
                        <a:t>Trade Certificate/Apprenticeship</a:t>
                      </a:r>
                      <a:endParaRPr lang="en-US" sz="1600" b="0" dirty="0">
                        <a:effectLst/>
                      </a:endParaRPr>
                    </a:p>
                    <a:p>
                      <a:pPr marL="457200">
                        <a:spcAft>
                          <a:spcPts val="0"/>
                        </a:spcAft>
                      </a:pPr>
                      <a:r>
                        <a:rPr lang="en-AU" sz="1600" b="0" dirty="0">
                          <a:effectLst/>
                        </a:rPr>
                        <a:t>Completed Year 12 or equivalent</a:t>
                      </a:r>
                      <a:endParaRPr lang="en-US" sz="1600" b="0" dirty="0">
                        <a:effectLst/>
                      </a:endParaRPr>
                    </a:p>
                    <a:p>
                      <a:pPr marL="457200">
                        <a:spcAft>
                          <a:spcPts val="0"/>
                        </a:spcAft>
                      </a:pPr>
                      <a:r>
                        <a:rPr lang="en-AU" sz="1600" b="0" dirty="0">
                          <a:effectLst/>
                        </a:rPr>
                        <a:t>Did not complete high school </a:t>
                      </a:r>
                      <a:endParaRPr lang="en-US" sz="1600" b="0" dirty="0">
                        <a:effectLst/>
                      </a:endParaRPr>
                    </a:p>
                    <a:p>
                      <a:pPr>
                        <a:spcAft>
                          <a:spcPts val="0"/>
                        </a:spcAft>
                      </a:pPr>
                      <a:r>
                        <a:rPr lang="en-AU" sz="1600" b="1" dirty="0">
                          <a:effectLst/>
                        </a:rPr>
                        <a:t>Main source of income</a:t>
                      </a:r>
                      <a:endParaRPr lang="en-US" sz="1600" b="1" dirty="0">
                        <a:effectLst/>
                      </a:endParaRPr>
                    </a:p>
                    <a:p>
                      <a:pPr marL="457200">
                        <a:spcAft>
                          <a:spcPts val="0"/>
                        </a:spcAft>
                      </a:pPr>
                      <a:r>
                        <a:rPr lang="en-AU" sz="1600" b="0" dirty="0">
                          <a:effectLst/>
                        </a:rPr>
                        <a:t>Employment – including self</a:t>
                      </a:r>
                      <a:endParaRPr lang="en-US" sz="1600" b="0" dirty="0">
                        <a:effectLst/>
                      </a:endParaRPr>
                    </a:p>
                    <a:p>
                      <a:pPr marL="457200">
                        <a:spcAft>
                          <a:spcPts val="0"/>
                        </a:spcAft>
                      </a:pPr>
                      <a:r>
                        <a:rPr lang="en-AU" sz="1600" b="0" dirty="0">
                          <a:effectLst/>
                        </a:rPr>
                        <a:t>Centrelink</a:t>
                      </a:r>
                      <a:endParaRPr lang="en-US" sz="1600" b="0" dirty="0">
                        <a:effectLst/>
                      </a:endParaRPr>
                    </a:p>
                    <a:p>
                      <a:pPr marL="457200">
                        <a:spcAft>
                          <a:spcPts val="0"/>
                        </a:spcAft>
                      </a:pPr>
                      <a:r>
                        <a:rPr lang="en-AU" sz="1600" b="0" dirty="0">
                          <a:effectLst/>
                        </a:rPr>
                        <a:t>Dependant on partner’s income</a:t>
                      </a:r>
                      <a:endParaRPr lang="en-US" sz="1600" b="0" dirty="0">
                        <a:effectLst/>
                      </a:endParaRPr>
                    </a:p>
                    <a:p>
                      <a:pPr marL="457200">
                        <a:spcAft>
                          <a:spcPts val="0"/>
                        </a:spcAft>
                      </a:pPr>
                      <a:r>
                        <a:rPr lang="en-AU" sz="1600" b="0" dirty="0">
                          <a:effectLst/>
                        </a:rPr>
                        <a:t>Self-funded retiree</a:t>
                      </a:r>
                      <a:endParaRPr lang="en-US" sz="1600" b="0" dirty="0">
                        <a:effectLst/>
                      </a:endParaRPr>
                    </a:p>
                    <a:p>
                      <a:pPr marL="457200">
                        <a:spcAft>
                          <a:spcPts val="0"/>
                        </a:spcAft>
                      </a:pPr>
                      <a:r>
                        <a:rPr lang="en-AU" sz="1600" b="0" dirty="0">
                          <a:effectLst/>
                        </a:rPr>
                        <a:t>Other</a:t>
                      </a:r>
                      <a:endParaRPr lang="en-US" sz="1600" b="0" dirty="0">
                        <a:effectLst/>
                      </a:endParaRPr>
                    </a:p>
                    <a:p>
                      <a:pPr>
                        <a:spcAft>
                          <a:spcPts val="0"/>
                        </a:spcAft>
                      </a:pPr>
                      <a:r>
                        <a:rPr lang="en-AU" sz="1600" b="1" dirty="0">
                          <a:effectLst/>
                        </a:rPr>
                        <a:t>Personal income level/week</a:t>
                      </a:r>
                      <a:endParaRPr lang="en-US" sz="1600" b="1" dirty="0">
                        <a:effectLst/>
                      </a:endParaRPr>
                    </a:p>
                    <a:p>
                      <a:pPr marL="457200">
                        <a:spcAft>
                          <a:spcPts val="0"/>
                        </a:spcAft>
                      </a:pPr>
                      <a:r>
                        <a:rPr lang="en-AU" sz="1600" b="0" dirty="0">
                          <a:effectLst/>
                        </a:rPr>
                        <a:t>2000-3000+</a:t>
                      </a:r>
                      <a:endParaRPr lang="en-US" sz="1600" b="0" dirty="0">
                        <a:effectLst/>
                      </a:endParaRPr>
                    </a:p>
                    <a:p>
                      <a:pPr marL="457200">
                        <a:spcAft>
                          <a:spcPts val="0"/>
                        </a:spcAft>
                      </a:pPr>
                      <a:r>
                        <a:rPr lang="en-AU" sz="1600" b="0" dirty="0">
                          <a:effectLst/>
                        </a:rPr>
                        <a:t>1750-1999</a:t>
                      </a:r>
                      <a:endParaRPr lang="en-US" sz="1600" b="0" dirty="0">
                        <a:effectLst/>
                      </a:endParaRPr>
                    </a:p>
                    <a:p>
                      <a:pPr marL="457200">
                        <a:spcAft>
                          <a:spcPts val="0"/>
                        </a:spcAft>
                      </a:pPr>
                      <a:r>
                        <a:rPr lang="en-AU" sz="1600" b="0" dirty="0">
                          <a:effectLst/>
                        </a:rPr>
                        <a:t>1250-1749</a:t>
                      </a:r>
                      <a:endParaRPr lang="en-US" sz="1600" b="0" dirty="0">
                        <a:effectLst/>
                      </a:endParaRPr>
                    </a:p>
                    <a:p>
                      <a:pPr marL="457200">
                        <a:spcAft>
                          <a:spcPts val="0"/>
                        </a:spcAft>
                      </a:pPr>
                      <a:r>
                        <a:rPr lang="en-AU" sz="1600" b="0" dirty="0">
                          <a:effectLst/>
                        </a:rPr>
                        <a:t>800-1249</a:t>
                      </a:r>
                      <a:endParaRPr lang="en-US" sz="1600" b="0" dirty="0">
                        <a:effectLst/>
                      </a:endParaRPr>
                    </a:p>
                    <a:p>
                      <a:pPr marL="457200">
                        <a:spcAft>
                          <a:spcPts val="0"/>
                        </a:spcAft>
                      </a:pPr>
                      <a:r>
                        <a:rPr lang="en-AU" sz="1600" b="0" dirty="0">
                          <a:effectLst/>
                        </a:rPr>
                        <a:t>500-799</a:t>
                      </a:r>
                      <a:endParaRPr lang="en-US" sz="1600" b="0" dirty="0">
                        <a:effectLst/>
                      </a:endParaRPr>
                    </a:p>
                    <a:p>
                      <a:pPr marL="457200">
                        <a:spcAft>
                          <a:spcPts val="0"/>
                        </a:spcAft>
                      </a:pPr>
                      <a:r>
                        <a:rPr lang="en-AU" sz="1600" b="0" dirty="0">
                          <a:effectLst/>
                        </a:rPr>
                        <a:t>300-499</a:t>
                      </a:r>
                      <a:endParaRPr lang="en-US" sz="1600" b="0" dirty="0">
                        <a:effectLst/>
                      </a:endParaRPr>
                    </a:p>
                    <a:p>
                      <a:pPr marL="457200">
                        <a:spcAft>
                          <a:spcPts val="0"/>
                        </a:spcAft>
                      </a:pPr>
                      <a:r>
                        <a:rPr lang="en-AU" sz="1600" b="0" dirty="0">
                          <a:effectLst/>
                        </a:rPr>
                        <a:t>1-299</a:t>
                      </a:r>
                      <a:endParaRPr lang="en-US" sz="1600" b="0" dirty="0">
                        <a:effectLst/>
                      </a:endParaRPr>
                    </a:p>
                    <a:p>
                      <a:pPr marL="457200">
                        <a:spcAft>
                          <a:spcPts val="0"/>
                        </a:spcAft>
                      </a:pPr>
                      <a:r>
                        <a:rPr lang="en-AU" sz="1600" b="0" dirty="0">
                          <a:effectLst/>
                        </a:rPr>
                        <a:t>Nil or Negative</a:t>
                      </a:r>
                      <a:endParaRPr lang="en-US" sz="1600" b="0" dirty="0">
                        <a:effectLst/>
                        <a:latin typeface="Calibri" charset="0"/>
                        <a:ea typeface="Calibri" charset="0"/>
                        <a:cs typeface="Times New Roman" charset="0"/>
                      </a:endParaRPr>
                    </a:p>
                  </a:txBody>
                  <a:tcPr marL="68580" marR="68580" marT="0" marB="0"/>
                </a:tc>
                <a:tc>
                  <a:txBody>
                    <a:bodyPr/>
                    <a:lstStyle/>
                    <a:p>
                      <a:pPr>
                        <a:spcAft>
                          <a:spcPts val="0"/>
                        </a:spcAft>
                      </a:pPr>
                      <a:r>
                        <a:rPr lang="en-AU" sz="1600" b="0" dirty="0">
                          <a:effectLst/>
                        </a:rPr>
                        <a:t> </a:t>
                      </a:r>
                      <a:endParaRPr lang="en-US" sz="1600" b="0" dirty="0">
                        <a:effectLst/>
                      </a:endParaRPr>
                    </a:p>
                    <a:p>
                      <a:pPr algn="ctr">
                        <a:spcAft>
                          <a:spcPts val="0"/>
                        </a:spcAft>
                      </a:pPr>
                      <a:r>
                        <a:rPr lang="en-AU" sz="1600" b="0" dirty="0">
                          <a:effectLst/>
                        </a:rPr>
                        <a:t>91</a:t>
                      </a:r>
                      <a:endParaRPr lang="en-US" sz="1600" b="0" dirty="0">
                        <a:effectLst/>
                      </a:endParaRPr>
                    </a:p>
                    <a:p>
                      <a:pPr algn="ctr">
                        <a:spcAft>
                          <a:spcPts val="0"/>
                        </a:spcAft>
                      </a:pPr>
                      <a:r>
                        <a:rPr lang="en-AU" sz="1600" b="0" dirty="0">
                          <a:effectLst/>
                        </a:rPr>
                        <a:t>33</a:t>
                      </a:r>
                      <a:endParaRPr lang="en-US" sz="1600" b="0" dirty="0">
                        <a:effectLst/>
                      </a:endParaRPr>
                    </a:p>
                    <a:p>
                      <a:pPr algn="ctr">
                        <a:spcAft>
                          <a:spcPts val="0"/>
                        </a:spcAft>
                      </a:pPr>
                      <a:r>
                        <a:rPr lang="en-AU" sz="1600" b="0" dirty="0">
                          <a:effectLst/>
                        </a:rPr>
                        <a:t>20</a:t>
                      </a:r>
                      <a:endParaRPr lang="en-US" sz="1600" b="0" dirty="0">
                        <a:effectLst/>
                      </a:endParaRPr>
                    </a:p>
                    <a:p>
                      <a:pPr algn="ctr">
                        <a:spcAft>
                          <a:spcPts val="0"/>
                        </a:spcAft>
                      </a:pPr>
                      <a:r>
                        <a:rPr lang="en-AU" sz="1600" b="0" dirty="0">
                          <a:effectLst/>
                        </a:rPr>
                        <a:t>10</a:t>
                      </a:r>
                      <a:endParaRPr lang="en-US" sz="1600" b="0" dirty="0">
                        <a:effectLst/>
                      </a:endParaRPr>
                    </a:p>
                    <a:p>
                      <a:pPr algn="ctr">
                        <a:spcAft>
                          <a:spcPts val="0"/>
                        </a:spcAft>
                      </a:pPr>
                      <a:r>
                        <a:rPr lang="en-AU" sz="1600" b="0" dirty="0">
                          <a:effectLst/>
                        </a:rPr>
                        <a:t> </a:t>
                      </a:r>
                      <a:endParaRPr lang="en-US" sz="1600" b="0" dirty="0">
                        <a:effectLst/>
                      </a:endParaRPr>
                    </a:p>
                    <a:p>
                      <a:pPr algn="ctr">
                        <a:spcAft>
                          <a:spcPts val="0"/>
                        </a:spcAft>
                      </a:pPr>
                      <a:r>
                        <a:rPr lang="en-AU" sz="1600" b="0" dirty="0">
                          <a:effectLst/>
                        </a:rPr>
                        <a:t>115</a:t>
                      </a:r>
                      <a:endParaRPr lang="en-US" sz="1600" b="0" dirty="0">
                        <a:effectLst/>
                      </a:endParaRPr>
                    </a:p>
                    <a:p>
                      <a:pPr algn="ctr">
                        <a:spcAft>
                          <a:spcPts val="0"/>
                        </a:spcAft>
                      </a:pPr>
                      <a:r>
                        <a:rPr lang="en-AU" sz="1600" b="0" dirty="0">
                          <a:effectLst/>
                        </a:rPr>
                        <a:t>48</a:t>
                      </a:r>
                      <a:endParaRPr lang="en-US" sz="1600" b="0" dirty="0">
                        <a:effectLst/>
                      </a:endParaRPr>
                    </a:p>
                    <a:p>
                      <a:pPr algn="ctr">
                        <a:spcAft>
                          <a:spcPts val="0"/>
                        </a:spcAft>
                      </a:pPr>
                      <a:r>
                        <a:rPr lang="en-AU" sz="1600" b="0" dirty="0">
                          <a:effectLst/>
                        </a:rPr>
                        <a:t>12</a:t>
                      </a:r>
                      <a:endParaRPr lang="en-US" sz="1600" b="0" dirty="0">
                        <a:effectLst/>
                      </a:endParaRPr>
                    </a:p>
                    <a:p>
                      <a:pPr algn="ctr">
                        <a:spcAft>
                          <a:spcPts val="0"/>
                        </a:spcAft>
                      </a:pPr>
                      <a:r>
                        <a:rPr lang="en-AU" sz="1600" b="0" dirty="0">
                          <a:effectLst/>
                        </a:rPr>
                        <a:t>5</a:t>
                      </a:r>
                      <a:endParaRPr lang="en-US" sz="1600" b="0" dirty="0">
                        <a:effectLst/>
                      </a:endParaRPr>
                    </a:p>
                    <a:p>
                      <a:pPr algn="ctr">
                        <a:spcAft>
                          <a:spcPts val="0"/>
                        </a:spcAft>
                      </a:pPr>
                      <a:r>
                        <a:rPr lang="en-AU" sz="1600" b="0" dirty="0" smtClean="0">
                          <a:effectLst/>
                        </a:rPr>
                        <a:t>28</a:t>
                      </a:r>
                    </a:p>
                    <a:p>
                      <a:pPr algn="ctr">
                        <a:spcAft>
                          <a:spcPts val="0"/>
                        </a:spcAft>
                      </a:pPr>
                      <a:r>
                        <a:rPr lang="en-AU" sz="1600" b="0" dirty="0">
                          <a:effectLst/>
                        </a:rPr>
                        <a:t> </a:t>
                      </a:r>
                      <a:endParaRPr lang="en-US" sz="1600" b="0" dirty="0">
                        <a:effectLst/>
                      </a:endParaRPr>
                    </a:p>
                    <a:p>
                      <a:pPr algn="ctr">
                        <a:spcAft>
                          <a:spcPts val="0"/>
                        </a:spcAft>
                      </a:pPr>
                      <a:r>
                        <a:rPr lang="en-AU" sz="1600" b="0" dirty="0">
                          <a:effectLst/>
                        </a:rPr>
                        <a:t>16</a:t>
                      </a:r>
                      <a:endParaRPr lang="en-US" sz="1600" b="0" dirty="0">
                        <a:effectLst/>
                      </a:endParaRPr>
                    </a:p>
                    <a:p>
                      <a:pPr algn="ctr">
                        <a:spcAft>
                          <a:spcPts val="0"/>
                        </a:spcAft>
                      </a:pPr>
                      <a:r>
                        <a:rPr lang="en-AU" sz="1600" b="0" dirty="0">
                          <a:effectLst/>
                        </a:rPr>
                        <a:t>11</a:t>
                      </a:r>
                      <a:endParaRPr lang="en-US" sz="1600" b="0" dirty="0">
                        <a:effectLst/>
                      </a:endParaRPr>
                    </a:p>
                    <a:p>
                      <a:pPr algn="ctr">
                        <a:spcAft>
                          <a:spcPts val="0"/>
                        </a:spcAft>
                      </a:pPr>
                      <a:r>
                        <a:rPr lang="en-AU" sz="1600" b="0" dirty="0">
                          <a:effectLst/>
                        </a:rPr>
                        <a:t>30</a:t>
                      </a:r>
                      <a:endParaRPr lang="en-US" sz="1600" b="0" dirty="0">
                        <a:effectLst/>
                      </a:endParaRPr>
                    </a:p>
                    <a:p>
                      <a:pPr algn="ctr">
                        <a:spcAft>
                          <a:spcPts val="0"/>
                        </a:spcAft>
                      </a:pPr>
                      <a:r>
                        <a:rPr lang="en-AU" sz="1600" b="0" dirty="0">
                          <a:effectLst/>
                        </a:rPr>
                        <a:t>35</a:t>
                      </a:r>
                      <a:endParaRPr lang="en-US" sz="1600" b="0" dirty="0">
                        <a:effectLst/>
                      </a:endParaRPr>
                    </a:p>
                    <a:p>
                      <a:pPr algn="ctr">
                        <a:spcAft>
                          <a:spcPts val="0"/>
                        </a:spcAft>
                      </a:pPr>
                      <a:r>
                        <a:rPr lang="en-AU" sz="1600" b="0" dirty="0">
                          <a:effectLst/>
                        </a:rPr>
                        <a:t>21</a:t>
                      </a:r>
                      <a:endParaRPr lang="en-US" sz="1600" b="0" dirty="0">
                        <a:effectLst/>
                      </a:endParaRPr>
                    </a:p>
                    <a:p>
                      <a:pPr algn="ctr">
                        <a:spcAft>
                          <a:spcPts val="0"/>
                        </a:spcAft>
                      </a:pPr>
                      <a:r>
                        <a:rPr lang="en-AU" sz="1600" b="0" dirty="0">
                          <a:effectLst/>
                        </a:rPr>
                        <a:t>21</a:t>
                      </a:r>
                      <a:endParaRPr lang="en-US" sz="1600" b="0" dirty="0">
                        <a:effectLst/>
                      </a:endParaRPr>
                    </a:p>
                    <a:p>
                      <a:pPr algn="ctr">
                        <a:spcAft>
                          <a:spcPts val="0"/>
                        </a:spcAft>
                      </a:pPr>
                      <a:r>
                        <a:rPr lang="en-AU" sz="1600" b="0" dirty="0">
                          <a:effectLst/>
                        </a:rPr>
                        <a:t>10</a:t>
                      </a:r>
                      <a:endParaRPr lang="en-US" sz="1600" b="0" dirty="0">
                        <a:effectLst/>
                      </a:endParaRPr>
                    </a:p>
                    <a:p>
                      <a:pPr algn="ctr">
                        <a:spcAft>
                          <a:spcPts val="0"/>
                        </a:spcAft>
                      </a:pPr>
                      <a:r>
                        <a:rPr lang="en-AU" sz="1600" b="0" dirty="0">
                          <a:effectLst/>
                        </a:rPr>
                        <a:t>10</a:t>
                      </a:r>
                      <a:endParaRPr lang="en-US" sz="1600" b="0" dirty="0">
                        <a:effectLst/>
                        <a:latin typeface="Calibri" charset="0"/>
                        <a:ea typeface="Calibri" charset="0"/>
                        <a:cs typeface="Times New Roman" charset="0"/>
                      </a:endParaRPr>
                    </a:p>
                  </a:txBody>
                  <a:tcPr marL="68580" marR="68580" marT="0" marB="0"/>
                </a:tc>
                <a:tc>
                  <a:txBody>
                    <a:bodyPr/>
                    <a:lstStyle/>
                    <a:p>
                      <a:pPr>
                        <a:spcAft>
                          <a:spcPts val="0"/>
                        </a:spcAft>
                      </a:pPr>
                      <a:r>
                        <a:rPr lang="en-AU" sz="1600" b="0" dirty="0">
                          <a:effectLst/>
                        </a:rPr>
                        <a:t> </a:t>
                      </a:r>
                      <a:endParaRPr lang="en-US" sz="1600" b="0" dirty="0">
                        <a:effectLst/>
                      </a:endParaRPr>
                    </a:p>
                    <a:p>
                      <a:pPr algn="ctr">
                        <a:spcAft>
                          <a:spcPts val="0"/>
                        </a:spcAft>
                      </a:pPr>
                      <a:r>
                        <a:rPr lang="en-AU" sz="1600" b="0" dirty="0">
                          <a:effectLst/>
                        </a:rPr>
                        <a:t>59</a:t>
                      </a:r>
                      <a:endParaRPr lang="en-US" sz="1600" b="0" dirty="0">
                        <a:effectLst/>
                      </a:endParaRPr>
                    </a:p>
                    <a:p>
                      <a:pPr algn="ctr">
                        <a:spcAft>
                          <a:spcPts val="0"/>
                        </a:spcAft>
                      </a:pPr>
                      <a:r>
                        <a:rPr lang="en-AU" sz="1600" b="0" dirty="0">
                          <a:effectLst/>
                        </a:rPr>
                        <a:t>21</a:t>
                      </a:r>
                      <a:endParaRPr lang="en-US" sz="1600" b="0" dirty="0">
                        <a:effectLst/>
                      </a:endParaRPr>
                    </a:p>
                    <a:p>
                      <a:pPr algn="ctr">
                        <a:spcAft>
                          <a:spcPts val="0"/>
                        </a:spcAft>
                      </a:pPr>
                      <a:r>
                        <a:rPr lang="en-AU" sz="1600" b="0" dirty="0">
                          <a:effectLst/>
                        </a:rPr>
                        <a:t>13</a:t>
                      </a:r>
                      <a:endParaRPr lang="en-US" sz="1600" b="0" dirty="0">
                        <a:effectLst/>
                      </a:endParaRPr>
                    </a:p>
                    <a:p>
                      <a:pPr algn="ctr">
                        <a:spcAft>
                          <a:spcPts val="0"/>
                        </a:spcAft>
                      </a:pPr>
                      <a:r>
                        <a:rPr lang="en-AU" sz="1600" b="0" dirty="0">
                          <a:effectLst/>
                        </a:rPr>
                        <a:t>7</a:t>
                      </a:r>
                      <a:endParaRPr lang="en-US" sz="1600" b="0" dirty="0">
                        <a:effectLst/>
                      </a:endParaRPr>
                    </a:p>
                    <a:p>
                      <a:pPr algn="ctr">
                        <a:spcAft>
                          <a:spcPts val="0"/>
                        </a:spcAft>
                      </a:pPr>
                      <a:r>
                        <a:rPr lang="en-AU" sz="1600" b="0" dirty="0">
                          <a:effectLst/>
                        </a:rPr>
                        <a:t> </a:t>
                      </a:r>
                      <a:endParaRPr lang="en-US" sz="1600" b="0" dirty="0">
                        <a:effectLst/>
                      </a:endParaRPr>
                    </a:p>
                    <a:p>
                      <a:pPr algn="ctr">
                        <a:spcAft>
                          <a:spcPts val="0"/>
                        </a:spcAft>
                      </a:pPr>
                      <a:r>
                        <a:rPr lang="en-AU" sz="1600" b="0" dirty="0">
                          <a:effectLst/>
                        </a:rPr>
                        <a:t>75</a:t>
                      </a:r>
                      <a:endParaRPr lang="en-US" sz="1600" b="0" dirty="0">
                        <a:effectLst/>
                      </a:endParaRPr>
                    </a:p>
                    <a:p>
                      <a:pPr algn="ctr">
                        <a:spcAft>
                          <a:spcPts val="0"/>
                        </a:spcAft>
                      </a:pPr>
                      <a:r>
                        <a:rPr lang="en-AU" sz="1600" b="0" dirty="0">
                          <a:effectLst/>
                        </a:rPr>
                        <a:t>31</a:t>
                      </a:r>
                      <a:endParaRPr lang="en-US" sz="1600" b="0" dirty="0">
                        <a:effectLst/>
                      </a:endParaRPr>
                    </a:p>
                    <a:p>
                      <a:pPr algn="ctr">
                        <a:spcAft>
                          <a:spcPts val="0"/>
                        </a:spcAft>
                      </a:pPr>
                      <a:r>
                        <a:rPr lang="en-AU" sz="1600" b="0" dirty="0">
                          <a:effectLst/>
                        </a:rPr>
                        <a:t>8</a:t>
                      </a:r>
                      <a:endParaRPr lang="en-US" sz="1600" b="0" dirty="0">
                        <a:effectLst/>
                      </a:endParaRPr>
                    </a:p>
                    <a:p>
                      <a:pPr algn="ctr">
                        <a:spcAft>
                          <a:spcPts val="0"/>
                        </a:spcAft>
                      </a:pPr>
                      <a:r>
                        <a:rPr lang="en-AU" sz="1600" b="0" dirty="0">
                          <a:effectLst/>
                        </a:rPr>
                        <a:t>3</a:t>
                      </a:r>
                      <a:endParaRPr lang="en-US" sz="1600" b="0" dirty="0">
                        <a:effectLst/>
                      </a:endParaRPr>
                    </a:p>
                    <a:p>
                      <a:pPr algn="ctr">
                        <a:spcAft>
                          <a:spcPts val="0"/>
                        </a:spcAft>
                      </a:pPr>
                      <a:r>
                        <a:rPr lang="en-AU" sz="1600" b="0" dirty="0">
                          <a:effectLst/>
                        </a:rPr>
                        <a:t>18</a:t>
                      </a:r>
                      <a:endParaRPr lang="en-US" sz="1600" b="0" dirty="0">
                        <a:effectLst/>
                      </a:endParaRPr>
                    </a:p>
                    <a:p>
                      <a:pPr algn="ctr">
                        <a:spcAft>
                          <a:spcPts val="0"/>
                        </a:spcAft>
                      </a:pPr>
                      <a:r>
                        <a:rPr lang="en-AU" sz="1600" b="0" dirty="0">
                          <a:effectLst/>
                        </a:rPr>
                        <a:t> </a:t>
                      </a:r>
                      <a:endParaRPr lang="en-US" sz="1600" b="0" dirty="0">
                        <a:effectLst/>
                      </a:endParaRPr>
                    </a:p>
                    <a:p>
                      <a:pPr algn="ctr">
                        <a:spcAft>
                          <a:spcPts val="0"/>
                        </a:spcAft>
                      </a:pPr>
                      <a:r>
                        <a:rPr lang="en-AU" sz="1600" b="0" dirty="0">
                          <a:effectLst/>
                        </a:rPr>
                        <a:t>10</a:t>
                      </a:r>
                      <a:endParaRPr lang="en-US" sz="1600" b="0" dirty="0">
                        <a:effectLst/>
                      </a:endParaRPr>
                    </a:p>
                    <a:p>
                      <a:pPr algn="ctr">
                        <a:spcAft>
                          <a:spcPts val="0"/>
                        </a:spcAft>
                      </a:pPr>
                      <a:r>
                        <a:rPr lang="en-AU" sz="1600" b="0" dirty="0">
                          <a:effectLst/>
                        </a:rPr>
                        <a:t>7</a:t>
                      </a:r>
                      <a:endParaRPr lang="en-US" sz="1600" b="0" dirty="0">
                        <a:effectLst/>
                      </a:endParaRPr>
                    </a:p>
                    <a:p>
                      <a:pPr algn="ctr">
                        <a:spcAft>
                          <a:spcPts val="0"/>
                        </a:spcAft>
                      </a:pPr>
                      <a:r>
                        <a:rPr lang="en-AU" sz="1600" b="0" dirty="0">
                          <a:effectLst/>
                        </a:rPr>
                        <a:t>19</a:t>
                      </a:r>
                      <a:endParaRPr lang="en-US" sz="1600" b="0" dirty="0">
                        <a:effectLst/>
                      </a:endParaRPr>
                    </a:p>
                    <a:p>
                      <a:pPr algn="ctr">
                        <a:spcAft>
                          <a:spcPts val="0"/>
                        </a:spcAft>
                      </a:pPr>
                      <a:r>
                        <a:rPr lang="en-AU" sz="1600" b="0" dirty="0">
                          <a:effectLst/>
                        </a:rPr>
                        <a:t>23</a:t>
                      </a:r>
                      <a:endParaRPr lang="en-US" sz="1600" b="0" dirty="0">
                        <a:effectLst/>
                      </a:endParaRPr>
                    </a:p>
                    <a:p>
                      <a:pPr algn="ctr">
                        <a:spcAft>
                          <a:spcPts val="0"/>
                        </a:spcAft>
                      </a:pPr>
                      <a:r>
                        <a:rPr lang="en-AU" sz="1600" b="0" dirty="0">
                          <a:effectLst/>
                        </a:rPr>
                        <a:t>14</a:t>
                      </a:r>
                      <a:endParaRPr lang="en-US" sz="1600" b="0" dirty="0">
                        <a:effectLst/>
                      </a:endParaRPr>
                    </a:p>
                    <a:p>
                      <a:pPr algn="ctr">
                        <a:spcAft>
                          <a:spcPts val="0"/>
                        </a:spcAft>
                      </a:pPr>
                      <a:r>
                        <a:rPr lang="en-AU" sz="1600" b="0" dirty="0">
                          <a:effectLst/>
                        </a:rPr>
                        <a:t>14</a:t>
                      </a:r>
                      <a:endParaRPr lang="en-US" sz="1600" b="0" dirty="0">
                        <a:effectLst/>
                      </a:endParaRPr>
                    </a:p>
                    <a:p>
                      <a:pPr algn="ctr">
                        <a:spcAft>
                          <a:spcPts val="0"/>
                        </a:spcAft>
                      </a:pPr>
                      <a:r>
                        <a:rPr lang="en-AU" sz="1600" b="0" dirty="0">
                          <a:effectLst/>
                        </a:rPr>
                        <a:t>6</a:t>
                      </a:r>
                      <a:endParaRPr lang="en-US" sz="1600" b="0" dirty="0">
                        <a:effectLst/>
                      </a:endParaRPr>
                    </a:p>
                    <a:p>
                      <a:pPr algn="ctr">
                        <a:spcAft>
                          <a:spcPts val="0"/>
                        </a:spcAft>
                      </a:pPr>
                      <a:r>
                        <a:rPr lang="en-AU" sz="1600" b="0" dirty="0">
                          <a:effectLst/>
                        </a:rPr>
                        <a:t>6</a:t>
                      </a:r>
                      <a:endParaRPr lang="en-US" sz="1600" b="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83056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8694"/>
            <a:ext cx="9144000" cy="658906"/>
          </a:xfrm>
        </p:spPr>
        <p:txBody>
          <a:bodyPr/>
          <a:lstStyle/>
          <a:p>
            <a:pPr algn="ctr"/>
            <a:r>
              <a:rPr lang="en-US" sz="3100" b="1" dirty="0"/>
              <a:t>Demographic and background information</a:t>
            </a:r>
            <a:endParaRPr lang="en-US" sz="31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4983091"/>
              </p:ext>
            </p:extLst>
          </p:nvPr>
        </p:nvGraphicFramePr>
        <p:xfrm>
          <a:off x="916483" y="1326445"/>
          <a:ext cx="7522123" cy="3048000"/>
        </p:xfrm>
        <a:graphic>
          <a:graphicData uri="http://schemas.openxmlformats.org/drawingml/2006/table">
            <a:tbl>
              <a:tblPr firstRow="1" firstCol="1" bandRow="1">
                <a:tableStyleId>{5C22544A-7EE6-4342-B048-85BDC9FD1C3A}</a:tableStyleId>
              </a:tblPr>
              <a:tblGrid>
                <a:gridCol w="3772437">
                  <a:extLst>
                    <a:ext uri="{9D8B030D-6E8A-4147-A177-3AD203B41FA5}">
                      <a16:colId xmlns:a16="http://schemas.microsoft.com/office/drawing/2014/main" val="20000"/>
                    </a:ext>
                  </a:extLst>
                </a:gridCol>
                <a:gridCol w="2096164">
                  <a:extLst>
                    <a:ext uri="{9D8B030D-6E8A-4147-A177-3AD203B41FA5}">
                      <a16:colId xmlns:a16="http://schemas.microsoft.com/office/drawing/2014/main" val="20001"/>
                    </a:ext>
                  </a:extLst>
                </a:gridCol>
                <a:gridCol w="1653522">
                  <a:extLst>
                    <a:ext uri="{9D8B030D-6E8A-4147-A177-3AD203B41FA5}">
                      <a16:colId xmlns:a16="http://schemas.microsoft.com/office/drawing/2014/main" val="20002"/>
                    </a:ext>
                  </a:extLst>
                </a:gridCol>
              </a:tblGrid>
              <a:tr h="0">
                <a:tc>
                  <a:txBody>
                    <a:bodyPr/>
                    <a:lstStyle/>
                    <a:p>
                      <a:pPr>
                        <a:spcAft>
                          <a:spcPts val="0"/>
                        </a:spcAft>
                      </a:pPr>
                      <a:r>
                        <a:rPr lang="en-AU" sz="2000">
                          <a:effectLst/>
                        </a:rPr>
                        <a:t>Characteristics</a:t>
                      </a:r>
                      <a:endParaRPr lang="en-US" sz="2000">
                        <a:effectLst/>
                        <a:latin typeface="Calibri" charset="0"/>
                        <a:ea typeface="Calibri" charset="0"/>
                        <a:cs typeface="Times New Roman" charset="0"/>
                      </a:endParaRPr>
                    </a:p>
                  </a:txBody>
                  <a:tcPr marL="68580" marR="68580" marT="0" marB="0"/>
                </a:tc>
                <a:tc>
                  <a:txBody>
                    <a:bodyPr/>
                    <a:lstStyle/>
                    <a:p>
                      <a:pPr algn="ctr">
                        <a:spcAft>
                          <a:spcPts val="0"/>
                        </a:spcAft>
                      </a:pPr>
                      <a:r>
                        <a:rPr lang="en-AU" sz="2000" dirty="0">
                          <a:effectLst/>
                        </a:rPr>
                        <a:t>Sample</a:t>
                      </a:r>
                      <a:endParaRPr lang="en-US" sz="2000" dirty="0">
                        <a:effectLst/>
                      </a:endParaRPr>
                    </a:p>
                    <a:p>
                      <a:pPr algn="ctr">
                        <a:spcAft>
                          <a:spcPts val="0"/>
                        </a:spcAft>
                      </a:pPr>
                      <a:r>
                        <a:rPr lang="en-AU" sz="2000" dirty="0">
                          <a:effectLst/>
                        </a:rPr>
                        <a:t>n=150</a:t>
                      </a:r>
                      <a:endParaRPr lang="en-US" sz="2000" dirty="0">
                        <a:effectLst/>
                      </a:endParaRPr>
                    </a:p>
                    <a:p>
                      <a:pPr algn="ctr">
                        <a:spcAft>
                          <a:spcPts val="0"/>
                        </a:spcAft>
                      </a:pPr>
                      <a:r>
                        <a:rPr lang="en-AU" sz="2000" b="0" i="1" dirty="0">
                          <a:effectLst/>
                        </a:rPr>
                        <a:t>(Missing data=4)</a:t>
                      </a:r>
                      <a:endParaRPr lang="en-US" sz="2000" b="0" i="1" dirty="0">
                        <a:effectLst/>
                        <a:latin typeface="Calibri" charset="0"/>
                        <a:ea typeface="Calibri" charset="0"/>
                        <a:cs typeface="Times New Roman" charset="0"/>
                      </a:endParaRPr>
                    </a:p>
                  </a:txBody>
                  <a:tcPr marL="68580" marR="68580" marT="0" marB="0"/>
                </a:tc>
                <a:tc>
                  <a:txBody>
                    <a:bodyPr/>
                    <a:lstStyle/>
                    <a:p>
                      <a:pPr>
                        <a:spcAft>
                          <a:spcPts val="0"/>
                        </a:spcAft>
                      </a:pPr>
                      <a:r>
                        <a:rPr lang="en-AU" sz="2000">
                          <a:effectLst/>
                        </a:rPr>
                        <a:t> </a:t>
                      </a:r>
                      <a:endParaRPr lang="en-US" sz="2000">
                        <a:effectLst/>
                      </a:endParaRPr>
                    </a:p>
                    <a:p>
                      <a:pPr algn="ctr">
                        <a:spcAft>
                          <a:spcPts val="0"/>
                        </a:spcAft>
                      </a:pPr>
                      <a:r>
                        <a:rPr lang="en-AU" sz="2000">
                          <a:effectLst/>
                        </a:rPr>
                        <a:t>%</a:t>
                      </a:r>
                      <a:endParaRPr lang="en-US" sz="200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0"/>
                  </a:ext>
                </a:extLst>
              </a:tr>
              <a:tr h="0">
                <a:tc>
                  <a:txBody>
                    <a:bodyPr/>
                    <a:lstStyle/>
                    <a:p>
                      <a:pPr>
                        <a:spcAft>
                          <a:spcPts val="0"/>
                        </a:spcAft>
                      </a:pPr>
                      <a:r>
                        <a:rPr lang="en-AU" sz="2000" b="1" dirty="0">
                          <a:effectLst/>
                        </a:rPr>
                        <a:t>Other forms of abuse</a:t>
                      </a:r>
                      <a:endParaRPr lang="en-US" sz="2000" b="1" dirty="0">
                        <a:effectLst/>
                      </a:endParaRPr>
                    </a:p>
                    <a:p>
                      <a:pPr marL="457200">
                        <a:spcAft>
                          <a:spcPts val="0"/>
                        </a:spcAft>
                      </a:pPr>
                      <a:r>
                        <a:rPr lang="en-AU" sz="2000" b="0" dirty="0">
                          <a:effectLst/>
                        </a:rPr>
                        <a:t>Emotional/psychological</a:t>
                      </a:r>
                      <a:endParaRPr lang="en-US" sz="2000" b="0" dirty="0">
                        <a:effectLst/>
                      </a:endParaRPr>
                    </a:p>
                    <a:p>
                      <a:pPr marL="457200">
                        <a:spcAft>
                          <a:spcPts val="0"/>
                        </a:spcAft>
                      </a:pPr>
                      <a:r>
                        <a:rPr lang="en-AU" sz="2000" b="0" dirty="0">
                          <a:effectLst/>
                        </a:rPr>
                        <a:t>Verbal</a:t>
                      </a:r>
                      <a:endParaRPr lang="en-US" sz="2000" b="0" dirty="0">
                        <a:effectLst/>
                      </a:endParaRPr>
                    </a:p>
                    <a:p>
                      <a:pPr marL="457200">
                        <a:spcAft>
                          <a:spcPts val="0"/>
                        </a:spcAft>
                      </a:pPr>
                      <a:r>
                        <a:rPr lang="en-AU" sz="2000" b="0" dirty="0">
                          <a:effectLst/>
                        </a:rPr>
                        <a:t>Social</a:t>
                      </a:r>
                      <a:endParaRPr lang="en-US" sz="2000" b="0" dirty="0">
                        <a:effectLst/>
                      </a:endParaRPr>
                    </a:p>
                    <a:p>
                      <a:pPr marL="457200">
                        <a:spcAft>
                          <a:spcPts val="0"/>
                        </a:spcAft>
                      </a:pPr>
                      <a:r>
                        <a:rPr lang="en-AU" sz="2000" b="0" dirty="0">
                          <a:effectLst/>
                        </a:rPr>
                        <a:t>Physical</a:t>
                      </a:r>
                      <a:endParaRPr lang="en-US" sz="2000" b="0" dirty="0">
                        <a:effectLst/>
                      </a:endParaRPr>
                    </a:p>
                    <a:p>
                      <a:pPr marL="457200">
                        <a:spcAft>
                          <a:spcPts val="0"/>
                        </a:spcAft>
                      </a:pPr>
                      <a:r>
                        <a:rPr lang="en-AU" sz="2000" b="0" dirty="0">
                          <a:effectLst/>
                        </a:rPr>
                        <a:t>Sexual</a:t>
                      </a:r>
                      <a:endParaRPr lang="en-US" sz="2000" b="0" dirty="0">
                        <a:effectLst/>
                      </a:endParaRPr>
                    </a:p>
                    <a:p>
                      <a:pPr marL="457200">
                        <a:spcAft>
                          <a:spcPts val="0"/>
                        </a:spcAft>
                      </a:pPr>
                      <a:r>
                        <a:rPr lang="en-AU" sz="2000" b="0" dirty="0">
                          <a:effectLst/>
                        </a:rPr>
                        <a:t>Spiritual</a:t>
                      </a:r>
                      <a:endParaRPr lang="en-US" sz="2000" b="0" dirty="0">
                        <a:effectLst/>
                        <a:latin typeface="Calibri" charset="0"/>
                        <a:ea typeface="Calibri" charset="0"/>
                        <a:cs typeface="Times New Roman" charset="0"/>
                      </a:endParaRPr>
                    </a:p>
                  </a:txBody>
                  <a:tcPr marL="68580" marR="68580" marT="0" marB="0"/>
                </a:tc>
                <a:tc>
                  <a:txBody>
                    <a:bodyPr/>
                    <a:lstStyle/>
                    <a:p>
                      <a:pPr>
                        <a:spcAft>
                          <a:spcPts val="0"/>
                        </a:spcAft>
                      </a:pPr>
                      <a:r>
                        <a:rPr lang="en-AU" sz="2000" b="0">
                          <a:effectLst/>
                        </a:rPr>
                        <a:t> </a:t>
                      </a:r>
                      <a:endParaRPr lang="en-US" sz="2000" b="0">
                        <a:effectLst/>
                      </a:endParaRPr>
                    </a:p>
                    <a:p>
                      <a:pPr algn="ctr">
                        <a:spcAft>
                          <a:spcPts val="0"/>
                        </a:spcAft>
                      </a:pPr>
                      <a:r>
                        <a:rPr lang="en-AU" sz="2000" b="0">
                          <a:effectLst/>
                        </a:rPr>
                        <a:t>148</a:t>
                      </a:r>
                      <a:endParaRPr lang="en-US" sz="2000" b="0">
                        <a:effectLst/>
                      </a:endParaRPr>
                    </a:p>
                    <a:p>
                      <a:pPr algn="ctr">
                        <a:spcAft>
                          <a:spcPts val="0"/>
                        </a:spcAft>
                      </a:pPr>
                      <a:r>
                        <a:rPr lang="en-AU" sz="2000" b="0">
                          <a:effectLst/>
                        </a:rPr>
                        <a:t>141</a:t>
                      </a:r>
                      <a:endParaRPr lang="en-US" sz="2000" b="0">
                        <a:effectLst/>
                      </a:endParaRPr>
                    </a:p>
                    <a:p>
                      <a:pPr algn="ctr">
                        <a:spcAft>
                          <a:spcPts val="0"/>
                        </a:spcAft>
                      </a:pPr>
                      <a:r>
                        <a:rPr lang="en-AU" sz="2000" b="0">
                          <a:effectLst/>
                        </a:rPr>
                        <a:t>122</a:t>
                      </a:r>
                      <a:endParaRPr lang="en-US" sz="2000" b="0">
                        <a:effectLst/>
                      </a:endParaRPr>
                    </a:p>
                    <a:p>
                      <a:pPr algn="ctr">
                        <a:spcAft>
                          <a:spcPts val="0"/>
                        </a:spcAft>
                      </a:pPr>
                      <a:r>
                        <a:rPr lang="en-AU" sz="2000" b="0">
                          <a:effectLst/>
                        </a:rPr>
                        <a:t>107</a:t>
                      </a:r>
                      <a:endParaRPr lang="en-US" sz="2000" b="0">
                        <a:effectLst/>
                      </a:endParaRPr>
                    </a:p>
                    <a:p>
                      <a:pPr algn="ctr">
                        <a:spcAft>
                          <a:spcPts val="0"/>
                        </a:spcAft>
                      </a:pPr>
                      <a:r>
                        <a:rPr lang="en-AU" sz="2000" b="0">
                          <a:effectLst/>
                        </a:rPr>
                        <a:t>78</a:t>
                      </a:r>
                      <a:endParaRPr lang="en-US" sz="2000" b="0">
                        <a:effectLst/>
                      </a:endParaRPr>
                    </a:p>
                    <a:p>
                      <a:pPr algn="ctr">
                        <a:spcAft>
                          <a:spcPts val="0"/>
                        </a:spcAft>
                      </a:pPr>
                      <a:r>
                        <a:rPr lang="en-AU" sz="2000" b="0">
                          <a:effectLst/>
                        </a:rPr>
                        <a:t>44</a:t>
                      </a:r>
                      <a:endParaRPr lang="en-US" sz="2000" b="0">
                        <a:effectLst/>
                        <a:latin typeface="Calibri" charset="0"/>
                        <a:ea typeface="Calibri" charset="0"/>
                        <a:cs typeface="Times New Roman" charset="0"/>
                      </a:endParaRPr>
                    </a:p>
                  </a:txBody>
                  <a:tcPr marL="68580" marR="68580" marT="0" marB="0"/>
                </a:tc>
                <a:tc>
                  <a:txBody>
                    <a:bodyPr/>
                    <a:lstStyle/>
                    <a:p>
                      <a:pPr>
                        <a:spcAft>
                          <a:spcPts val="0"/>
                        </a:spcAft>
                      </a:pPr>
                      <a:r>
                        <a:rPr lang="en-AU" sz="2000" b="0" dirty="0">
                          <a:effectLst/>
                        </a:rPr>
                        <a:t> </a:t>
                      </a:r>
                      <a:endParaRPr lang="en-US" sz="2000" b="0" dirty="0">
                        <a:effectLst/>
                      </a:endParaRPr>
                    </a:p>
                    <a:p>
                      <a:pPr algn="ctr">
                        <a:spcAft>
                          <a:spcPts val="0"/>
                        </a:spcAft>
                      </a:pPr>
                      <a:r>
                        <a:rPr lang="en-AU" sz="2000" b="0" dirty="0">
                          <a:effectLst/>
                        </a:rPr>
                        <a:t>96</a:t>
                      </a:r>
                      <a:endParaRPr lang="en-US" sz="2000" b="0" dirty="0">
                        <a:effectLst/>
                      </a:endParaRPr>
                    </a:p>
                    <a:p>
                      <a:pPr algn="ctr">
                        <a:spcAft>
                          <a:spcPts val="0"/>
                        </a:spcAft>
                      </a:pPr>
                      <a:r>
                        <a:rPr lang="en-AU" sz="2000" b="0" dirty="0">
                          <a:effectLst/>
                        </a:rPr>
                        <a:t>92</a:t>
                      </a:r>
                      <a:endParaRPr lang="en-US" sz="2000" b="0" dirty="0">
                        <a:effectLst/>
                      </a:endParaRPr>
                    </a:p>
                    <a:p>
                      <a:pPr algn="ctr">
                        <a:spcAft>
                          <a:spcPts val="0"/>
                        </a:spcAft>
                      </a:pPr>
                      <a:r>
                        <a:rPr lang="en-AU" sz="2000" b="0" dirty="0">
                          <a:effectLst/>
                        </a:rPr>
                        <a:t>79</a:t>
                      </a:r>
                      <a:endParaRPr lang="en-US" sz="2000" b="0" dirty="0">
                        <a:effectLst/>
                      </a:endParaRPr>
                    </a:p>
                    <a:p>
                      <a:pPr algn="ctr">
                        <a:spcAft>
                          <a:spcPts val="0"/>
                        </a:spcAft>
                      </a:pPr>
                      <a:r>
                        <a:rPr lang="en-AU" sz="2000" b="0" dirty="0">
                          <a:effectLst/>
                        </a:rPr>
                        <a:t>69</a:t>
                      </a:r>
                      <a:endParaRPr lang="en-US" sz="2000" b="0" dirty="0">
                        <a:effectLst/>
                      </a:endParaRPr>
                    </a:p>
                    <a:p>
                      <a:pPr algn="ctr">
                        <a:spcAft>
                          <a:spcPts val="0"/>
                        </a:spcAft>
                      </a:pPr>
                      <a:r>
                        <a:rPr lang="en-AU" sz="2000" b="0" dirty="0">
                          <a:effectLst/>
                        </a:rPr>
                        <a:t>51</a:t>
                      </a:r>
                      <a:endParaRPr lang="en-US" sz="2000" b="0" dirty="0">
                        <a:effectLst/>
                      </a:endParaRPr>
                    </a:p>
                    <a:p>
                      <a:pPr algn="ctr">
                        <a:spcAft>
                          <a:spcPts val="0"/>
                        </a:spcAft>
                      </a:pPr>
                      <a:r>
                        <a:rPr lang="en-AU" sz="2000" b="0" dirty="0">
                          <a:effectLst/>
                        </a:rPr>
                        <a:t>29</a:t>
                      </a:r>
                      <a:endParaRPr lang="en-US" sz="2000" b="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40353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100" b="1" dirty="0" smtClean="0"/>
              <a:t>Findings</a:t>
            </a:r>
            <a:endParaRPr lang="en-US" sz="3100" dirty="0"/>
          </a:p>
        </p:txBody>
      </p:sp>
      <p:sp>
        <p:nvSpPr>
          <p:cNvPr id="3" name="Content Placeholder 2"/>
          <p:cNvSpPr>
            <a:spLocks noGrp="1"/>
          </p:cNvSpPr>
          <p:nvPr>
            <p:ph idx="1"/>
          </p:nvPr>
        </p:nvSpPr>
        <p:spPr>
          <a:xfrm>
            <a:off x="498474" y="1397000"/>
            <a:ext cx="8251079" cy="4964611"/>
          </a:xfrm>
        </p:spPr>
        <p:txBody>
          <a:bodyPr>
            <a:normAutofit lnSpcReduction="10000"/>
          </a:bodyPr>
          <a:lstStyle/>
          <a:p>
            <a:pPr lvl="1">
              <a:buFont typeface="Wingdings" charset="2"/>
              <a:buChar char="§"/>
            </a:pPr>
            <a:r>
              <a:rPr lang="en-US" sz="2800" dirty="0"/>
              <a:t>Economic abuse is almost always interlocked with other forms of </a:t>
            </a:r>
            <a:r>
              <a:rPr lang="en-US" sz="2800" dirty="0" smtClean="0"/>
              <a:t>abuse</a:t>
            </a:r>
            <a:endParaRPr lang="en-US" sz="2400" dirty="0"/>
          </a:p>
          <a:p>
            <a:pPr lvl="5">
              <a:buFont typeface="Arial" charset="0"/>
              <a:buChar char="•"/>
            </a:pPr>
            <a:r>
              <a:rPr lang="en-US" sz="2400" i="1" dirty="0"/>
              <a:t>“He would spend money on gambling and alcohol and be verbally and emotionally abusive if the money wasn’t available to him even if it meant bills weren’t paid”</a:t>
            </a:r>
          </a:p>
          <a:p>
            <a:pPr lvl="1">
              <a:buFont typeface="Wingdings" charset="2"/>
              <a:buChar char="§"/>
            </a:pPr>
            <a:endParaRPr lang="en-US" sz="2400" i="1" dirty="0"/>
          </a:p>
          <a:p>
            <a:pPr lvl="5">
              <a:buFont typeface="Arial" charset="0"/>
              <a:buChar char="•"/>
            </a:pPr>
            <a:r>
              <a:rPr lang="en-US" sz="2400" i="1" dirty="0"/>
              <a:t>“He became violent about me spending on the babies’ needs before checking with him.”</a:t>
            </a:r>
          </a:p>
          <a:p>
            <a:pPr marL="201168" lvl="1" indent="0">
              <a:buNone/>
            </a:pPr>
            <a:endParaRPr lang="en-US" sz="2400" i="1" dirty="0"/>
          </a:p>
          <a:p>
            <a:pPr lvl="5">
              <a:buFont typeface="Arial" charset="0"/>
              <a:buChar char="•"/>
            </a:pPr>
            <a:r>
              <a:rPr lang="en-US" sz="2400" i="1" dirty="0"/>
              <a:t>“If I need more money it usually involved sexual </a:t>
            </a:r>
            <a:r>
              <a:rPr lang="en-US" sz="2400" i="1" dirty="0" err="1"/>
              <a:t>favours</a:t>
            </a:r>
            <a:r>
              <a:rPr lang="en-US" sz="2400" i="1" dirty="0"/>
              <a:t>”</a:t>
            </a:r>
          </a:p>
          <a:p>
            <a:endParaRPr lang="en-US" dirty="0"/>
          </a:p>
        </p:txBody>
      </p:sp>
    </p:spTree>
    <p:extLst>
      <p:ext uri="{BB962C8B-B14F-4D97-AF65-F5344CB8AC3E}">
        <p14:creationId xmlns:p14="http://schemas.microsoft.com/office/powerpoint/2010/main" val="803561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100" b="1" dirty="0"/>
              <a:t>Findings</a:t>
            </a:r>
            <a:r>
              <a:rPr lang="en-US" b="1" dirty="0"/>
              <a:t>	</a:t>
            </a:r>
            <a:endParaRPr lang="en-US" dirty="0"/>
          </a:p>
        </p:txBody>
      </p:sp>
      <p:sp>
        <p:nvSpPr>
          <p:cNvPr id="3" name="Content Placeholder 2"/>
          <p:cNvSpPr>
            <a:spLocks noGrp="1"/>
          </p:cNvSpPr>
          <p:nvPr>
            <p:ph idx="1"/>
          </p:nvPr>
        </p:nvSpPr>
        <p:spPr>
          <a:xfrm>
            <a:off x="498474" y="1397000"/>
            <a:ext cx="8304867" cy="4914153"/>
          </a:xfrm>
        </p:spPr>
        <p:txBody>
          <a:bodyPr>
            <a:normAutofit fontScale="92500"/>
          </a:bodyPr>
          <a:lstStyle/>
          <a:p>
            <a:pPr lvl="1">
              <a:buFont typeface="Wingdings" charset="2"/>
              <a:buChar char="§"/>
            </a:pPr>
            <a:r>
              <a:rPr lang="en-US" sz="3000" dirty="0"/>
              <a:t>Economic abuse </a:t>
            </a:r>
            <a:r>
              <a:rPr lang="en-US" sz="3000" dirty="0" smtClean="0"/>
              <a:t>most </a:t>
            </a:r>
            <a:r>
              <a:rPr lang="en-US" sz="3000" dirty="0" smtClean="0"/>
              <a:t>commonly </a:t>
            </a:r>
            <a:r>
              <a:rPr lang="en-US" sz="3000" dirty="0" smtClean="0"/>
              <a:t>occurs at a </a:t>
            </a:r>
            <a:r>
              <a:rPr lang="en-US" sz="3000" dirty="0"/>
              <a:t>distance after the relationship has ended</a:t>
            </a:r>
          </a:p>
          <a:p>
            <a:pPr lvl="6">
              <a:buFont typeface="Arial" charset="0"/>
              <a:buChar char="•"/>
            </a:pPr>
            <a:r>
              <a:rPr lang="en-US" sz="2400" i="1" dirty="0"/>
              <a:t>“He took $30,000 in savings, he refused to pay for child support</a:t>
            </a:r>
            <a:r>
              <a:rPr lang="en-US" sz="2400" i="1" dirty="0" smtClean="0"/>
              <a:t>”</a:t>
            </a:r>
          </a:p>
          <a:p>
            <a:pPr lvl="6">
              <a:buFont typeface="Arial" charset="0"/>
              <a:buChar char="•"/>
            </a:pPr>
            <a:endParaRPr lang="en-US" sz="2400" i="1" dirty="0"/>
          </a:p>
          <a:p>
            <a:pPr lvl="6">
              <a:buFont typeface="Arial" charset="0"/>
              <a:buChar char="•"/>
            </a:pPr>
            <a:r>
              <a:rPr lang="en-US" sz="2400" i="1" dirty="0" smtClean="0"/>
              <a:t>“He </a:t>
            </a:r>
            <a:r>
              <a:rPr lang="en-US" sz="2400" i="1" dirty="0"/>
              <a:t>has played a lot of games in relation to child support and property settlement. He has told the most fantastic amount of lies. All of this is done so he can keep his hooks of control firmly embedded in my life. He also told legal aid I had money I did not have and had me cut off legal aid. He also keeps presenting in court my private financial information that he should have no access </a:t>
            </a:r>
            <a:r>
              <a:rPr lang="en-US" sz="2400" i="1" dirty="0" smtClean="0"/>
              <a:t>too.”</a:t>
            </a:r>
            <a:endParaRPr lang="en-US" sz="2400" i="1" dirty="0"/>
          </a:p>
          <a:p>
            <a:pPr lvl="6">
              <a:buFont typeface="Arial" charset="0"/>
              <a:buChar char="•"/>
            </a:pPr>
            <a:endParaRPr lang="en-US" sz="2400" dirty="0"/>
          </a:p>
          <a:p>
            <a:endParaRPr lang="en-US" dirty="0"/>
          </a:p>
        </p:txBody>
      </p:sp>
    </p:spTree>
    <p:extLst>
      <p:ext uri="{BB962C8B-B14F-4D97-AF65-F5344CB8AC3E}">
        <p14:creationId xmlns:p14="http://schemas.microsoft.com/office/powerpoint/2010/main" val="745646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Navy and Orange 1">
      <a:dk1>
        <a:srgbClr val="000000"/>
      </a:dk1>
      <a:lt1>
        <a:sysClr val="window" lastClr="FFFFFF"/>
      </a:lt1>
      <a:dk2>
        <a:srgbClr val="1F497D"/>
      </a:dk2>
      <a:lt2>
        <a:srgbClr val="EEECE1"/>
      </a:lt2>
      <a:accent1>
        <a:srgbClr val="2A4793"/>
      </a:accent1>
      <a:accent2>
        <a:srgbClr val="C08134"/>
      </a:accent2>
      <a:accent3>
        <a:srgbClr val="2A4793"/>
      </a:accent3>
      <a:accent4>
        <a:srgbClr val="FFFFFF"/>
      </a:accent4>
      <a:accent5>
        <a:srgbClr val="FFFFFF"/>
      </a:accent5>
      <a:accent6>
        <a:srgbClr val="FFFFFF"/>
      </a:accent6>
      <a:hlink>
        <a:srgbClr val="2A4793"/>
      </a:hlink>
      <a:folHlink>
        <a:srgbClr val="C08134"/>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876</TotalTime>
  <Words>665</Words>
  <Application>Microsoft Office PowerPoint</Application>
  <PresentationFormat>On-screen Show (4:3)</PresentationFormat>
  <Paragraphs>261</Paragraphs>
  <Slides>14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Rockwell</vt:lpstr>
      <vt:lpstr>SansaSoft Pro Normal</vt:lpstr>
      <vt:lpstr>Times New Roman</vt:lpstr>
      <vt:lpstr>Wingdings</vt:lpstr>
      <vt:lpstr>Advantage</vt:lpstr>
      <vt:lpstr>Understanding the experiences and effects of economic abuse for women in Australia</vt:lpstr>
      <vt:lpstr>Aims and objectives</vt:lpstr>
      <vt:lpstr>Methodology</vt:lpstr>
      <vt:lpstr>Demographic and background information</vt:lpstr>
      <vt:lpstr>Demographic and background information</vt:lpstr>
      <vt:lpstr>Demographic and background information</vt:lpstr>
      <vt:lpstr>Demographic and background information</vt:lpstr>
      <vt:lpstr>Findings</vt:lpstr>
      <vt:lpstr>Findings </vt:lpstr>
      <vt:lpstr>Findings</vt:lpstr>
      <vt:lpstr>Limitations</vt:lpstr>
      <vt:lpstr>Significance and key implications</vt:lpstr>
      <vt:lpstr>PowerPoint Presentation</vt:lpstr>
      <vt:lpstr>Economic Empowerment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Madelon Heperi</dc:creator>
  <cp:lastModifiedBy>Darcee Adell Schulze</cp:lastModifiedBy>
  <cp:revision>67</cp:revision>
  <cp:lastPrinted>2017-11-26T07:28:06Z</cp:lastPrinted>
  <dcterms:created xsi:type="dcterms:W3CDTF">2014-05-21T03:37:12Z</dcterms:created>
  <dcterms:modified xsi:type="dcterms:W3CDTF">2017-11-27T07:45:01Z</dcterms:modified>
</cp:coreProperties>
</file>