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s/slide20.xml" ContentType="application/vnd.openxmlformats-officedocument.presentationml.slide+xml"/>
  <Override PartName="/ppt/slides/slide17.xml" ContentType="application/vnd.openxmlformats-officedocument.presentationml.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24"/>
  </p:notesMasterIdLst>
  <p:sldIdLst>
    <p:sldId id="257" r:id="rId2"/>
    <p:sldId id="258" r:id="rId3"/>
    <p:sldId id="260" r:id="rId4"/>
    <p:sldId id="27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B2BA"/>
    <a:srgbClr val="8DC63F"/>
    <a:srgbClr val="C5C5C5"/>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 uri="{FD5EFAAD-0ECE-453E-9831-46B23BE46B34}">
      <p15:chartTrackingRefBased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983" autoAdjust="0"/>
    <p:restoredTop sz="75439" autoAdjust="0"/>
  </p:normalViewPr>
  <p:slideViewPr>
    <p:cSldViewPr snapToGrid="0">
      <p:cViewPr varScale="1">
        <p:scale>
          <a:sx n="77" d="100"/>
          <a:sy n="77" d="100"/>
        </p:scale>
        <p:origin x="-1032" y="-104"/>
      </p:cViewPr>
      <p:guideLst>
        <p:guide orient="horz" pos="2160"/>
        <p:guide pos="3840"/>
      </p:guideLst>
    </p:cSldViewPr>
  </p:slideViewPr>
  <p:outlineViewPr>
    <p:cViewPr>
      <p:scale>
        <a:sx n="33" d="100"/>
        <a:sy n="33" d="100"/>
      </p:scale>
      <p:origin x="16" y="1304"/>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670B44-E68C-E445-BEDE-58B019A9C5A1}" type="datetimeFigureOut">
              <a:rPr lang="en-AU" smtClean="0"/>
              <a:pPr/>
              <a:t>11/27/17</a:t>
            </a:fld>
            <a:endParaRPr lang="en-AU"/>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AA0495-58CC-FC49-A63E-FBFAE5F3FDC4}"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baseline="0" dirty="0" smtClean="0"/>
              <a:t>Safe and together is a model developed by David Mandel and Associates (Based in Connecticut, United States). </a:t>
            </a:r>
          </a:p>
          <a:p>
            <a:endParaRPr lang="en-AU" dirty="0" smtClean="0"/>
          </a:p>
          <a:p>
            <a:r>
              <a:rPr lang="en-AU" dirty="0" smtClean="0"/>
              <a:t>S</a:t>
            </a:r>
            <a:r>
              <a:rPr lang="en-US" dirty="0" smtClean="0"/>
              <a:t>a</a:t>
            </a:r>
            <a:r>
              <a:rPr lang="en-AU" dirty="0" err="1" smtClean="0"/>
              <a:t>fe</a:t>
            </a:r>
            <a:r>
              <a:rPr lang="en-AU" dirty="0" smtClean="0"/>
              <a:t> and Together model</a:t>
            </a:r>
            <a:r>
              <a:rPr lang="en-AU" baseline="0" dirty="0" smtClean="0"/>
              <a:t> is an approach to FDV cases involving children. It is a child-centred model that focuses on improving competencies like interviewing, documentation, and cross collaboration. </a:t>
            </a:r>
          </a:p>
          <a:p>
            <a:endParaRPr lang="en-AU" baseline="0" dirty="0" smtClean="0"/>
          </a:p>
          <a:p>
            <a:r>
              <a:rPr lang="en-AU" baseline="0" dirty="0" smtClean="0"/>
              <a:t>The name Safe and Together refers to the belief that children exposed to FDV perpetrator behaviour are ideally served when they can be kept “safe and together’ with the non-offending parent, usually their mother. It is based on the recognition that the non-offending parent is often playing an active, critical role in the safety, stability and nurturance of the children in the home. It is also premised on the fact that the relationship with the non-offending parent is often important to healing from the trauma of the violence and abuse.  </a:t>
            </a:r>
          </a:p>
          <a:p>
            <a:endParaRPr lang="en-AU" baseline="0" dirty="0" smtClean="0"/>
          </a:p>
          <a:p>
            <a:pPr>
              <a:buFont typeface="Arial"/>
              <a:buChar char="•"/>
            </a:pPr>
            <a:r>
              <a:rPr lang="en-US" baseline="0" dirty="0" smtClean="0"/>
              <a:t>Partnership with the non-offending F&amp;DV survivor is the most effective and efficient way to promote the safety, permanency and well being of a child in a family with domestic violence. </a:t>
            </a:r>
          </a:p>
          <a:p>
            <a:pPr>
              <a:buFont typeface="Arial"/>
              <a:buChar char="•"/>
            </a:pPr>
            <a:r>
              <a:rPr lang="en-US" baseline="0" dirty="0" smtClean="0"/>
              <a:t>A partnership with a non-offending domestic violence survivor needs to be based on a comprehensive assessment of her </a:t>
            </a:r>
            <a:r>
              <a:rPr lang="en-US" b="1" baseline="0" dirty="0" smtClean="0"/>
              <a:t>active efforts to promote</a:t>
            </a:r>
            <a:r>
              <a:rPr lang="en-US" baseline="0" dirty="0" smtClean="0"/>
              <a:t> the safety and well being of the children, as opposed to </a:t>
            </a:r>
            <a:r>
              <a:rPr lang="en-US" baseline="0" dirty="0" err="1" smtClean="0"/>
              <a:t>w</a:t>
            </a:r>
            <a:r>
              <a:rPr lang="en-US" baseline="0" dirty="0" smtClean="0"/>
              <a:t>ha</a:t>
            </a:r>
            <a:r>
              <a:rPr lang="en-US" baseline="0" dirty="0" err="1" smtClean="0"/>
              <a:t>t</a:t>
            </a:r>
            <a:r>
              <a:rPr lang="en-US" baseline="0" dirty="0" smtClean="0"/>
              <a:t> is she doing to Fail to protect This means- what is mum doing on a daily basis to promote the safety and well being of the children despite the perpetrators pattern of coercive control. –For example- instead of mum failing to protect the children by not getting them to school on time each day, we can focus on the fact that she has managed to get that the children to school every day, even under the coercive practices of the perpetrator- taking the car on the Saturday and not returning/ or his pattern of offending just happens to be assaulting in the morning before school- or his </a:t>
            </a:r>
            <a:r>
              <a:rPr lang="en-US" baseline="0" dirty="0" err="1" smtClean="0"/>
              <a:t>behaviours</a:t>
            </a:r>
            <a:r>
              <a:rPr lang="en-US" baseline="0" dirty="0" smtClean="0"/>
              <a:t> keep the family up all night! </a:t>
            </a:r>
          </a:p>
          <a:p>
            <a:pPr>
              <a:buFont typeface="Arial"/>
              <a:buChar char="•"/>
            </a:pPr>
            <a:endParaRPr lang="en-US" baseline="0" dirty="0" smtClean="0"/>
          </a:p>
          <a:p>
            <a:pPr>
              <a:buFont typeface="Arial"/>
              <a:buNone/>
            </a:pPr>
            <a:r>
              <a:rPr lang="en-US" baseline="0" dirty="0" smtClean="0"/>
              <a:t> </a:t>
            </a:r>
          </a:p>
          <a:p>
            <a:pPr>
              <a:buFont typeface="Arial"/>
              <a:buChar char="•"/>
            </a:pPr>
            <a:r>
              <a:rPr lang="en-US" baseline="0" dirty="0" smtClean="0"/>
              <a:t>Child welfare agencies can improve outcomes for children and families by increasing their capacity to intervene with domestic violence perpetrators. – </a:t>
            </a:r>
          </a:p>
          <a:p>
            <a:pPr>
              <a:buFont typeface="Arial"/>
              <a:buChar char="•"/>
            </a:pPr>
            <a:endParaRPr lang="en-US" baseline="0" dirty="0" smtClean="0"/>
          </a:p>
          <a:p>
            <a:pPr>
              <a:buFont typeface="Arial"/>
              <a:buChar char="•"/>
            </a:pPr>
            <a:r>
              <a:rPr lang="en-US" baseline="0" dirty="0" smtClean="0"/>
              <a:t>this might seem obvious- that we should intervene with perpetrators, but not all perpetrators of FDV want to take 100% of responsibility for their </a:t>
            </a:r>
            <a:r>
              <a:rPr lang="en-US" baseline="0" dirty="0" err="1" smtClean="0"/>
              <a:t>behvaviour</a:t>
            </a:r>
            <a:r>
              <a:rPr lang="en-US" baseline="0" dirty="0" smtClean="0"/>
              <a:t> or want to in services to change their </a:t>
            </a:r>
            <a:r>
              <a:rPr lang="en-US" baseline="0" dirty="0" err="1" smtClean="0"/>
              <a:t>behvaiours</a:t>
            </a:r>
            <a:r>
              <a:rPr lang="en-US" baseline="0" dirty="0" smtClean="0"/>
              <a:t>. Crazy hey?? Unfortunately what happens though, is when the perpetrator is more challenging to engage, the attention has traditionally moved to mum to what she is not doing to protect the children.  </a:t>
            </a:r>
          </a:p>
          <a:p>
            <a:pPr>
              <a:buFont typeface="Arial"/>
              <a:buNone/>
            </a:pPr>
            <a:endParaRPr lang="en-US" baseline="0" dirty="0" smtClean="0"/>
          </a:p>
          <a:p>
            <a:pPr>
              <a:buFont typeface="Arial"/>
              <a:buNone/>
            </a:pPr>
            <a:r>
              <a:rPr lang="en-US" baseline="0" dirty="0" smtClean="0"/>
              <a:t>A great way to explain the model is to show you a key practice tool which focuses on the perpetrators pattern of coercive control and the impact his </a:t>
            </a:r>
            <a:r>
              <a:rPr lang="en-US" baseline="0" dirty="0" err="1" smtClean="0"/>
              <a:t>behaviours</a:t>
            </a:r>
            <a:r>
              <a:rPr lang="en-US" baseline="0" dirty="0" smtClean="0"/>
              <a:t> have on family functioning. It guides the practitioner to also maintain a focus on mums strengths. . </a:t>
            </a:r>
          </a:p>
          <a:p>
            <a:pPr>
              <a:buFont typeface="Arial"/>
              <a:buNone/>
            </a:pPr>
            <a:endParaRPr lang="en-US" baseline="0" dirty="0" smtClean="0"/>
          </a:p>
          <a:p>
            <a:pPr>
              <a:buFont typeface="Arial"/>
              <a:buChar char="•"/>
            </a:pPr>
            <a:endParaRPr lang="en-US" baseline="0" dirty="0" smtClean="0"/>
          </a:p>
          <a:p>
            <a:endParaRPr lang="en-AU" dirty="0" smtClean="0"/>
          </a:p>
          <a:p>
            <a:endParaRPr lang="en-AU" baseline="0" dirty="0" smtClean="0"/>
          </a:p>
          <a:p>
            <a:endParaRPr lang="en-AU" baseline="0" dirty="0" smtClean="0"/>
          </a:p>
          <a:p>
            <a:r>
              <a:rPr lang="en-AU" baseline="0" dirty="0" smtClean="0"/>
              <a:t> </a:t>
            </a:r>
          </a:p>
          <a:p>
            <a:endParaRPr lang="en-AU" dirty="0"/>
          </a:p>
        </p:txBody>
      </p:sp>
      <p:sp>
        <p:nvSpPr>
          <p:cNvPr id="4" name="Slide Number Placeholder 3"/>
          <p:cNvSpPr>
            <a:spLocks noGrp="1"/>
          </p:cNvSpPr>
          <p:nvPr>
            <p:ph type="sldNum" sz="quarter" idx="10"/>
          </p:nvPr>
        </p:nvSpPr>
        <p:spPr/>
        <p:txBody>
          <a:bodyPr/>
          <a:lstStyle/>
          <a:p>
            <a:fld id="{7FAA0495-58CC-FC49-A63E-FBFAE5F3FDC4}" type="slidenum">
              <a:rPr lang="en-AU" smtClean="0"/>
              <a:pPr/>
              <a:t>3</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a:buChar char="•"/>
            </a:pPr>
            <a:r>
              <a:rPr lang="en-AU" dirty="0" smtClean="0"/>
              <a:t>First dot point- need</a:t>
            </a:r>
            <a:r>
              <a:rPr lang="en-AU" baseline="0" dirty="0" smtClean="0"/>
              <a:t> to be specific here- can not write “history of DV”</a:t>
            </a:r>
          </a:p>
          <a:p>
            <a:pPr>
              <a:buFont typeface="Arial"/>
              <a:buChar char="•"/>
            </a:pPr>
            <a:r>
              <a:rPr lang="en-AU" baseline="0" dirty="0" smtClean="0"/>
              <a:t>Second dot point- this is moving away from incident based assessment. Examples- mum reports she lost her last two jobs due to dad harassing by phone or attending and threatening a male colleague or hers.</a:t>
            </a:r>
          </a:p>
          <a:p>
            <a:pPr>
              <a:buFont typeface="Arial"/>
              <a:buChar char="•"/>
            </a:pPr>
            <a:r>
              <a:rPr lang="en-AU" baseline="0" dirty="0" smtClean="0"/>
              <a:t>Third point- some examples of these may be that she sends the children to </a:t>
            </a:r>
            <a:r>
              <a:rPr lang="en-AU" baseline="0" dirty="0" err="1" smtClean="0"/>
              <a:t>t</a:t>
            </a:r>
            <a:r>
              <a:rPr lang="en-US" baseline="0" dirty="0" smtClean="0"/>
              <a:t>he</a:t>
            </a:r>
            <a:r>
              <a:rPr lang="en-AU" baseline="0" dirty="0" err="1" smtClean="0"/>
              <a:t>ir</a:t>
            </a:r>
            <a:r>
              <a:rPr lang="en-AU" baseline="0" dirty="0" smtClean="0"/>
              <a:t> room and tries to keep dad calm. Or maybe she has the dinner ready for him at 6pm because the time she didn’t he assaulted everybody in the family.  </a:t>
            </a:r>
          </a:p>
          <a:p>
            <a:pPr>
              <a:buFont typeface="Arial"/>
              <a:buChar char="•"/>
            </a:pPr>
            <a:endParaRPr lang="en-AU" dirty="0"/>
          </a:p>
        </p:txBody>
      </p:sp>
      <p:sp>
        <p:nvSpPr>
          <p:cNvPr id="4" name="Slide Number Placeholder 3"/>
          <p:cNvSpPr>
            <a:spLocks noGrp="1"/>
          </p:cNvSpPr>
          <p:nvPr>
            <p:ph type="sldNum" sz="quarter" idx="10"/>
          </p:nvPr>
        </p:nvSpPr>
        <p:spPr/>
        <p:txBody>
          <a:bodyPr/>
          <a:lstStyle/>
          <a:p>
            <a:fld id="{7FAA0495-58CC-FC49-A63E-FBFAE5F3FDC4}" type="slidenum">
              <a:rPr lang="en-AU" smtClean="0"/>
              <a:pPr/>
              <a:t>4</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Many interventions occur outside of specialist </a:t>
            </a:r>
            <a:r>
              <a:rPr lang="en-AU" dirty="0" err="1" smtClean="0"/>
              <a:t>behviour</a:t>
            </a:r>
            <a:r>
              <a:rPr lang="en-AU" dirty="0" smtClean="0"/>
              <a:t> change programs for men who are fathers and are still in contact or</a:t>
            </a:r>
            <a:r>
              <a:rPr lang="en-AU" baseline="0" dirty="0" smtClean="0"/>
              <a:t> living with their children and partners. This project aims to research the current practice and knowledge; namely the skills required by child protection and family services’ workers to work with fathers who use violence and to document the skills. It’s intention is to provide a unique focus on research and workforce development. Through a collaboration between researchers, state child protection departments and NGOs in four participating states (NSW, QLD, VIC and WA) the project intends to shine a light on the ubiquitous but unacknowledged work of frontline practitioners in child protection and NGO family services intervening with fathers who use FDV.  </a:t>
            </a:r>
            <a:endParaRPr lang="en-AU" dirty="0"/>
          </a:p>
        </p:txBody>
      </p:sp>
      <p:sp>
        <p:nvSpPr>
          <p:cNvPr id="4" name="Slide Number Placeholder 3"/>
          <p:cNvSpPr>
            <a:spLocks noGrp="1"/>
          </p:cNvSpPr>
          <p:nvPr>
            <p:ph type="sldNum" sz="quarter" idx="10"/>
          </p:nvPr>
        </p:nvSpPr>
        <p:spPr/>
        <p:txBody>
          <a:bodyPr/>
          <a:lstStyle/>
          <a:p>
            <a:fld id="{7FAA0495-58CC-FC49-A63E-FBFAE5F3FDC4}" type="slidenum">
              <a:rPr lang="en-AU" smtClean="0"/>
              <a:pPr/>
              <a:t>5</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Districts involved:</a:t>
            </a:r>
          </a:p>
          <a:p>
            <a:pPr marL="171450" indent="-171450">
              <a:buFont typeface="Arial" panose="020B0604020202020204" pitchFamily="34" charset="0"/>
              <a:buChar char="•"/>
            </a:pPr>
            <a:r>
              <a:rPr lang="en-AU" dirty="0" smtClean="0"/>
              <a:t>Perth</a:t>
            </a:r>
          </a:p>
          <a:p>
            <a:pPr marL="171450" indent="-171450">
              <a:buFont typeface="Arial" panose="020B0604020202020204" pitchFamily="34" charset="0"/>
              <a:buChar char="•"/>
            </a:pPr>
            <a:r>
              <a:rPr lang="en-AU" dirty="0" smtClean="0"/>
              <a:t>Cannington</a:t>
            </a:r>
          </a:p>
          <a:p>
            <a:pPr marL="171450" indent="-171450">
              <a:buFont typeface="Arial" panose="020B0604020202020204" pitchFamily="34" charset="0"/>
              <a:buChar char="•"/>
            </a:pPr>
            <a:r>
              <a:rPr lang="en-AU" dirty="0" smtClean="0"/>
              <a:t>Joondalup</a:t>
            </a:r>
          </a:p>
          <a:p>
            <a:pPr marL="171450" indent="-171450">
              <a:buFont typeface="Arial" panose="020B0604020202020204" pitchFamily="34" charset="0"/>
              <a:buChar char="•"/>
            </a:pPr>
            <a:r>
              <a:rPr lang="en-AU" dirty="0" smtClean="0"/>
              <a:t>Fremantle</a:t>
            </a:r>
          </a:p>
          <a:p>
            <a:pPr marL="171450" indent="-171450">
              <a:buFont typeface="Arial" panose="020B0604020202020204" pitchFamily="34" charset="0"/>
              <a:buChar char="•"/>
            </a:pPr>
            <a:r>
              <a:rPr lang="en-AU" dirty="0" smtClean="0"/>
              <a:t>SDPU/Prisons</a:t>
            </a:r>
          </a:p>
          <a:p>
            <a:pPr marL="171450" indent="-171450">
              <a:buFont typeface="Arial" panose="020B0604020202020204" pitchFamily="34" charset="0"/>
              <a:buChar char="•"/>
            </a:pPr>
            <a:r>
              <a:rPr lang="en-AU" dirty="0" smtClean="0"/>
              <a:t>South</a:t>
            </a:r>
            <a:r>
              <a:rPr lang="en-AU" baseline="0" dirty="0" smtClean="0"/>
              <a:t> West</a:t>
            </a:r>
          </a:p>
          <a:p>
            <a:pPr marL="171450" indent="-171450">
              <a:buFont typeface="Arial" panose="020B0604020202020204" pitchFamily="34" charset="0"/>
              <a:buChar char="•"/>
            </a:pPr>
            <a:r>
              <a:rPr lang="en-AU" baseline="0" dirty="0" err="1" smtClean="0"/>
              <a:t>Pilbara</a:t>
            </a:r>
            <a:endParaRPr lang="en-AU" baseline="0" dirty="0" smtClean="0"/>
          </a:p>
          <a:p>
            <a:pPr marL="171450" indent="-171450">
              <a:buFont typeface="Arial" panose="020B0604020202020204" pitchFamily="34" charset="0"/>
              <a:buChar char="•"/>
            </a:pPr>
            <a:r>
              <a:rPr lang="en-AU" baseline="0" dirty="0" smtClean="0"/>
              <a:t>Murchison</a:t>
            </a:r>
          </a:p>
          <a:p>
            <a:pPr marL="171450" indent="-171450">
              <a:buFont typeface="Arial" panose="020B0604020202020204" pitchFamily="34" charset="0"/>
              <a:buChar char="•"/>
            </a:pPr>
            <a:r>
              <a:rPr lang="en-AU" baseline="0" dirty="0" smtClean="0"/>
              <a:t>West Kimberley</a:t>
            </a:r>
          </a:p>
          <a:p>
            <a:pPr marL="171450" indent="-171450">
              <a:buFont typeface="Arial" panose="020B0604020202020204" pitchFamily="34" charset="0"/>
              <a:buChar char="•"/>
            </a:pPr>
            <a:r>
              <a:rPr lang="en-AU" baseline="0" dirty="0" smtClean="0"/>
              <a:t>Great Southern</a:t>
            </a:r>
          </a:p>
          <a:p>
            <a:pPr marL="171450" indent="-171450">
              <a:buFont typeface="Arial" panose="020B0604020202020204" pitchFamily="34" charset="0"/>
              <a:buChar char="•"/>
            </a:pPr>
            <a:endParaRPr lang="en-AU" baseline="0" dirty="0" smtClean="0"/>
          </a:p>
          <a:p>
            <a:pPr marL="171450" indent="-171450">
              <a:buFont typeface="Arial" panose="020B0604020202020204" pitchFamily="34" charset="0"/>
              <a:buChar char="•"/>
            </a:pPr>
            <a:r>
              <a:rPr lang="en-AU" dirty="0" smtClean="0"/>
              <a:t>Participants</a:t>
            </a:r>
            <a:r>
              <a:rPr lang="en-AU" baseline="0" dirty="0" smtClean="0"/>
              <a:t> meet monthly </a:t>
            </a:r>
            <a:r>
              <a:rPr lang="en-AU" dirty="0" smtClean="0"/>
              <a:t>and link with facilitator Kyle Pinto from the Safe and Together Institute to share</a:t>
            </a:r>
            <a:r>
              <a:rPr lang="en-AU" baseline="0" dirty="0" smtClean="0"/>
              <a:t> </a:t>
            </a:r>
            <a:r>
              <a:rPr lang="en-AU" baseline="0" dirty="0" err="1" smtClean="0"/>
              <a:t>learnings</a:t>
            </a:r>
            <a:endParaRPr lang="en-AU" dirty="0"/>
          </a:p>
        </p:txBody>
      </p:sp>
      <p:sp>
        <p:nvSpPr>
          <p:cNvPr id="4" name="Slide Number Placeholder 3"/>
          <p:cNvSpPr>
            <a:spLocks noGrp="1"/>
          </p:cNvSpPr>
          <p:nvPr>
            <p:ph type="sldNum" sz="quarter" idx="10"/>
          </p:nvPr>
        </p:nvSpPr>
        <p:spPr/>
        <p:txBody>
          <a:bodyPr/>
          <a:lstStyle/>
          <a:p>
            <a:fld id="{7FAA0495-58CC-FC49-A63E-FBFAE5F3FDC4}" type="slidenum">
              <a:rPr lang="en-AU" smtClean="0"/>
              <a:pPr/>
              <a:t>8</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a:buFont typeface="Arial"/>
              <a:buChar char="•"/>
            </a:pPr>
            <a:r>
              <a:rPr lang="en-AU" dirty="0" smtClean="0"/>
              <a:t>By focussing on the perpetrators patterns</a:t>
            </a:r>
            <a:r>
              <a:rPr lang="en-AU" baseline="0" dirty="0" smtClean="0"/>
              <a:t> of behaviours, participants in the project have reported increased engagement from the perpetrator and better rapport and working relationships with the non-offending parent. </a:t>
            </a:r>
            <a:r>
              <a:rPr lang="en-US" baseline="0" dirty="0" smtClean="0"/>
              <a:t>In practice this has meant that the non-offending parent has often been more open to disclosing abuse, including sabotaging </a:t>
            </a:r>
            <a:r>
              <a:rPr lang="en-US" baseline="0" dirty="0" err="1" smtClean="0"/>
              <a:t>behaviours</a:t>
            </a:r>
            <a:r>
              <a:rPr lang="en-US" baseline="0" dirty="0" smtClean="0"/>
              <a:t>, from her partner. In other words, the non-offending parent is</a:t>
            </a:r>
            <a:r>
              <a:rPr lang="en-US" b="1" baseline="0" dirty="0" smtClean="0"/>
              <a:t> trusting </a:t>
            </a:r>
            <a:r>
              <a:rPr lang="en-US" baseline="0" dirty="0" smtClean="0"/>
              <a:t>the child protection worker more! </a:t>
            </a:r>
          </a:p>
          <a:p>
            <a:pPr>
              <a:buFont typeface="Arial"/>
              <a:buChar char="•"/>
            </a:pPr>
            <a:endParaRPr lang="en-US" baseline="0" dirty="0" smtClean="0"/>
          </a:p>
          <a:p>
            <a:pPr>
              <a:buFont typeface="Arial"/>
              <a:buChar char="•"/>
            </a:pPr>
            <a:r>
              <a:rPr lang="en-AU" baseline="0" dirty="0" smtClean="0"/>
              <a:t>It is important to change the language from something like “we see </a:t>
            </a:r>
            <a:r>
              <a:rPr lang="en-AU" b="1" baseline="0" dirty="0" smtClean="0"/>
              <a:t>you let </a:t>
            </a:r>
            <a:r>
              <a:rPr lang="en-AU" baseline="0" dirty="0" smtClean="0"/>
              <a:t>your partner back in to the house over the weekend and put your children at risk, we therefore need to</a:t>
            </a:r>
            <a:r>
              <a:rPr lang="en-US" baseline="0" dirty="0" smtClean="0"/>
              <a:t>…” to something more like “It looks like your partner is trying to sabotage your efforts to protect your children. We would like you to know that we have/will be meeting with your partner to discuss his </a:t>
            </a:r>
            <a:r>
              <a:rPr lang="en-US" baseline="0" dirty="0" err="1" smtClean="0"/>
              <a:t>behaviours</a:t>
            </a:r>
            <a:r>
              <a:rPr lang="en-US" baseline="0" dirty="0" smtClean="0"/>
              <a:t>”. What is this impact of this change in language</a:t>
            </a:r>
            <a:r>
              <a:rPr lang="en-US" baseline="0" dirty="0" smtClean="0"/>
              <a:t>?</a:t>
            </a:r>
          </a:p>
          <a:p>
            <a:pPr>
              <a:buFont typeface="Arial"/>
              <a:buChar char="•"/>
            </a:pPr>
            <a:endParaRPr lang="en-US" baseline="0" dirty="0" smtClean="0"/>
          </a:p>
          <a:p>
            <a:pPr>
              <a:buFont typeface="Arial"/>
              <a:buChar char="•"/>
            </a:pPr>
            <a:r>
              <a:rPr lang="en-US" baseline="0" dirty="0" smtClean="0"/>
              <a:t>Allows the non-offending parent to </a:t>
            </a:r>
            <a:r>
              <a:rPr lang="en-US" baseline="0" dirty="0" err="1" smtClean="0"/>
              <a:t>recognise</a:t>
            </a:r>
            <a:r>
              <a:rPr lang="en-US" baseline="0" dirty="0" smtClean="0"/>
              <a:t> services are on </a:t>
            </a:r>
            <a:r>
              <a:rPr lang="en-US" baseline="0" dirty="0" smtClean="0"/>
              <a:t>her side; places the responsibility onto the perpetrator; informs the non-offending parent that the perpetrator is the person that needs to change his </a:t>
            </a:r>
            <a:r>
              <a:rPr lang="en-US" baseline="0" dirty="0" err="1" smtClean="0"/>
              <a:t>behaviours</a:t>
            </a:r>
            <a:r>
              <a:rPr lang="en-US" baseline="0" dirty="0" smtClean="0"/>
              <a:t> </a:t>
            </a:r>
          </a:p>
          <a:p>
            <a:pPr>
              <a:buFont typeface="Arial"/>
              <a:buChar char="•"/>
            </a:pPr>
            <a:endParaRPr lang="en-US" baseline="0" dirty="0" smtClean="0"/>
          </a:p>
          <a:p>
            <a:pPr>
              <a:buFont typeface="Arial"/>
              <a:buChar char="•"/>
            </a:pPr>
            <a:r>
              <a:rPr lang="en-US" baseline="0" dirty="0" smtClean="0"/>
              <a:t>Noticeable changes in the information that has been seen in documentation- There have been increases in attempts to contact the perpetrator. More prison visits with perpetrators have been reported by participants. More detailed information on the perpetrator in documentation. </a:t>
            </a:r>
          </a:p>
          <a:p>
            <a:pPr>
              <a:buFont typeface="Arial"/>
              <a:buChar char="•"/>
            </a:pPr>
            <a:r>
              <a:rPr lang="en-US" baseline="0" dirty="0" smtClean="0"/>
              <a:t>Language has changed in the offices- more focus on identifying what the partner is doing to protect her children rather than failing to protect. Also, it has been reported that a refocus onto the perpetrators specific patterns of </a:t>
            </a:r>
            <a:r>
              <a:rPr lang="en-US" baseline="0" dirty="0" err="1" smtClean="0"/>
              <a:t>behaviours</a:t>
            </a:r>
            <a:r>
              <a:rPr lang="en-US" baseline="0" dirty="0" smtClean="0"/>
              <a:t> which may be impacting on the day to day family functioning is happening in offices since the project started.  </a:t>
            </a:r>
          </a:p>
          <a:p>
            <a:pPr>
              <a:buFont typeface="Arial"/>
              <a:buChar char="•"/>
            </a:pPr>
            <a:r>
              <a:rPr lang="en-US" baseline="0" dirty="0" smtClean="0"/>
              <a:t>More emphasis on engaging men in fathering practices and supporting the mother in her parenting.</a:t>
            </a:r>
          </a:p>
          <a:p>
            <a:pPr>
              <a:buFont typeface="Arial"/>
              <a:buChar char="•"/>
            </a:pPr>
            <a:r>
              <a:rPr lang="en-US" baseline="0" dirty="0" err="1" smtClean="0"/>
              <a:t>CoPs</a:t>
            </a:r>
            <a:r>
              <a:rPr lang="en-US" baseline="0" dirty="0" smtClean="0"/>
              <a:t> have reported a very positive reception and support from the Dept- from field officer to Director level which has definitely contributed to the positive outcomes so far. </a:t>
            </a:r>
          </a:p>
          <a:p>
            <a:pPr>
              <a:buFont typeface="Arial"/>
              <a:buNone/>
            </a:pPr>
            <a:endParaRPr lang="en-AU" dirty="0" smtClean="0"/>
          </a:p>
          <a:p>
            <a:endParaRPr lang="en-AU" dirty="0" smtClean="0"/>
          </a:p>
          <a:p>
            <a:endParaRPr lang="en-AU" dirty="0"/>
          </a:p>
        </p:txBody>
      </p:sp>
      <p:sp>
        <p:nvSpPr>
          <p:cNvPr id="4" name="Slide Number Placeholder 3"/>
          <p:cNvSpPr>
            <a:spLocks noGrp="1"/>
          </p:cNvSpPr>
          <p:nvPr>
            <p:ph type="sldNum" sz="quarter" idx="10"/>
          </p:nvPr>
        </p:nvSpPr>
        <p:spPr/>
        <p:txBody>
          <a:bodyPr/>
          <a:lstStyle/>
          <a:p>
            <a:fld id="{7FAA0495-58CC-FC49-A63E-FBFAE5F3FDC4}" type="slidenum">
              <a:rPr lang="en-AU" smtClean="0"/>
              <a:pPr/>
              <a:t>9</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FF0EBCDA-572C-47C3-8C4D-4EAFBA953977}" type="datetimeFigureOut">
              <a:rPr lang="en-AU" smtClean="0"/>
              <a:pPr/>
              <a:t>11/27/17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E648DEA-0FA6-452A-8EAF-3D43BC49E31B}" type="slidenum">
              <a:rPr lang="en-AU" smtClean="0"/>
              <a:pPr/>
              <a:t>‹#›</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33595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F0EBCDA-572C-47C3-8C4D-4EAFBA953977}" type="datetimeFigureOut">
              <a:rPr lang="en-AU" smtClean="0"/>
              <a:pPr/>
              <a:t>11/27/17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E648DEA-0FA6-452A-8EAF-3D43BC49E31B}" type="slidenum">
              <a:rPr lang="en-AU" smtClean="0"/>
              <a:pPr/>
              <a:t>‹#›</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42596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F0EBCDA-572C-47C3-8C4D-4EAFBA953977}" type="datetimeFigureOut">
              <a:rPr lang="en-AU" smtClean="0"/>
              <a:pPr/>
              <a:t>11/27/17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E648DEA-0FA6-452A-8EAF-3D43BC49E31B}" type="slidenum">
              <a:rPr lang="en-AU" smtClean="0"/>
              <a:pPr/>
              <a:t>‹#›</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67574679"/>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F0EBCDA-572C-47C3-8C4D-4EAFBA953977}" type="datetimeFigureOut">
              <a:rPr lang="en-AU" smtClean="0"/>
              <a:pPr/>
              <a:t>11/27/17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E648DEA-0FA6-452A-8EAF-3D43BC49E31B}" type="slidenum">
              <a:rPr lang="en-AU" smtClean="0"/>
              <a:pPr/>
              <a:t>‹#›</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72902223"/>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0EBCDA-572C-47C3-8C4D-4EAFBA953977}" type="datetimeFigureOut">
              <a:rPr lang="en-AU" smtClean="0"/>
              <a:pPr/>
              <a:t>11/27/17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E648DEA-0FA6-452A-8EAF-3D43BC49E31B}" type="slidenum">
              <a:rPr lang="en-AU" smtClean="0"/>
              <a:pPr/>
              <a:t>‹#›</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08167851"/>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FF0EBCDA-572C-47C3-8C4D-4EAFBA953977}" type="datetimeFigureOut">
              <a:rPr lang="en-AU" smtClean="0"/>
              <a:pPr/>
              <a:t>11/27/17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E648DEA-0FA6-452A-8EAF-3D43BC49E31B}" type="slidenum">
              <a:rPr lang="en-AU" smtClean="0"/>
              <a:pPr/>
              <a:t>‹#›</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78008838"/>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FF0EBCDA-572C-47C3-8C4D-4EAFBA953977}" type="datetimeFigureOut">
              <a:rPr lang="en-AU" smtClean="0"/>
              <a:pPr/>
              <a:t>11/27/17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1E648DEA-0FA6-452A-8EAF-3D43BC49E31B}" type="slidenum">
              <a:rPr lang="en-AU" smtClean="0"/>
              <a:pPr/>
              <a:t>‹#›</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22240671"/>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FF0EBCDA-572C-47C3-8C4D-4EAFBA953977}" type="datetimeFigureOut">
              <a:rPr lang="en-AU" smtClean="0"/>
              <a:pPr/>
              <a:t>11/27/17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1E648DEA-0FA6-452A-8EAF-3D43BC49E31B}" type="slidenum">
              <a:rPr lang="en-AU" smtClean="0"/>
              <a:pPr/>
              <a:t>‹#›</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25015784"/>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0EBCDA-572C-47C3-8C4D-4EAFBA953977}" type="datetimeFigureOut">
              <a:rPr lang="en-AU" smtClean="0"/>
              <a:pPr/>
              <a:t>11/27/17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1E648DEA-0FA6-452A-8EAF-3D43BC49E31B}" type="slidenum">
              <a:rPr lang="en-AU" smtClean="0"/>
              <a:pPr/>
              <a:t>‹#›</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40075261"/>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0EBCDA-572C-47C3-8C4D-4EAFBA953977}" type="datetimeFigureOut">
              <a:rPr lang="en-AU" smtClean="0"/>
              <a:pPr/>
              <a:t>11/27/17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E648DEA-0FA6-452A-8EAF-3D43BC49E31B}" type="slidenum">
              <a:rPr lang="en-AU" smtClean="0"/>
              <a:pPr/>
              <a:t>‹#›</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99097571"/>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0EBCDA-572C-47C3-8C4D-4EAFBA953977}" type="datetimeFigureOut">
              <a:rPr lang="en-AU" smtClean="0"/>
              <a:pPr/>
              <a:t>11/27/17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E648DEA-0FA6-452A-8EAF-3D43BC49E31B}" type="slidenum">
              <a:rPr lang="en-AU" smtClean="0"/>
              <a:pPr/>
              <a:t>‹#›</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2069238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0EBCDA-572C-47C3-8C4D-4EAFBA953977}" type="datetimeFigureOut">
              <a:rPr lang="en-AU" smtClean="0"/>
              <a:pPr/>
              <a:t>11/27/17</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648DEA-0FA6-452A-8EAF-3D43BC49E31B}" type="slidenum">
              <a:rPr lang="en-AU" smtClean="0"/>
              <a:pPr/>
              <a:t>‹#›</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28301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73100" y="1664405"/>
            <a:ext cx="10515600" cy="1325563"/>
          </a:xfrm>
        </p:spPr>
        <p:txBody>
          <a:bodyPr>
            <a:normAutofit fontScale="90000"/>
          </a:bodyPr>
          <a:lstStyle/>
          <a:p>
            <a:pPr algn="ctr"/>
            <a:r>
              <a:rPr lang="en-AU" dirty="0" smtClean="0"/>
              <a:t/>
            </a:r>
            <a:br>
              <a:rPr lang="en-AU" dirty="0" smtClean="0"/>
            </a:br>
            <a:r>
              <a:rPr lang="en-AU" dirty="0"/>
              <a:t/>
            </a:r>
            <a:br>
              <a:rPr lang="en-AU" dirty="0"/>
            </a:br>
            <a:r>
              <a:rPr lang="en-AU" sz="4900" b="1" dirty="0" smtClean="0">
                <a:solidFill>
                  <a:srgbClr val="00B2BA"/>
                </a:solidFill>
                <a:latin typeface="+mn-lt"/>
              </a:rPr>
              <a:t>Intervening with Fathers who Use Violence</a:t>
            </a:r>
            <a:br>
              <a:rPr lang="en-AU" sz="4900" b="1" dirty="0" smtClean="0">
                <a:solidFill>
                  <a:srgbClr val="00B2BA"/>
                </a:solidFill>
                <a:latin typeface="+mn-lt"/>
              </a:rPr>
            </a:br>
            <a:r>
              <a:rPr lang="en-AU" b="1" dirty="0" smtClean="0">
                <a:solidFill>
                  <a:srgbClr val="8DC63F"/>
                </a:solidFill>
                <a:latin typeface="+mn-lt"/>
              </a:rPr>
              <a:t>Safe and Together, Invisible Practices and Fathering Challenges. </a:t>
            </a:r>
            <a:br>
              <a:rPr lang="en-AU" b="1" dirty="0" smtClean="0">
                <a:solidFill>
                  <a:srgbClr val="8DC63F"/>
                </a:solidFill>
                <a:latin typeface="+mn-lt"/>
              </a:rPr>
            </a:br>
            <a:r>
              <a:rPr lang="en-AU" b="1" dirty="0">
                <a:solidFill>
                  <a:srgbClr val="8DC63F"/>
                </a:solidFill>
                <a:latin typeface="+mn-lt"/>
              </a:rPr>
              <a:t/>
            </a:r>
            <a:br>
              <a:rPr lang="en-AU" b="1" dirty="0">
                <a:solidFill>
                  <a:srgbClr val="8DC63F"/>
                </a:solidFill>
                <a:latin typeface="+mn-lt"/>
              </a:rPr>
            </a:br>
            <a:r>
              <a:rPr lang="en-AU" dirty="0" smtClean="0"/>
              <a:t/>
            </a:r>
            <a:br>
              <a:rPr lang="en-AU" dirty="0" smtClean="0"/>
            </a:br>
            <a:endParaRPr lang="en-AU" dirty="0"/>
          </a:p>
        </p:txBody>
      </p:sp>
      <p:pic>
        <p:nvPicPr>
          <p:cNvPr id="5" name="Picture 4"/>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8394295" y="5486270"/>
            <a:ext cx="3556810" cy="1143260"/>
          </a:xfrm>
          <a:prstGeom prst="rect">
            <a:avLst/>
          </a:prstGeom>
        </p:spPr>
      </p:pic>
      <p:sp>
        <p:nvSpPr>
          <p:cNvPr id="6" name="TextBox 5"/>
          <p:cNvSpPr txBox="1"/>
          <p:nvPr/>
        </p:nvSpPr>
        <p:spPr>
          <a:xfrm>
            <a:off x="1981200" y="3314700"/>
            <a:ext cx="7899400" cy="584775"/>
          </a:xfrm>
          <a:prstGeom prst="rect">
            <a:avLst/>
          </a:prstGeom>
          <a:noFill/>
        </p:spPr>
        <p:txBody>
          <a:bodyPr wrap="square" rtlCol="0">
            <a:spAutoFit/>
          </a:bodyPr>
          <a:lstStyle/>
          <a:p>
            <a:pPr algn="ctr"/>
            <a:r>
              <a:rPr lang="en-AU" sz="3200" b="1" dirty="0" smtClean="0"/>
              <a:t>Damian Green and Mark O’Hare</a:t>
            </a:r>
            <a:endParaRPr lang="en-AU" sz="3200" b="1"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364111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smtClean="0">
                <a:solidFill>
                  <a:srgbClr val="00B2BA"/>
                </a:solidFill>
                <a:latin typeface="+mn-lt"/>
              </a:rPr>
              <a:t>Fathering Challenges</a:t>
            </a:r>
            <a:br>
              <a:rPr lang="en-AU" b="1" dirty="0" smtClean="0">
                <a:solidFill>
                  <a:srgbClr val="00B2BA"/>
                </a:solidFill>
                <a:latin typeface="+mn-lt"/>
              </a:rPr>
            </a:br>
            <a:r>
              <a:rPr lang="en-AU" b="1" dirty="0" smtClean="0">
                <a:solidFill>
                  <a:srgbClr val="00B2BA"/>
                </a:solidFill>
                <a:latin typeface="+mn-lt"/>
              </a:rPr>
              <a:t>Project Aim</a:t>
            </a:r>
            <a:endParaRPr lang="en-AU" b="1" dirty="0">
              <a:solidFill>
                <a:srgbClr val="00B2BA"/>
              </a:solidFill>
              <a:latin typeface="+mn-lt"/>
            </a:endParaRPr>
          </a:p>
        </p:txBody>
      </p:sp>
      <p:sp>
        <p:nvSpPr>
          <p:cNvPr id="3" name="Content Placeholder 2"/>
          <p:cNvSpPr>
            <a:spLocks noGrp="1"/>
          </p:cNvSpPr>
          <p:nvPr>
            <p:ph idx="1"/>
          </p:nvPr>
        </p:nvSpPr>
        <p:spPr/>
        <p:txBody>
          <a:bodyPr/>
          <a:lstStyle/>
          <a:p>
            <a:r>
              <a:rPr lang="en-AU" dirty="0" smtClean="0"/>
              <a:t>There is limited research on the fathering practices of men who use violence, and interventions to address this cohort. </a:t>
            </a:r>
            <a:endParaRPr lang="en-AU" dirty="0" smtClean="0">
              <a:solidFill>
                <a:schemeClr val="tx1"/>
              </a:solidFill>
            </a:endParaRPr>
          </a:p>
          <a:p>
            <a:r>
              <a:rPr lang="en-AU" dirty="0" smtClean="0">
                <a:solidFill>
                  <a:schemeClr val="tx1"/>
                </a:solidFill>
              </a:rPr>
              <a:t>The aim of this project is to improve the parenting experience of children whose fathers have used family and domestic violence (FDV), and fill this significant gap.</a:t>
            </a:r>
          </a:p>
          <a:p>
            <a:endParaRPr lang="en-AU"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50733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b="1" dirty="0" smtClean="0">
                <a:solidFill>
                  <a:srgbClr val="00B2BA"/>
                </a:solidFill>
                <a:latin typeface="+mn-lt"/>
              </a:rPr>
              <a:t>Research Questions</a:t>
            </a:r>
            <a:endParaRPr lang="en-AU" b="1" dirty="0">
              <a:solidFill>
                <a:srgbClr val="00B2BA"/>
              </a:solidFill>
              <a:latin typeface="+mn-lt"/>
            </a:endParaRPr>
          </a:p>
        </p:txBody>
      </p:sp>
      <p:sp>
        <p:nvSpPr>
          <p:cNvPr id="3" name="Content Placeholder 2"/>
          <p:cNvSpPr>
            <a:spLocks noGrp="1"/>
          </p:cNvSpPr>
          <p:nvPr>
            <p:ph idx="1"/>
          </p:nvPr>
        </p:nvSpPr>
        <p:spPr/>
        <p:txBody>
          <a:bodyPr/>
          <a:lstStyle/>
          <a:p>
            <a:r>
              <a:rPr lang="en-AU" dirty="0" smtClean="0"/>
              <a:t>Q1) How, and under what circumstances are father who use violence parenting?</a:t>
            </a:r>
          </a:p>
          <a:p>
            <a:r>
              <a:rPr lang="en-AU" dirty="0" smtClean="0"/>
              <a:t>Q2) What are the key fathering issues that need to be addressed within MBC, Aboriginal and fathering programs?</a:t>
            </a:r>
          </a:p>
          <a:p>
            <a:r>
              <a:rPr lang="en-AU" dirty="0" smtClean="0"/>
              <a:t>Q3) How do MBC, Aboriginal Programs and Fathering programs currently address the issue of fathering in the context of family violence?</a:t>
            </a:r>
          </a:p>
          <a:p>
            <a:endParaRPr lang="en-AU"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513112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smtClean="0">
                <a:solidFill>
                  <a:srgbClr val="00B2BA"/>
                </a:solidFill>
                <a:latin typeface="+mn-lt"/>
              </a:rPr>
              <a:t>The Research Team</a:t>
            </a:r>
            <a:endParaRPr lang="en-AU" b="1" dirty="0">
              <a:solidFill>
                <a:srgbClr val="00B2BA"/>
              </a:solidFill>
              <a:latin typeface="+mn-lt"/>
            </a:endParaRPr>
          </a:p>
        </p:txBody>
      </p:sp>
      <p:sp>
        <p:nvSpPr>
          <p:cNvPr id="3" name="Content Placeholder 2"/>
          <p:cNvSpPr>
            <a:spLocks noGrp="1"/>
          </p:cNvSpPr>
          <p:nvPr>
            <p:ph idx="1"/>
          </p:nvPr>
        </p:nvSpPr>
        <p:spPr/>
        <p:txBody>
          <a:bodyPr/>
          <a:lstStyle/>
          <a:p>
            <a:r>
              <a:rPr lang="en-AU" dirty="0"/>
              <a:t>The University of Melbourne, University of South Australia, and Curtin University.</a:t>
            </a:r>
          </a:p>
          <a:p>
            <a:r>
              <a:rPr lang="en-AU" dirty="0"/>
              <a:t>23 NGOs, and Governments from three states across three program areas: </a:t>
            </a:r>
            <a:br>
              <a:rPr lang="en-AU" dirty="0"/>
            </a:br>
            <a:r>
              <a:rPr lang="en-AU" dirty="0"/>
              <a:t>(</a:t>
            </a:r>
            <a:r>
              <a:rPr lang="en-AU" dirty="0" err="1"/>
              <a:t>i</a:t>
            </a:r>
            <a:r>
              <a:rPr lang="en-AU" dirty="0"/>
              <a:t>) MBC; (ii) Culturally specific programs for Indigenous men who have perpetrated FDV.</a:t>
            </a:r>
            <a:br>
              <a:rPr lang="en-AU" dirty="0"/>
            </a:br>
            <a:r>
              <a:rPr lang="en-AU" dirty="0"/>
              <a:t>(iii) Fathering programs that address child abuse.</a:t>
            </a:r>
          </a:p>
          <a:p>
            <a:r>
              <a:rPr lang="en-AU" dirty="0"/>
              <a:t>5 Chief Investigators</a:t>
            </a:r>
          </a:p>
          <a:p>
            <a:r>
              <a:rPr lang="en-AU" dirty="0"/>
              <a:t>More than 10 other research associates, and research assistants.</a:t>
            </a:r>
          </a:p>
          <a:p>
            <a:endParaRPr lang="en-AU"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088865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smtClean="0">
                <a:solidFill>
                  <a:srgbClr val="00B2BA"/>
                </a:solidFill>
                <a:latin typeface="+mn-lt"/>
              </a:rPr>
              <a:t>Studies</a:t>
            </a:r>
            <a:endParaRPr lang="en-AU" b="1" dirty="0">
              <a:solidFill>
                <a:srgbClr val="00B2BA"/>
              </a:solidFill>
              <a:latin typeface="+mn-lt"/>
            </a:endParaRPr>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AU" dirty="0"/>
              <a:t>Evidence Review 1 </a:t>
            </a:r>
          </a:p>
          <a:p>
            <a:pPr marL="514350" indent="-514350">
              <a:buAutoNum type="arabicPeriod"/>
            </a:pPr>
            <a:r>
              <a:rPr lang="en-AU" dirty="0"/>
              <a:t>Study 1: D/FV and Fathering Program Audit.</a:t>
            </a:r>
          </a:p>
          <a:p>
            <a:pPr marL="514350" indent="-514350">
              <a:buAutoNum type="arabicPeriod"/>
            </a:pPr>
            <a:r>
              <a:rPr lang="en-AU" dirty="0"/>
              <a:t>Evidence Synthesis 1: Aboriginal Specific Programs.</a:t>
            </a:r>
          </a:p>
          <a:p>
            <a:pPr marL="514350" indent="-514350">
              <a:buAutoNum type="arabicPeriod"/>
            </a:pPr>
            <a:r>
              <a:rPr lang="en-AU" dirty="0"/>
              <a:t>Evidence Synthesis 2: Fathering behaviours of FWUV.</a:t>
            </a:r>
          </a:p>
          <a:p>
            <a:pPr marL="514350" indent="-514350">
              <a:buAutoNum type="arabicPeriod"/>
            </a:pPr>
            <a:r>
              <a:rPr lang="en-AU" dirty="0"/>
              <a:t>Study 2: Profiles of FWUV – Administrative Date Analysis.</a:t>
            </a:r>
          </a:p>
          <a:p>
            <a:pPr marL="514350" indent="-514350">
              <a:buAutoNum type="arabicPeriod"/>
            </a:pPr>
            <a:r>
              <a:rPr lang="en-AU" dirty="0"/>
              <a:t>Study 3: Survey of FWUV attending MBC, Indigenous and Fathering Programs.</a:t>
            </a:r>
          </a:p>
          <a:p>
            <a:pPr marL="514350" indent="-514350">
              <a:buAutoNum type="arabicPeriod"/>
            </a:pPr>
            <a:r>
              <a:rPr lang="en-AU" dirty="0"/>
              <a:t>Study 4: Interviews with Women.</a:t>
            </a:r>
          </a:p>
          <a:p>
            <a:pPr marL="514350" indent="-514350">
              <a:buAutoNum type="arabicPeriod"/>
            </a:pPr>
            <a:r>
              <a:rPr lang="en-AU" dirty="0"/>
              <a:t>Young People’s Perspectives.</a:t>
            </a:r>
          </a:p>
          <a:p>
            <a:endParaRPr lang="en-AU"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653093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b="1" dirty="0" smtClean="0">
                <a:solidFill>
                  <a:srgbClr val="00B2BA"/>
                </a:solidFill>
                <a:latin typeface="+mn-lt"/>
              </a:rPr>
              <a:t>Evidence Synthesis 3</a:t>
            </a:r>
            <a:endParaRPr lang="en-AU" b="1" dirty="0">
              <a:solidFill>
                <a:srgbClr val="00B2BA"/>
              </a:solidFill>
              <a:latin typeface="+mn-lt"/>
            </a:endParaRPr>
          </a:p>
        </p:txBody>
      </p:sp>
      <p:sp>
        <p:nvSpPr>
          <p:cNvPr id="3" name="Content Placeholder 2"/>
          <p:cNvSpPr>
            <a:spLocks noGrp="1"/>
          </p:cNvSpPr>
          <p:nvPr>
            <p:ph idx="1"/>
          </p:nvPr>
        </p:nvSpPr>
        <p:spPr/>
        <p:txBody>
          <a:bodyPr/>
          <a:lstStyle/>
          <a:p>
            <a:r>
              <a:rPr lang="en-AU" dirty="0" smtClean="0"/>
              <a:t>Addressing RQ 3 and identifying best practices for working with fathers who use violence. </a:t>
            </a:r>
          </a:p>
          <a:p>
            <a:pPr marL="0" indent="0">
              <a:buNone/>
            </a:pPr>
            <a:r>
              <a:rPr lang="en-AU" dirty="0" smtClean="0"/>
              <a:t>Two parallel streams of evidence have been drawn upon:</a:t>
            </a:r>
            <a:br>
              <a:rPr lang="en-AU" dirty="0" smtClean="0"/>
            </a:br>
            <a:r>
              <a:rPr lang="en-AU" dirty="0" smtClean="0"/>
              <a:t>	</a:t>
            </a:r>
            <a:r>
              <a:rPr lang="en-AU" dirty="0" err="1" smtClean="0"/>
              <a:t>i</a:t>
            </a:r>
            <a:r>
              <a:rPr lang="en-AU" dirty="0" smtClean="0"/>
              <a:t>) current practice which addresses fathering and abuse.</a:t>
            </a:r>
          </a:p>
          <a:p>
            <a:pPr marL="0" indent="0">
              <a:buNone/>
            </a:pPr>
            <a:r>
              <a:rPr lang="en-AU" dirty="0" smtClean="0"/>
              <a:t>	ii)parenting issues and challenged for fathers who use violence 	married along with feedback from stakeholder workshops.</a:t>
            </a:r>
          </a:p>
          <a:p>
            <a:endParaRPr lang="en-AU"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208076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smtClean="0">
                <a:solidFill>
                  <a:srgbClr val="00B2BA"/>
                </a:solidFill>
                <a:latin typeface="+mn-lt"/>
              </a:rPr>
              <a:t>Findings</a:t>
            </a:r>
            <a:endParaRPr lang="en-AU" dirty="0">
              <a:solidFill>
                <a:srgbClr val="00B2BA"/>
              </a:solidFill>
              <a:latin typeface="+mn-lt"/>
            </a:endParaRPr>
          </a:p>
        </p:txBody>
      </p:sp>
      <p:sp>
        <p:nvSpPr>
          <p:cNvPr id="3" name="Content Placeholder 2"/>
          <p:cNvSpPr>
            <a:spLocks noGrp="1"/>
          </p:cNvSpPr>
          <p:nvPr>
            <p:ph idx="1"/>
          </p:nvPr>
        </p:nvSpPr>
        <p:spPr/>
        <p:txBody>
          <a:bodyPr/>
          <a:lstStyle/>
          <a:p>
            <a:pPr marL="0" indent="0">
              <a:buNone/>
            </a:pPr>
            <a:r>
              <a:rPr lang="en-AU" dirty="0" smtClean="0"/>
              <a:t>RQ1) How, and under what circumstances are father who use violence parenting?</a:t>
            </a:r>
            <a:br>
              <a:rPr lang="en-AU" dirty="0" smtClean="0"/>
            </a:br>
            <a:endParaRPr lang="en-AU" dirty="0" smtClean="0"/>
          </a:p>
          <a:p>
            <a:r>
              <a:rPr lang="en-AU" dirty="0" smtClean="0"/>
              <a:t>Fathering practices in the context of DV were conceptualised through several subthemes, including emotional care and involvement, developmentally appropriate expectations, fathering through fear, neglect and familial context.  </a:t>
            </a:r>
          </a:p>
          <a:p>
            <a:r>
              <a:rPr lang="en-AU" dirty="0" smtClean="0"/>
              <a:t>Many of these themes were also identified in the interviews with women who were partners/ former partners of men who perpetrate FDV.</a:t>
            </a:r>
          </a:p>
          <a:p>
            <a:endParaRPr lang="en-AU"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316169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smtClean="0">
                <a:solidFill>
                  <a:srgbClr val="00B2BA"/>
                </a:solidFill>
                <a:latin typeface="+mn-lt"/>
              </a:rPr>
              <a:t>Findings</a:t>
            </a:r>
            <a:endParaRPr lang="en-AU" dirty="0">
              <a:solidFill>
                <a:srgbClr val="00B2BA"/>
              </a:solidFill>
              <a:latin typeface="+mn-lt"/>
            </a:endParaRPr>
          </a:p>
        </p:txBody>
      </p:sp>
      <p:sp>
        <p:nvSpPr>
          <p:cNvPr id="3" name="Content Placeholder 2"/>
          <p:cNvSpPr>
            <a:spLocks noGrp="1"/>
          </p:cNvSpPr>
          <p:nvPr>
            <p:ph idx="1"/>
          </p:nvPr>
        </p:nvSpPr>
        <p:spPr/>
        <p:txBody>
          <a:bodyPr/>
          <a:lstStyle/>
          <a:p>
            <a:pPr marL="0" indent="0">
              <a:buNone/>
            </a:pPr>
            <a:r>
              <a:rPr lang="en-AU" dirty="0" smtClean="0">
                <a:solidFill>
                  <a:schemeClr val="tx1"/>
                </a:solidFill>
              </a:rPr>
              <a:t>RQ2) What are the key fathering issues that need to be addressed within MBC, Aboriginal and fathering programs?</a:t>
            </a:r>
            <a:br>
              <a:rPr lang="en-AU" dirty="0" smtClean="0">
                <a:solidFill>
                  <a:schemeClr val="tx1"/>
                </a:solidFill>
              </a:rPr>
            </a:br>
            <a:endParaRPr lang="en-AU" dirty="0" smtClean="0">
              <a:solidFill>
                <a:schemeClr val="tx1"/>
              </a:solidFill>
            </a:endParaRPr>
          </a:p>
          <a:p>
            <a:r>
              <a:rPr lang="en-AU" dirty="0" smtClean="0">
                <a:solidFill>
                  <a:schemeClr val="tx1"/>
                </a:solidFill>
              </a:rPr>
              <a:t>The program review found there are a limited number of FDV programs that address men’s fathering (very limited in Australia).</a:t>
            </a:r>
          </a:p>
          <a:p>
            <a:r>
              <a:rPr lang="en-AU" dirty="0" smtClean="0"/>
              <a:t>To add to…</a:t>
            </a:r>
            <a:endParaRPr lang="en-AU" dirty="0" smtClean="0">
              <a:solidFill>
                <a:schemeClr val="tx1"/>
              </a:solidFill>
            </a:endParaRPr>
          </a:p>
          <a:p>
            <a:pPr marL="0" indent="0">
              <a:buNone/>
            </a:pPr>
            <a:endParaRPr lang="en-AU"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234867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smtClean="0">
                <a:solidFill>
                  <a:srgbClr val="00B2BA"/>
                </a:solidFill>
                <a:latin typeface="+mn-lt"/>
              </a:rPr>
              <a:t>Findings</a:t>
            </a:r>
            <a:endParaRPr lang="en-AU" dirty="0">
              <a:latin typeface="+mn-lt"/>
            </a:endParaRPr>
          </a:p>
        </p:txBody>
      </p:sp>
      <p:sp>
        <p:nvSpPr>
          <p:cNvPr id="3" name="Content Placeholder 2"/>
          <p:cNvSpPr>
            <a:spLocks noGrp="1"/>
          </p:cNvSpPr>
          <p:nvPr>
            <p:ph idx="1"/>
          </p:nvPr>
        </p:nvSpPr>
        <p:spPr/>
        <p:txBody>
          <a:bodyPr>
            <a:normAutofit fontScale="92500" lnSpcReduction="20000"/>
          </a:bodyPr>
          <a:lstStyle/>
          <a:p>
            <a:r>
              <a:rPr lang="en-AU" dirty="0" smtClean="0">
                <a:solidFill>
                  <a:schemeClr val="tx1"/>
                </a:solidFill>
              </a:rPr>
              <a:t>Programs that do address fathering of MWUV can be separated into four approaches:</a:t>
            </a:r>
            <a:br>
              <a:rPr lang="en-AU" dirty="0" smtClean="0">
                <a:solidFill>
                  <a:schemeClr val="tx1"/>
                </a:solidFill>
              </a:rPr>
            </a:br>
            <a:r>
              <a:rPr lang="en-AU" dirty="0" smtClean="0">
                <a:solidFill>
                  <a:schemeClr val="tx1"/>
                </a:solidFill>
              </a:rPr>
              <a:t/>
            </a:r>
            <a:br>
              <a:rPr lang="en-AU" dirty="0" smtClean="0">
                <a:solidFill>
                  <a:schemeClr val="tx1"/>
                </a:solidFill>
              </a:rPr>
            </a:br>
            <a:r>
              <a:rPr lang="en-AU" dirty="0" smtClean="0"/>
              <a:t>1) Specific MBCPs that use children as a motivation for change but include very little content on fathering; </a:t>
            </a:r>
            <a:br>
              <a:rPr lang="en-AU" dirty="0" smtClean="0"/>
            </a:br>
            <a:r>
              <a:rPr lang="en-AU" dirty="0" smtClean="0"/>
              <a:t/>
            </a:r>
            <a:br>
              <a:rPr lang="en-AU" dirty="0" smtClean="0"/>
            </a:br>
            <a:r>
              <a:rPr lang="en-AU" dirty="0" smtClean="0"/>
              <a:t>2) two separate programs: MBC and Fathering. These consist of a MBCP followed by (or concurrent to) a Fathering program for men who have been violent; </a:t>
            </a:r>
            <a:br>
              <a:rPr lang="en-AU" dirty="0" smtClean="0"/>
            </a:br>
            <a:r>
              <a:rPr lang="en-AU" dirty="0" smtClean="0"/>
              <a:t/>
            </a:r>
            <a:br>
              <a:rPr lang="en-AU" dirty="0" smtClean="0"/>
            </a:br>
            <a:r>
              <a:rPr lang="en-AU" dirty="0" smtClean="0"/>
              <a:t>3) an MBCP that contains embedded content on fathering; and </a:t>
            </a:r>
            <a:br>
              <a:rPr lang="en-AU" dirty="0" smtClean="0"/>
            </a:br>
            <a:r>
              <a:rPr lang="en-AU" dirty="0" smtClean="0"/>
              <a:t/>
            </a:r>
            <a:br>
              <a:rPr lang="en-AU" dirty="0" smtClean="0"/>
            </a:br>
            <a:r>
              <a:rPr lang="en-AU" dirty="0" smtClean="0"/>
              <a:t>4) holistic, contextualised, culturally-embedded programs such as those developed by Indigenous communities throughout the world.</a:t>
            </a:r>
            <a:r>
              <a:rPr lang="en-AU" dirty="0" smtClean="0">
                <a:solidFill>
                  <a:schemeClr val="tx1"/>
                </a:solidFill>
              </a:rPr>
              <a:t/>
            </a:r>
            <a:br>
              <a:rPr lang="en-AU" dirty="0" smtClean="0">
                <a:solidFill>
                  <a:schemeClr val="tx1"/>
                </a:solidFill>
              </a:rPr>
            </a:br>
            <a:endParaRPr lang="en-AU" dirty="0" smtClean="0">
              <a:solidFill>
                <a:schemeClr val="tx1"/>
              </a:solidFill>
            </a:endParaRPr>
          </a:p>
          <a:p>
            <a:endParaRPr lang="en-AU"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332996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smtClean="0">
                <a:solidFill>
                  <a:srgbClr val="00B2BA"/>
                </a:solidFill>
                <a:latin typeface="+mn-lt"/>
              </a:rPr>
              <a:t>Conclusions</a:t>
            </a:r>
            <a:endParaRPr lang="en-AU" b="1" dirty="0">
              <a:solidFill>
                <a:srgbClr val="00B2BA"/>
              </a:solidFill>
              <a:latin typeface="+mn-lt"/>
            </a:endParaRPr>
          </a:p>
        </p:txBody>
      </p:sp>
      <p:sp>
        <p:nvSpPr>
          <p:cNvPr id="3" name="Content Placeholder 2"/>
          <p:cNvSpPr>
            <a:spLocks noGrp="1"/>
          </p:cNvSpPr>
          <p:nvPr>
            <p:ph idx="1"/>
          </p:nvPr>
        </p:nvSpPr>
        <p:spPr/>
        <p:txBody>
          <a:bodyPr/>
          <a:lstStyle/>
          <a:p>
            <a:pPr defTabSz="896111">
              <a:spcBef>
                <a:spcPts val="1100"/>
              </a:spcBef>
              <a:defRPr sz="2156"/>
            </a:pPr>
            <a:r>
              <a:rPr lang="en-AU" sz="3200" dirty="0"/>
              <a:t>There has been a gap is research, policy and practice in addressing the needs of  FWUV. </a:t>
            </a:r>
          </a:p>
          <a:p>
            <a:pPr defTabSz="896111">
              <a:spcBef>
                <a:spcPts val="1100"/>
              </a:spcBef>
              <a:defRPr sz="2156"/>
            </a:pPr>
            <a:r>
              <a:rPr lang="en-AU" sz="3200" dirty="0"/>
              <a:t> Fathering practices of FWUV needs to be understood more broadly than the exposure of children to physical and verbal violence. </a:t>
            </a:r>
          </a:p>
          <a:p>
            <a:pPr defTabSz="896111">
              <a:spcBef>
                <a:spcPts val="1100"/>
              </a:spcBef>
              <a:defRPr sz="2156"/>
            </a:pPr>
            <a:r>
              <a:rPr lang="en-AU" sz="3200" dirty="0"/>
              <a:t> Programs and services currently being utilised by fathers who use violence often do not provide interventions for their clients as both fathers and men who use violence.</a:t>
            </a:r>
          </a:p>
          <a:p>
            <a:endParaRPr lang="en-AU"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019216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smtClean="0">
                <a:solidFill>
                  <a:srgbClr val="00B2BA"/>
                </a:solidFill>
                <a:latin typeface="+mn-lt"/>
              </a:rPr>
              <a:t>Conclusions</a:t>
            </a:r>
            <a:endParaRPr lang="en-AU" b="1" dirty="0">
              <a:solidFill>
                <a:srgbClr val="00B2BA"/>
              </a:solidFill>
              <a:latin typeface="+mn-lt"/>
            </a:endParaRPr>
          </a:p>
        </p:txBody>
      </p:sp>
      <p:sp>
        <p:nvSpPr>
          <p:cNvPr id="3" name="Content Placeholder 2"/>
          <p:cNvSpPr>
            <a:spLocks noGrp="1"/>
          </p:cNvSpPr>
          <p:nvPr>
            <p:ph idx="1"/>
          </p:nvPr>
        </p:nvSpPr>
        <p:spPr/>
        <p:txBody>
          <a:bodyPr/>
          <a:lstStyle/>
          <a:p>
            <a:pPr marL="582655" lvl="1" indent="-457200" defTabSz="896111">
              <a:spcBef>
                <a:spcPts val="1100"/>
              </a:spcBef>
              <a:defRPr sz="2156"/>
            </a:pPr>
            <a:r>
              <a:rPr lang="en-AU" sz="3100" dirty="0"/>
              <a:t> Only a limited number of MBCPs include components on fathering.</a:t>
            </a:r>
          </a:p>
          <a:p>
            <a:pPr marL="582655" lvl="1" indent="-457200" defTabSz="896111">
              <a:spcBef>
                <a:spcPts val="1100"/>
              </a:spcBef>
              <a:defRPr sz="2156"/>
            </a:pPr>
            <a:r>
              <a:rPr lang="en-AU" sz="3100" dirty="0"/>
              <a:t> Mainstream parenting programs are unable to address fathering by MWUV.</a:t>
            </a:r>
          </a:p>
          <a:p>
            <a:pPr marL="582655" lvl="1" indent="-457200" defTabSz="896111">
              <a:spcBef>
                <a:spcPts val="1100"/>
              </a:spcBef>
              <a:defRPr sz="2156"/>
            </a:pPr>
            <a:r>
              <a:rPr lang="en-AU" sz="3100" dirty="0"/>
              <a:t> Fathering programs are currently addressing fathering within the context of FDV at a competent level.</a:t>
            </a:r>
          </a:p>
          <a:p>
            <a:endParaRPr lang="en-AU"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038261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normAutofit fontScale="90000"/>
          </a:bodyPr>
          <a:lstStyle/>
          <a:p>
            <a:pPr algn="ctr"/>
            <a:r>
              <a:rPr lang="en-AU" sz="4900" b="1" dirty="0" smtClean="0">
                <a:solidFill>
                  <a:srgbClr val="00B2BA"/>
                </a:solidFill>
                <a:latin typeface="+mn-lt"/>
              </a:rPr>
              <a:t/>
            </a:r>
            <a:br>
              <a:rPr lang="en-AU" sz="4900" b="1" dirty="0" smtClean="0">
                <a:solidFill>
                  <a:srgbClr val="00B2BA"/>
                </a:solidFill>
                <a:latin typeface="+mn-lt"/>
              </a:rPr>
            </a:br>
            <a:r>
              <a:rPr lang="en-AU" sz="4900" b="1" dirty="0" smtClean="0">
                <a:solidFill>
                  <a:srgbClr val="00B2BA"/>
                </a:solidFill>
                <a:latin typeface="+mn-lt"/>
              </a:rPr>
              <a:t>Background</a:t>
            </a:r>
            <a:r>
              <a:rPr lang="en-AU" sz="4900" b="1" dirty="0">
                <a:solidFill>
                  <a:srgbClr val="00B2BA"/>
                </a:solidFill>
                <a:latin typeface="+mn-lt"/>
              </a:rPr>
              <a:t/>
            </a:r>
            <a:br>
              <a:rPr lang="en-AU" sz="4900" b="1" dirty="0">
                <a:solidFill>
                  <a:srgbClr val="00B2BA"/>
                </a:solidFill>
                <a:latin typeface="+mn-lt"/>
              </a:rPr>
            </a:br>
            <a:endParaRPr lang="en-AU" b="1" dirty="0">
              <a:latin typeface="+mn-lt"/>
            </a:endParaRPr>
          </a:p>
        </p:txBody>
      </p:sp>
      <p:sp>
        <p:nvSpPr>
          <p:cNvPr id="3" name="Content Placeholder 2"/>
          <p:cNvSpPr>
            <a:spLocks noGrp="1"/>
          </p:cNvSpPr>
          <p:nvPr>
            <p:ph idx="1"/>
          </p:nvPr>
        </p:nvSpPr>
        <p:spPr>
          <a:xfrm>
            <a:off x="838200" y="1520825"/>
            <a:ext cx="10515600" cy="4351338"/>
          </a:xfrm>
        </p:spPr>
        <p:txBody>
          <a:bodyPr/>
          <a:lstStyle/>
          <a:p>
            <a:pPr lvl="0"/>
            <a:endParaRPr lang="en-AU" dirty="0" smtClean="0"/>
          </a:p>
          <a:p>
            <a:pPr lvl="0"/>
            <a:r>
              <a:rPr lang="en-AU" dirty="0" smtClean="0"/>
              <a:t>FDV </a:t>
            </a:r>
            <a:r>
              <a:rPr lang="en-AU" dirty="0"/>
              <a:t>remains a major social problem in Australia, and the lives of children are profoundly affected by living with fear, abuse, and disabling effects of FDV. </a:t>
            </a:r>
          </a:p>
          <a:p>
            <a:pPr lvl="0"/>
            <a:r>
              <a:rPr lang="en-AU" dirty="0" smtClean="0"/>
              <a:t>Much </a:t>
            </a:r>
            <a:r>
              <a:rPr lang="en-AU" dirty="0"/>
              <a:t>of the FDV intervention in relation to children has focused on supporting separation, or focused on the woman and her mothering, completely ignoring the fathering role. </a:t>
            </a:r>
          </a:p>
          <a:p>
            <a:pPr lvl="0"/>
            <a:r>
              <a:rPr lang="en-AU" dirty="0"/>
              <a:t>The impossibility of being </a:t>
            </a:r>
            <a:r>
              <a:rPr lang="en-AU" dirty="0" smtClean="0"/>
              <a:t>a ‘bad partner and good dad.’</a:t>
            </a:r>
            <a:endParaRPr lang="en-AU"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539809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smtClean="0">
                <a:solidFill>
                  <a:srgbClr val="00B2BA"/>
                </a:solidFill>
                <a:latin typeface="+mn-lt"/>
              </a:rPr>
              <a:t>Fathering Challenges - Practice Implications</a:t>
            </a:r>
            <a:endParaRPr lang="en-AU" b="1" dirty="0">
              <a:solidFill>
                <a:srgbClr val="00B2BA"/>
              </a:solidFill>
              <a:latin typeface="+mn-lt"/>
            </a:endParaRPr>
          </a:p>
        </p:txBody>
      </p:sp>
      <p:sp>
        <p:nvSpPr>
          <p:cNvPr id="3" name="Content Placeholder 2"/>
          <p:cNvSpPr>
            <a:spLocks noGrp="1"/>
          </p:cNvSpPr>
          <p:nvPr>
            <p:ph idx="1"/>
          </p:nvPr>
        </p:nvSpPr>
        <p:spPr/>
        <p:txBody>
          <a:bodyPr/>
          <a:lstStyle/>
          <a:p>
            <a:pPr marL="0" indent="0">
              <a:buNone/>
              <a:defRPr sz="2800"/>
            </a:pPr>
            <a:r>
              <a:rPr lang="en-AU" dirty="0" smtClean="0"/>
              <a:t>The development of a </a:t>
            </a:r>
            <a:r>
              <a:rPr lang="en-AU" dirty="0"/>
              <a:t>Practice </a:t>
            </a:r>
            <a:r>
              <a:rPr lang="en-AU" dirty="0" smtClean="0"/>
              <a:t>Continuum is in its final stages.</a:t>
            </a:r>
          </a:p>
          <a:p>
            <a:pPr marL="0" indent="0">
              <a:buNone/>
              <a:defRPr sz="2800"/>
            </a:pPr>
            <a:endParaRPr lang="en-AU" dirty="0"/>
          </a:p>
          <a:p>
            <a:pPr marL="0" indent="0">
              <a:buNone/>
              <a:defRPr sz="2800"/>
            </a:pPr>
            <a:r>
              <a:rPr lang="en-AU" dirty="0" smtClean="0"/>
              <a:t>It will provide: </a:t>
            </a:r>
            <a:endParaRPr lang="en-AU" dirty="0"/>
          </a:p>
          <a:p>
            <a:pPr>
              <a:defRPr sz="2800"/>
            </a:pPr>
            <a:r>
              <a:rPr lang="en-AU" dirty="0"/>
              <a:t>A means to conceptualise issues affecting all Program types.</a:t>
            </a:r>
          </a:p>
          <a:p>
            <a:pPr>
              <a:defRPr sz="2800"/>
            </a:pPr>
            <a:r>
              <a:rPr lang="en-AU" dirty="0"/>
              <a:t> Used to address a particular client cohort which is serviced by multiple program types.</a:t>
            </a:r>
          </a:p>
          <a:p>
            <a:pPr>
              <a:defRPr sz="2800"/>
            </a:pPr>
            <a:r>
              <a:rPr lang="en-AU" dirty="0"/>
              <a:t>A means of synthesising multiple strands of the Fathering Challenges research into a single, implementable framework.</a:t>
            </a:r>
          </a:p>
          <a:p>
            <a:endParaRPr lang="en-AU"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315187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smtClean="0">
                <a:solidFill>
                  <a:srgbClr val="00B2BA"/>
                </a:solidFill>
                <a:latin typeface="+mn-lt"/>
              </a:rPr>
              <a:t>Future Opportunities</a:t>
            </a:r>
            <a:endParaRPr lang="en-AU" b="1" dirty="0">
              <a:solidFill>
                <a:srgbClr val="00B2BA"/>
              </a:solidFill>
              <a:latin typeface="+mn-lt"/>
            </a:endParaRPr>
          </a:p>
        </p:txBody>
      </p:sp>
      <p:sp>
        <p:nvSpPr>
          <p:cNvPr id="3" name="Content Placeholder 2"/>
          <p:cNvSpPr>
            <a:spLocks noGrp="1"/>
          </p:cNvSpPr>
          <p:nvPr>
            <p:ph idx="1"/>
          </p:nvPr>
        </p:nvSpPr>
        <p:spPr/>
        <p:txBody>
          <a:bodyPr>
            <a:normAutofit/>
          </a:bodyPr>
          <a:lstStyle/>
          <a:p>
            <a:r>
              <a:rPr lang="en-AU" sz="3200" dirty="0" smtClean="0"/>
              <a:t>Further implementation and teaching the Safe and Together Model across other government departments and services. </a:t>
            </a:r>
          </a:p>
          <a:p>
            <a:r>
              <a:rPr lang="en-AU" sz="3200" dirty="0" smtClean="0"/>
              <a:t>Development of best practice and program logic for programs intervening with fathers who use violence.</a:t>
            </a:r>
          </a:p>
          <a:p>
            <a:r>
              <a:rPr lang="en-AU" sz="3200" dirty="0" smtClean="0"/>
              <a:t>Communities of Practice and systematic responses.</a:t>
            </a:r>
          </a:p>
          <a:p>
            <a:endParaRPr lang="en-AU" sz="32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841273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smtClean="0">
                <a:solidFill>
                  <a:srgbClr val="00B2BA"/>
                </a:solidFill>
                <a:latin typeface="+mn-lt"/>
              </a:rPr>
              <a:t>Any Questions?</a:t>
            </a:r>
            <a:endParaRPr lang="en-AU" b="1" dirty="0">
              <a:solidFill>
                <a:srgbClr val="00B2BA"/>
              </a:solidFill>
              <a:latin typeface="+mn-lt"/>
            </a:endParaRPr>
          </a:p>
        </p:txBody>
      </p:sp>
      <p:pic>
        <p:nvPicPr>
          <p:cNvPr id="4" name="Content Placeholder 3"/>
          <p:cNvPicPr>
            <a:picLocks noGrp="1" noChangeAspect="1"/>
          </p:cNvPicPr>
          <p:nvPr>
            <p:ph idx="1"/>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8241895" y="5499764"/>
            <a:ext cx="3556810" cy="1143260"/>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58062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a:solidFill>
                  <a:srgbClr val="00B2BA"/>
                </a:solidFill>
                <a:latin typeface="+mn-lt"/>
              </a:rPr>
              <a:t>Safe and Together Model</a:t>
            </a:r>
            <a:endParaRPr lang="en-AU" b="1" dirty="0">
              <a:latin typeface="+mn-lt"/>
            </a:endParaRPr>
          </a:p>
        </p:txBody>
      </p:sp>
      <p:pic>
        <p:nvPicPr>
          <p:cNvPr id="4" name="Content Placeholder 3"/>
          <p:cNvPicPr>
            <a:picLocks noGrp="1" noChangeAspect="1"/>
          </p:cNvPicPr>
          <p:nvPr>
            <p:ph idx="1"/>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3190875" y="2472531"/>
            <a:ext cx="5810250" cy="3057525"/>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38159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Mapping Perpetrators’ Pattern</a:t>
            </a:r>
            <a:endParaRPr lang="en-AU" dirty="0"/>
          </a:p>
        </p:txBody>
      </p:sp>
      <p:sp>
        <p:nvSpPr>
          <p:cNvPr id="3" name="Content Placeholder 2"/>
          <p:cNvSpPr>
            <a:spLocks noGrp="1"/>
          </p:cNvSpPr>
          <p:nvPr>
            <p:ph idx="1"/>
          </p:nvPr>
        </p:nvSpPr>
        <p:spPr/>
        <p:txBody>
          <a:bodyPr/>
          <a:lstStyle/>
          <a:p>
            <a:pPr>
              <a:buNone/>
            </a:pPr>
            <a:r>
              <a:rPr lang="en-AU" dirty="0" smtClean="0"/>
              <a:t>Some examples of the questions in the tool- </a:t>
            </a:r>
          </a:p>
          <a:p>
            <a:r>
              <a:rPr lang="en-AU" dirty="0" smtClean="0"/>
              <a:t>“Identify the perpetrators pattern of coercive control and actions taken to harm the children”  </a:t>
            </a:r>
          </a:p>
          <a:p>
            <a:r>
              <a:rPr lang="en-AU" dirty="0" smtClean="0"/>
              <a:t>“The perpetrator’s behaviour pattern disrupted the family’s ecology in the following ways</a:t>
            </a:r>
            <a:r>
              <a:rPr lang="en-US" dirty="0" smtClean="0"/>
              <a:t>…”</a:t>
            </a:r>
          </a:p>
          <a:p>
            <a:r>
              <a:rPr lang="en-US" dirty="0" smtClean="0"/>
              <a:t>“The adult survivor did______ to promote safety of the children in response to the perpetrator’s coercive control and actions to harm the children”  </a:t>
            </a:r>
            <a:endParaRPr lang="en-AU"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smtClean="0">
                <a:solidFill>
                  <a:srgbClr val="00B2BA"/>
                </a:solidFill>
                <a:latin typeface="+mn-lt"/>
              </a:rPr>
              <a:t>Invisible Practices Project </a:t>
            </a:r>
            <a:endParaRPr lang="en-AU" b="1" dirty="0">
              <a:solidFill>
                <a:srgbClr val="00B2BA"/>
              </a:solidFill>
              <a:latin typeface="+mn-lt"/>
            </a:endParaRPr>
          </a:p>
        </p:txBody>
      </p:sp>
      <p:sp>
        <p:nvSpPr>
          <p:cNvPr id="3" name="Content Placeholder 2"/>
          <p:cNvSpPr>
            <a:spLocks noGrp="1"/>
          </p:cNvSpPr>
          <p:nvPr>
            <p:ph idx="1"/>
          </p:nvPr>
        </p:nvSpPr>
        <p:spPr/>
        <p:txBody>
          <a:bodyPr>
            <a:normAutofit lnSpcReduction="10000"/>
          </a:bodyPr>
          <a:lstStyle/>
          <a:p>
            <a:pPr marL="0" indent="0">
              <a:buNone/>
            </a:pPr>
            <a:r>
              <a:rPr lang="en-AU" sz="2400" b="1" dirty="0">
                <a:solidFill>
                  <a:srgbClr val="8DC63F"/>
                </a:solidFill>
              </a:rPr>
              <a:t>Child protection and family &amp; domestic violence</a:t>
            </a:r>
          </a:p>
          <a:p>
            <a:pPr marL="0" indent="0">
              <a:buNone/>
            </a:pPr>
            <a:endParaRPr lang="en-AU" sz="2400" dirty="0" smtClean="0"/>
          </a:p>
          <a:p>
            <a:pPr lvl="1"/>
            <a:r>
              <a:rPr lang="en-AU" dirty="0" smtClean="0"/>
              <a:t>Over 80 per cent of child protection cases coming to Child Protection and Family Support involve family and domestic violence. </a:t>
            </a:r>
          </a:p>
          <a:p>
            <a:pPr marL="0" indent="0">
              <a:buNone/>
            </a:pPr>
            <a:endParaRPr lang="en-AU" sz="2400" dirty="0" smtClean="0"/>
          </a:p>
          <a:p>
            <a:pPr marL="0" indent="0">
              <a:buNone/>
            </a:pPr>
            <a:r>
              <a:rPr lang="en-AU" sz="2400" b="1" dirty="0">
                <a:solidFill>
                  <a:srgbClr val="8DC63F"/>
                </a:solidFill>
              </a:rPr>
              <a:t>Invisible Practices uses:</a:t>
            </a:r>
          </a:p>
          <a:p>
            <a:pPr marL="0" indent="0">
              <a:buNone/>
            </a:pPr>
            <a:endParaRPr lang="en-AU" sz="2400" dirty="0" smtClean="0"/>
          </a:p>
          <a:p>
            <a:pPr lvl="1"/>
            <a:r>
              <a:rPr lang="en-AU" dirty="0" smtClean="0"/>
              <a:t>Action research</a:t>
            </a:r>
          </a:p>
          <a:p>
            <a:pPr lvl="1"/>
            <a:r>
              <a:rPr lang="en-AU" dirty="0" smtClean="0"/>
              <a:t>Community of Practice model</a:t>
            </a:r>
          </a:p>
          <a:p>
            <a:pPr lvl="1"/>
            <a:r>
              <a:rPr lang="en-AU" dirty="0" smtClean="0"/>
              <a:t>Safe and Together model of working with perpetrators who are also parenting children.</a:t>
            </a:r>
          </a:p>
          <a:p>
            <a:endParaRPr lang="en-AU"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66808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smtClean="0">
                <a:solidFill>
                  <a:srgbClr val="00B2BA"/>
                </a:solidFill>
                <a:latin typeface="+mn-lt"/>
              </a:rPr>
              <a:t>The Process</a:t>
            </a:r>
            <a:endParaRPr lang="en-AU" b="1" dirty="0">
              <a:solidFill>
                <a:srgbClr val="00B2BA"/>
              </a:solidFill>
              <a:latin typeface="+mn-lt"/>
            </a:endParaRPr>
          </a:p>
        </p:txBody>
      </p:sp>
      <p:pic>
        <p:nvPicPr>
          <p:cNvPr id="4" name="Content Placeholder 3" descr="C:\Users\kimberka\AppData\Local\Microsoft\Windows\Temporary Internet Files\Content.Outlook\E07SAT63\Kimberley French (2).jpg"/>
          <p:cNvPicPr>
            <a:picLocks noGrp="1" noChangeAspect="1" noChangeArrowheads="1"/>
          </p:cNvPicPr>
          <p:nvPr>
            <p:ph idx="1"/>
          </p:nvPr>
        </p:nvPicPr>
        <p:blipFill rotWithShape="1">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t="3483" b="3821"/>
          <a:stretch/>
        </p:blipFill>
        <p:spPr bwMode="auto">
          <a:xfrm>
            <a:off x="1923376" y="1825625"/>
            <a:ext cx="8345248" cy="4351338"/>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736675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smtClean="0">
                <a:solidFill>
                  <a:srgbClr val="00B2BA"/>
                </a:solidFill>
                <a:latin typeface="+mn-lt"/>
              </a:rPr>
              <a:t>Research Questions</a:t>
            </a:r>
            <a:endParaRPr lang="en-AU" b="1" dirty="0">
              <a:solidFill>
                <a:srgbClr val="00B2BA"/>
              </a:solidFill>
              <a:latin typeface="+mn-lt"/>
            </a:endParaRPr>
          </a:p>
        </p:txBody>
      </p:sp>
      <p:sp>
        <p:nvSpPr>
          <p:cNvPr id="3" name="Content Placeholder 2"/>
          <p:cNvSpPr>
            <a:spLocks noGrp="1"/>
          </p:cNvSpPr>
          <p:nvPr>
            <p:ph idx="1"/>
          </p:nvPr>
        </p:nvSpPr>
        <p:spPr/>
        <p:txBody>
          <a:bodyPr>
            <a:normAutofit lnSpcReduction="10000"/>
          </a:bodyPr>
          <a:lstStyle/>
          <a:p>
            <a:pPr marL="0" indent="0">
              <a:buNone/>
            </a:pPr>
            <a:r>
              <a:rPr lang="en-AU" sz="3200" b="1" dirty="0" smtClean="0">
                <a:solidFill>
                  <a:srgbClr val="8DC63F"/>
                </a:solidFill>
              </a:rPr>
              <a:t>The questions the research team is exploring:</a:t>
            </a:r>
          </a:p>
          <a:p>
            <a:pPr marL="0" indent="0">
              <a:buNone/>
            </a:pPr>
            <a:endParaRPr lang="en-AU" sz="2400" dirty="0" smtClean="0"/>
          </a:p>
          <a:p>
            <a:r>
              <a:rPr lang="en-AU" dirty="0" smtClean="0"/>
              <a:t>What do practitioners require from their organisations and/or other organisations to support them in working with fathers who use violence?</a:t>
            </a:r>
          </a:p>
          <a:p>
            <a:pPr marL="0" indent="0">
              <a:buNone/>
            </a:pPr>
            <a:endParaRPr lang="en-AU" dirty="0" smtClean="0"/>
          </a:p>
          <a:p>
            <a:r>
              <a:rPr lang="en-AU" dirty="0" smtClean="0"/>
              <a:t>What evidence is there that the capacity building of workshops, supported by coaching and supervision from the US-based Safe and Together Institute, provides increased experiences of safety and support for practitioners?</a:t>
            </a:r>
          </a:p>
          <a:p>
            <a:endParaRPr lang="en-AU"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091933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smtClean="0">
                <a:solidFill>
                  <a:srgbClr val="00B2BA"/>
                </a:solidFill>
                <a:latin typeface="+mn-lt"/>
              </a:rPr>
              <a:t>Western Australian experience</a:t>
            </a:r>
            <a:endParaRPr lang="en-AU" b="1" dirty="0">
              <a:solidFill>
                <a:srgbClr val="00B2BA"/>
              </a:solidFill>
              <a:latin typeface="+mn-lt"/>
            </a:endParaRPr>
          </a:p>
        </p:txBody>
      </p:sp>
      <p:sp>
        <p:nvSpPr>
          <p:cNvPr id="3" name="Content Placeholder 2"/>
          <p:cNvSpPr>
            <a:spLocks noGrp="1"/>
          </p:cNvSpPr>
          <p:nvPr>
            <p:ph idx="1"/>
          </p:nvPr>
        </p:nvSpPr>
        <p:spPr/>
        <p:txBody>
          <a:bodyPr>
            <a:normAutofit fontScale="92500" lnSpcReduction="20000"/>
          </a:bodyPr>
          <a:lstStyle/>
          <a:p>
            <a:r>
              <a:rPr lang="en-AU" sz="2400" b="1" dirty="0" smtClean="0">
                <a:solidFill>
                  <a:srgbClr val="8DC63F"/>
                </a:solidFill>
              </a:rPr>
              <a:t>What is a Community of Practice? </a:t>
            </a:r>
          </a:p>
          <a:p>
            <a:endParaRPr lang="en-AU" sz="500" dirty="0" smtClean="0"/>
          </a:p>
          <a:p>
            <a:pPr lvl="1"/>
            <a:r>
              <a:rPr lang="en-US" sz="1800" dirty="0" smtClean="0"/>
              <a:t>WA is the only jurisdiction where all community of practice participants are departmental staff  </a:t>
            </a:r>
            <a:endParaRPr lang="en-AU" sz="1800" dirty="0" smtClean="0"/>
          </a:p>
          <a:p>
            <a:pPr lvl="1"/>
            <a:r>
              <a:rPr lang="en-AU" sz="1800" dirty="0" smtClean="0"/>
              <a:t>Twelve participants from 11 districts </a:t>
            </a:r>
            <a:endParaRPr lang="en-US" sz="1800" dirty="0" smtClean="0"/>
          </a:p>
          <a:p>
            <a:pPr lvl="1"/>
            <a:r>
              <a:rPr lang="en-AU" sz="1800" dirty="0" smtClean="0"/>
              <a:t>Combination of metro and regional staff</a:t>
            </a:r>
          </a:p>
          <a:p>
            <a:pPr lvl="1"/>
            <a:r>
              <a:rPr lang="en-AU" sz="1800" dirty="0" smtClean="0"/>
              <a:t>Mix of child protection workers, team leaders and Aboriginal Practice Leaders</a:t>
            </a:r>
          </a:p>
          <a:p>
            <a:endParaRPr lang="en-AU" sz="1000" dirty="0" smtClean="0">
              <a:solidFill>
                <a:srgbClr val="8DC63F"/>
              </a:solidFill>
            </a:endParaRPr>
          </a:p>
          <a:p>
            <a:r>
              <a:rPr lang="en-AU" sz="2400" b="1" dirty="0" smtClean="0">
                <a:solidFill>
                  <a:srgbClr val="8DC63F"/>
                </a:solidFill>
              </a:rPr>
              <a:t>Forums: </a:t>
            </a:r>
          </a:p>
          <a:p>
            <a:endParaRPr lang="en-AU" sz="500" dirty="0" smtClean="0"/>
          </a:p>
          <a:p>
            <a:pPr lvl="1"/>
            <a:r>
              <a:rPr lang="en-AU" sz="1800" dirty="0" smtClean="0"/>
              <a:t>Meet monthly to share learnings and support the journey in working with </a:t>
            </a:r>
          </a:p>
          <a:p>
            <a:pPr marL="457200" lvl="1" indent="0">
              <a:buNone/>
            </a:pPr>
            <a:r>
              <a:rPr lang="en-AU" sz="1800" dirty="0" smtClean="0"/>
              <a:t>    perpetrators</a:t>
            </a:r>
          </a:p>
          <a:p>
            <a:endParaRPr lang="en-AU" sz="1000" dirty="0" smtClean="0"/>
          </a:p>
          <a:p>
            <a:r>
              <a:rPr lang="en-AU" sz="2400" b="1" dirty="0" smtClean="0">
                <a:solidFill>
                  <a:srgbClr val="8DC63F"/>
                </a:solidFill>
              </a:rPr>
              <a:t>Secondary participants: </a:t>
            </a:r>
          </a:p>
          <a:p>
            <a:endParaRPr lang="en-AU" sz="500" dirty="0" smtClean="0"/>
          </a:p>
          <a:p>
            <a:pPr lvl="1"/>
            <a:r>
              <a:rPr lang="en-AU" sz="1800" dirty="0" smtClean="0"/>
              <a:t>Identified by community of practice participants as a way of sharing practices</a:t>
            </a:r>
          </a:p>
          <a:p>
            <a:pPr marL="457200" lvl="1" indent="0">
              <a:buNone/>
            </a:pPr>
            <a:r>
              <a:rPr lang="en-AU" sz="1800" dirty="0" smtClean="0"/>
              <a:t>    within districts</a:t>
            </a:r>
          </a:p>
          <a:p>
            <a:endParaRPr lang="en-AU"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095325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smtClean="0">
                <a:solidFill>
                  <a:srgbClr val="00B2BA"/>
                </a:solidFill>
                <a:latin typeface="+mn-lt"/>
              </a:rPr>
              <a:t>Early Findings</a:t>
            </a:r>
            <a:endParaRPr lang="en-AU" b="1" dirty="0">
              <a:solidFill>
                <a:srgbClr val="00B2BA"/>
              </a:solidFill>
              <a:latin typeface="+mn-lt"/>
            </a:endParaRPr>
          </a:p>
        </p:txBody>
      </p:sp>
      <p:sp>
        <p:nvSpPr>
          <p:cNvPr id="3" name="Content Placeholder 2"/>
          <p:cNvSpPr>
            <a:spLocks noGrp="1"/>
          </p:cNvSpPr>
          <p:nvPr>
            <p:ph idx="1"/>
          </p:nvPr>
        </p:nvSpPr>
        <p:spPr/>
        <p:txBody>
          <a:bodyPr/>
          <a:lstStyle/>
          <a:p>
            <a:pPr marL="0" indent="0">
              <a:buNone/>
            </a:pPr>
            <a:r>
              <a:rPr lang="en-AU" sz="3200" b="1" dirty="0" smtClean="0">
                <a:solidFill>
                  <a:srgbClr val="8DC63F"/>
                </a:solidFill>
              </a:rPr>
              <a:t>What the research team has discovered:</a:t>
            </a:r>
          </a:p>
          <a:p>
            <a:pPr marL="0" indent="0">
              <a:buNone/>
            </a:pPr>
            <a:endParaRPr lang="en-AU" dirty="0" smtClean="0"/>
          </a:p>
          <a:p>
            <a:r>
              <a:rPr lang="en-AU" dirty="0" smtClean="0"/>
              <a:t>A small change in focus makes a big difference in practice and outcomes</a:t>
            </a:r>
          </a:p>
          <a:p>
            <a:r>
              <a:rPr lang="en-AU" dirty="0" smtClean="0"/>
              <a:t>Increase in trust and rapport with non-offending parent</a:t>
            </a:r>
          </a:p>
          <a:p>
            <a:r>
              <a:rPr lang="en-AU" dirty="0" smtClean="0"/>
              <a:t>Perpetrators are being held more accountable for their behaviours </a:t>
            </a:r>
          </a:p>
          <a:p>
            <a:r>
              <a:rPr lang="en-AU" dirty="0" smtClean="0"/>
              <a:t>The Department of Communities as an organisation has been very receptive and supportive of the model. </a:t>
            </a:r>
          </a:p>
          <a:p>
            <a:endParaRPr lang="en-AU" dirty="0" smtClean="0"/>
          </a:p>
          <a:p>
            <a:endParaRPr lang="en-AU"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57024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a="http://schemas.openxmlformats.org/drawingml/2006/main"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275</TotalTime>
  <Words>2356</Words>
  <Application>Microsoft Office PowerPoint</Application>
  <PresentationFormat>Custom</PresentationFormat>
  <Paragraphs>163</Paragraphs>
  <Slides>22</Slides>
  <Notes>5</Notes>
  <HiddenSlides>0</HiddenSlides>
  <MMClips>0</MMClips>
  <ScaleCrop>false</ScaleCrop>
  <HeadingPairs>
    <vt:vector size="4" baseType="variant">
      <vt:variant>
        <vt:lpstr>Design Template</vt:lpstr>
      </vt:variant>
      <vt:variant>
        <vt:i4>1</vt:i4>
      </vt:variant>
      <vt:variant>
        <vt:lpstr>Slide Titles</vt:lpstr>
      </vt:variant>
      <vt:variant>
        <vt:i4>22</vt:i4>
      </vt:variant>
    </vt:vector>
  </HeadingPairs>
  <TitlesOfParts>
    <vt:vector size="23" baseType="lpstr">
      <vt:lpstr>Office Theme</vt:lpstr>
      <vt:lpstr>  Intervening with Fathers who Use Violence Safe and Together, Invisible Practices and Fathering Challenges.    </vt:lpstr>
      <vt:lpstr> Background </vt:lpstr>
      <vt:lpstr>Safe and Together Model</vt:lpstr>
      <vt:lpstr>Mapping Perpetrators’ Pattern</vt:lpstr>
      <vt:lpstr>Invisible Practices Project </vt:lpstr>
      <vt:lpstr>The Process</vt:lpstr>
      <vt:lpstr>Research Questions</vt:lpstr>
      <vt:lpstr>Western Australian experience</vt:lpstr>
      <vt:lpstr>Early Findings</vt:lpstr>
      <vt:lpstr>Fathering Challenges Project Aim</vt:lpstr>
      <vt:lpstr>Research Questions</vt:lpstr>
      <vt:lpstr>The Research Team</vt:lpstr>
      <vt:lpstr>Studies</vt:lpstr>
      <vt:lpstr>Evidence Synthesis 3</vt:lpstr>
      <vt:lpstr>Findings</vt:lpstr>
      <vt:lpstr>Findings</vt:lpstr>
      <vt:lpstr>Findings</vt:lpstr>
      <vt:lpstr>Conclusions</vt:lpstr>
      <vt:lpstr>Conclusions</vt:lpstr>
      <vt:lpstr>Fathering Challenges - Practice Implications</vt:lpstr>
      <vt:lpstr>Future Opportunities</vt:lpstr>
      <vt:lpstr>Any Questions?</vt:lpstr>
    </vt:vector>
  </TitlesOfParts>
  <Company>Curtin University</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Intervening with Fathers who Use Violence Safe and Together, Invisible Practices and Fathering Challenges.</dc:title>
  <dc:creator>Amy Pracilio</dc:creator>
  <cp:lastModifiedBy>Mark  O'Hare</cp:lastModifiedBy>
  <cp:revision>11</cp:revision>
  <dcterms:created xsi:type="dcterms:W3CDTF">2017-11-27T01:18:46Z</dcterms:created>
  <dcterms:modified xsi:type="dcterms:W3CDTF">2017-11-27T01:26:35Z</dcterms:modified>
</cp:coreProperties>
</file>